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906000" cy="6858000" type="A4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12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32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32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32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32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32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32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32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743040" y="2130480"/>
            <a:ext cx="8419320" cy="6811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32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32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32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32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5"/>
          <p:cNvGrpSpPr/>
          <p:nvPr/>
        </p:nvGrpSpPr>
        <p:grpSpPr>
          <a:xfrm>
            <a:off x="3309926" y="785794"/>
            <a:ext cx="2071080" cy="928080"/>
            <a:chOff x="3096000" y="583560"/>
            <a:chExt cx="2071080" cy="928080"/>
          </a:xfrm>
        </p:grpSpPr>
        <p:pic>
          <p:nvPicPr>
            <p:cNvPr id="51" name="Picture 8"/>
            <p:cNvPicPr/>
            <p:nvPr/>
          </p:nvPicPr>
          <p:blipFill>
            <a:blip r:embed="rId2"/>
            <a:stretch/>
          </p:blipFill>
          <p:spPr>
            <a:xfrm>
              <a:off x="3997440" y="1234800"/>
              <a:ext cx="1169640" cy="2768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2" name="Picture 7"/>
            <p:cNvPicPr/>
            <p:nvPr/>
          </p:nvPicPr>
          <p:blipFill>
            <a:blip r:embed="rId3"/>
            <a:stretch/>
          </p:blipFill>
          <p:spPr>
            <a:xfrm>
              <a:off x="3773520" y="817560"/>
              <a:ext cx="263520" cy="4341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Picture 6"/>
            <p:cNvPicPr/>
            <p:nvPr/>
          </p:nvPicPr>
          <p:blipFill>
            <a:blip r:embed="rId4"/>
            <a:stretch/>
          </p:blipFill>
          <p:spPr>
            <a:xfrm>
              <a:off x="4020840" y="954000"/>
              <a:ext cx="32760" cy="1249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4" name="Picture 5"/>
            <p:cNvPicPr/>
            <p:nvPr/>
          </p:nvPicPr>
          <p:blipFill>
            <a:blip r:embed="rId5"/>
            <a:stretch/>
          </p:blipFill>
          <p:spPr>
            <a:xfrm>
              <a:off x="3096000" y="583560"/>
              <a:ext cx="1158840" cy="779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5" name="Picture 4"/>
            <p:cNvPicPr/>
            <p:nvPr/>
          </p:nvPicPr>
          <p:blipFill>
            <a:blip r:embed="rId6"/>
            <a:stretch/>
          </p:blipFill>
          <p:spPr>
            <a:xfrm>
              <a:off x="3880800" y="1244880"/>
              <a:ext cx="243720" cy="1062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6" name="Picture 3"/>
            <p:cNvPicPr/>
            <p:nvPr/>
          </p:nvPicPr>
          <p:blipFill>
            <a:blip r:embed="rId7"/>
            <a:stretch/>
          </p:blipFill>
          <p:spPr>
            <a:xfrm>
              <a:off x="3951000" y="972360"/>
              <a:ext cx="102600" cy="1285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" name="Picture 2"/>
            <p:cNvPicPr/>
            <p:nvPr/>
          </p:nvPicPr>
          <p:blipFill>
            <a:blip r:embed="rId8"/>
            <a:stretch/>
          </p:blipFill>
          <p:spPr>
            <a:xfrm>
              <a:off x="4014720" y="908640"/>
              <a:ext cx="36360" cy="56520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38" name="Table 1"/>
          <p:cNvGraphicFramePr/>
          <p:nvPr/>
        </p:nvGraphicFramePr>
        <p:xfrm>
          <a:off x="-42480" y="-25920"/>
          <a:ext cx="9905760" cy="7026120"/>
        </p:xfrm>
        <a:graphic>
          <a:graphicData uri="http://schemas.openxmlformats.org/drawingml/2006/table">
            <a:tbl>
              <a:tblPr/>
              <a:tblGrid>
                <a:gridCol w="3301920"/>
                <a:gridCol w="6603840"/>
              </a:tblGrid>
              <a:tr h="7026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cap="all" spc="-1" dirty="0">
                          <a:solidFill>
                            <a:srgbClr val="0082B1"/>
                          </a:solidFill>
                          <a:latin typeface="Montserrat"/>
                        </a:rPr>
                        <a:t>Центр общения старшего поколения ОСФР по Республике Мордовия</a:t>
                      </a:r>
                      <a:endParaRPr lang="ru-RU" sz="2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В ИНСАРСКОМ МУНИЦИПАЛЬНОМ РАЙОНЕ</a:t>
                      </a:r>
                      <a:endParaRPr lang="ru-RU" sz="2000" b="1" strike="noStrike" spc="-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cap="all" spc="-1" dirty="0">
                          <a:solidFill>
                            <a:srgbClr val="8E0000"/>
                          </a:solidFill>
                          <a:latin typeface="Montserrat"/>
                        </a:rPr>
                        <a:t>АФИША МЕРОПРИЯТИЙ</a:t>
                      </a:r>
                      <a:endParaRPr lang="ru-RU" sz="2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>
                          <a:solidFill>
                            <a:srgbClr val="C00000"/>
                          </a:solidFill>
                          <a:latin typeface="Montserrat"/>
                        </a:rPr>
                        <a:t>  АПРЕЛЬ</a:t>
                      </a:r>
                      <a:endParaRPr lang="ru-RU" sz="40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>
                          <a:solidFill>
                            <a:srgbClr val="C00000"/>
                          </a:solidFill>
                          <a:latin typeface="Montserrat"/>
                        </a:rPr>
                        <a:t>   МАЙ</a:t>
                      </a:r>
                      <a:endParaRPr lang="ru-RU" sz="4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9" name="Table 2"/>
          <p:cNvGraphicFramePr/>
          <p:nvPr/>
        </p:nvGraphicFramePr>
        <p:xfrm>
          <a:off x="3309926" y="1395335"/>
          <a:ext cx="3025714" cy="5409025"/>
        </p:xfrm>
        <a:graphic>
          <a:graphicData uri="http://schemas.openxmlformats.org/drawingml/2006/table">
            <a:tbl>
              <a:tblPr/>
              <a:tblGrid>
                <a:gridCol w="1126872"/>
                <a:gridCol w="1898842"/>
              </a:tblGrid>
              <a:tr h="5331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70C0"/>
                          </a:solidFill>
                          <a:latin typeface="Montserrat"/>
                        </a:rPr>
                        <a:t>       02.04.2024</a:t>
                      </a:r>
                      <a:endParaRPr lang="ru-RU" sz="1300" b="0" strike="noStrike" spc="-1" dirty="0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Курсы по садоводству и огородничеству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5331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       04.04.2024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Урок рукоделия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5331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          09.04.2024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Уроки компьютерной грамотности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      11.04.2024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Встреча с библиотекарем «День космонавтики»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5331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       16.04.2024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Проведение лечебной гимнастики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5331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      18.04.2024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Курсы по садоводству и огородничеству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5331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      23.04.2024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Поговорим с врачом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5331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     25.04.2024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Кинопоказ для пенсионеров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600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      30.04.2024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70C0"/>
                          </a:solidFill>
                          <a:latin typeface="Montserrat"/>
                        </a:rPr>
                        <a:t>Проведение праздника «Первомай»</a:t>
                      </a:r>
                      <a:endParaRPr lang="ru-RU" sz="1300" b="0" strike="noStrike" spc="-1" dirty="0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Table 3"/>
          <p:cNvGraphicFramePr/>
          <p:nvPr/>
        </p:nvGraphicFramePr>
        <p:xfrm>
          <a:off x="6624000" y="1428737"/>
          <a:ext cx="3186360" cy="5309144"/>
        </p:xfrm>
        <a:graphic>
          <a:graphicData uri="http://schemas.openxmlformats.org/drawingml/2006/table">
            <a:tbl>
              <a:tblPr/>
              <a:tblGrid>
                <a:gridCol w="1040760"/>
                <a:gridCol w="2145600"/>
              </a:tblGrid>
              <a:tr h="971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70C0"/>
                          </a:solidFill>
                          <a:latin typeface="Montserrat"/>
                        </a:rPr>
                        <a:t>02.05.2024</a:t>
                      </a:r>
                      <a:endParaRPr lang="ru-RU" sz="1300" b="0" strike="noStrike" spc="-1" dirty="0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Праздничное мероприятие</a:t>
                      </a:r>
                      <a:endParaRPr lang="ru-RU" sz="13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«Пасхальные забавы»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</a:tr>
              <a:tr h="793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07.05.2024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  <a:ea typeface="Calibri"/>
                        </a:rPr>
                        <a:t>Мероприятие ко Дню победы «Помним сердцем»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</a:tr>
              <a:tr h="576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14.05.2024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Курсы по садоводству и огородничеству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</a:tr>
              <a:tr h="84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16.05.2024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Встреча с библиотекарем «Международный день музея»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</a:tr>
              <a:tr h="506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 21.05.2024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Кинопоказ для пенсионеров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</a:tr>
              <a:tr h="576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 23.05.2024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Курсы по садоводству и огородничеству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</a:tr>
              <a:tr h="423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 28.05.2024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Урок рукоделия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</a:tr>
              <a:tr h="577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30.05.2024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70C0"/>
                          </a:solidFill>
                          <a:latin typeface="Montserrat"/>
                        </a:rPr>
                        <a:t>Уроки компьютерной грамотности</a:t>
                      </a:r>
                      <a:endParaRPr lang="ru-RU" sz="1300" b="0" strike="noStrike" spc="-1" dirty="0">
                        <a:latin typeface="Arial"/>
                      </a:endParaRPr>
                    </a:p>
                  </a:txBody>
                  <a:tcPr marL="65160" marR="68400">
                    <a:noFill/>
                  </a:tcPr>
                </a:tc>
              </a:tr>
            </a:tbl>
          </a:graphicData>
        </a:graphic>
      </p:graphicFrame>
      <p:pic>
        <p:nvPicPr>
          <p:cNvPr id="41" name="Picture 28"/>
          <p:cNvPicPr/>
          <p:nvPr/>
        </p:nvPicPr>
        <p:blipFill>
          <a:blip r:embed="rId9"/>
          <a:stretch/>
        </p:blipFill>
        <p:spPr>
          <a:xfrm>
            <a:off x="67680" y="71280"/>
            <a:ext cx="1098360" cy="783000"/>
          </a:xfrm>
          <a:prstGeom prst="rect">
            <a:avLst/>
          </a:prstGeom>
          <a:ln>
            <a:noFill/>
          </a:ln>
        </p:spPr>
      </p:pic>
      <p:grpSp>
        <p:nvGrpSpPr>
          <p:cNvPr id="42" name="Group 4"/>
          <p:cNvGrpSpPr/>
          <p:nvPr/>
        </p:nvGrpSpPr>
        <p:grpSpPr>
          <a:xfrm>
            <a:off x="237960" y="5643720"/>
            <a:ext cx="2356920" cy="999360"/>
            <a:chOff x="237960" y="5643720"/>
            <a:chExt cx="2356920" cy="999360"/>
          </a:xfrm>
        </p:grpSpPr>
        <p:pic>
          <p:nvPicPr>
            <p:cNvPr id="43" name="Picture 8"/>
            <p:cNvPicPr/>
            <p:nvPr/>
          </p:nvPicPr>
          <p:blipFill>
            <a:blip r:embed="rId2"/>
            <a:stretch/>
          </p:blipFill>
          <p:spPr>
            <a:xfrm>
              <a:off x="1263600" y="6344640"/>
              <a:ext cx="1331280" cy="2984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4" name="Picture 7"/>
            <p:cNvPicPr/>
            <p:nvPr/>
          </p:nvPicPr>
          <p:blipFill>
            <a:blip r:embed="rId3"/>
            <a:stretch/>
          </p:blipFill>
          <p:spPr>
            <a:xfrm>
              <a:off x="1008720" y="5895360"/>
              <a:ext cx="299880" cy="4676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5" name="Picture 6"/>
            <p:cNvPicPr/>
            <p:nvPr/>
          </p:nvPicPr>
          <p:blipFill>
            <a:blip r:embed="rId4"/>
            <a:stretch/>
          </p:blipFill>
          <p:spPr>
            <a:xfrm>
              <a:off x="1290600" y="6042240"/>
              <a:ext cx="37440" cy="1346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" name="Picture 5"/>
            <p:cNvPicPr/>
            <p:nvPr/>
          </p:nvPicPr>
          <p:blipFill>
            <a:blip r:embed="rId5"/>
            <a:stretch/>
          </p:blipFill>
          <p:spPr>
            <a:xfrm>
              <a:off x="237960" y="5643720"/>
              <a:ext cx="131868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Picture 4"/>
            <p:cNvPicPr/>
            <p:nvPr/>
          </p:nvPicPr>
          <p:blipFill>
            <a:blip r:embed="rId10"/>
            <a:stretch/>
          </p:blipFill>
          <p:spPr>
            <a:xfrm>
              <a:off x="1130760" y="6355800"/>
              <a:ext cx="277200" cy="114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8" name="Picture 3"/>
            <p:cNvPicPr/>
            <p:nvPr/>
          </p:nvPicPr>
          <p:blipFill>
            <a:blip r:embed="rId7"/>
            <a:stretch/>
          </p:blipFill>
          <p:spPr>
            <a:xfrm>
              <a:off x="1210680" y="6062040"/>
              <a:ext cx="117000" cy="1386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9" name="Picture 2"/>
            <p:cNvPicPr/>
            <p:nvPr/>
          </p:nvPicPr>
          <p:blipFill>
            <a:blip r:embed="rId8"/>
            <a:stretch/>
          </p:blipFill>
          <p:spPr>
            <a:xfrm>
              <a:off x="1283400" y="5993280"/>
              <a:ext cx="41760" cy="6120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58" name="Group 6"/>
          <p:cNvGrpSpPr/>
          <p:nvPr/>
        </p:nvGrpSpPr>
        <p:grpSpPr>
          <a:xfrm>
            <a:off x="7984080" y="415440"/>
            <a:ext cx="1915560" cy="1140120"/>
            <a:chOff x="7984080" y="415440"/>
            <a:chExt cx="1915560" cy="1140120"/>
          </a:xfrm>
        </p:grpSpPr>
        <p:pic>
          <p:nvPicPr>
            <p:cNvPr id="59" name="Picture 8"/>
            <p:cNvPicPr/>
            <p:nvPr/>
          </p:nvPicPr>
          <p:blipFill>
            <a:blip r:embed="rId2"/>
            <a:stretch/>
          </p:blipFill>
          <p:spPr>
            <a:xfrm rot="21343200">
              <a:off x="7993440" y="1217160"/>
              <a:ext cx="1078920" cy="2984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0" name="Picture 7"/>
            <p:cNvPicPr/>
            <p:nvPr/>
          </p:nvPicPr>
          <p:blipFill>
            <a:blip r:embed="rId3"/>
            <a:stretch/>
          </p:blipFill>
          <p:spPr>
            <a:xfrm rot="21343200">
              <a:off x="9007560" y="721440"/>
              <a:ext cx="243000" cy="468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Picture 6"/>
            <p:cNvPicPr/>
            <p:nvPr/>
          </p:nvPicPr>
          <p:blipFill>
            <a:blip r:embed="rId4"/>
            <a:stretch/>
          </p:blipFill>
          <p:spPr>
            <a:xfrm rot="21343200">
              <a:off x="8990280" y="878040"/>
              <a:ext cx="30240" cy="1346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2" name="Picture 5"/>
            <p:cNvPicPr/>
            <p:nvPr/>
          </p:nvPicPr>
          <p:blipFill>
            <a:blip r:embed="rId5"/>
            <a:stretch/>
          </p:blipFill>
          <p:spPr>
            <a:xfrm rot="21343200">
              <a:off x="8800200" y="453960"/>
              <a:ext cx="1069200" cy="8402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3" name="Picture 4"/>
            <p:cNvPicPr/>
            <p:nvPr/>
          </p:nvPicPr>
          <p:blipFill>
            <a:blip r:embed="rId6"/>
            <a:stretch/>
          </p:blipFill>
          <p:spPr>
            <a:xfrm rot="21343200">
              <a:off x="8948520" y="1188720"/>
              <a:ext cx="224640" cy="114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4" name="Picture 3"/>
            <p:cNvPicPr/>
            <p:nvPr/>
          </p:nvPicPr>
          <p:blipFill>
            <a:blip r:embed="rId7"/>
            <a:stretch/>
          </p:blipFill>
          <p:spPr>
            <a:xfrm rot="21343200">
              <a:off x="8992800" y="894960"/>
              <a:ext cx="94680" cy="1386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5" name="Picture 2"/>
            <p:cNvPicPr/>
            <p:nvPr/>
          </p:nvPicPr>
          <p:blipFill>
            <a:blip r:embed="rId8"/>
            <a:stretch/>
          </p:blipFill>
          <p:spPr>
            <a:xfrm rot="21343200">
              <a:off x="8987400" y="829080"/>
              <a:ext cx="33480" cy="61200"/>
            </a:xfrm>
            <a:prstGeom prst="rect">
              <a:avLst/>
            </a:prstGeom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3"/>
          <p:cNvGrpSpPr/>
          <p:nvPr/>
        </p:nvGrpSpPr>
        <p:grpSpPr>
          <a:xfrm>
            <a:off x="237960" y="5643720"/>
            <a:ext cx="2356920" cy="999360"/>
            <a:chOff x="237960" y="5643720"/>
            <a:chExt cx="2356920" cy="999360"/>
          </a:xfrm>
        </p:grpSpPr>
        <p:pic>
          <p:nvPicPr>
            <p:cNvPr id="70" name="Picture 8"/>
            <p:cNvPicPr/>
            <p:nvPr/>
          </p:nvPicPr>
          <p:blipFill>
            <a:blip r:embed="rId2"/>
            <a:stretch/>
          </p:blipFill>
          <p:spPr>
            <a:xfrm>
              <a:off x="1263600" y="6344640"/>
              <a:ext cx="1331280" cy="2984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7"/>
            <p:cNvPicPr/>
            <p:nvPr/>
          </p:nvPicPr>
          <p:blipFill>
            <a:blip r:embed="rId3"/>
            <a:stretch/>
          </p:blipFill>
          <p:spPr>
            <a:xfrm>
              <a:off x="1008720" y="5895360"/>
              <a:ext cx="299880" cy="4676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Picture 6"/>
            <p:cNvPicPr/>
            <p:nvPr/>
          </p:nvPicPr>
          <p:blipFill>
            <a:blip r:embed="rId4"/>
            <a:stretch/>
          </p:blipFill>
          <p:spPr>
            <a:xfrm>
              <a:off x="1290600" y="6042240"/>
              <a:ext cx="37440" cy="1346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5"/>
            <p:cNvPicPr/>
            <p:nvPr/>
          </p:nvPicPr>
          <p:blipFill>
            <a:blip r:embed="rId5"/>
            <a:stretch/>
          </p:blipFill>
          <p:spPr>
            <a:xfrm>
              <a:off x="237960" y="5643720"/>
              <a:ext cx="131868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Picture 4"/>
            <p:cNvPicPr/>
            <p:nvPr/>
          </p:nvPicPr>
          <p:blipFill>
            <a:blip r:embed="rId6"/>
            <a:stretch/>
          </p:blipFill>
          <p:spPr>
            <a:xfrm>
              <a:off x="1130760" y="6355800"/>
              <a:ext cx="277200" cy="114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Picture 3"/>
            <p:cNvPicPr/>
            <p:nvPr/>
          </p:nvPicPr>
          <p:blipFill>
            <a:blip r:embed="rId7"/>
            <a:stretch/>
          </p:blipFill>
          <p:spPr>
            <a:xfrm>
              <a:off x="1210680" y="6062040"/>
              <a:ext cx="117000" cy="1386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Picture 2"/>
            <p:cNvPicPr/>
            <p:nvPr/>
          </p:nvPicPr>
          <p:blipFill>
            <a:blip r:embed="rId8"/>
            <a:stretch/>
          </p:blipFill>
          <p:spPr>
            <a:xfrm>
              <a:off x="1283400" y="5993280"/>
              <a:ext cx="41760" cy="61200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66" name="Table 1"/>
          <p:cNvGraphicFramePr/>
          <p:nvPr/>
        </p:nvGraphicFramePr>
        <p:xfrm>
          <a:off x="0" y="0"/>
          <a:ext cx="9905760" cy="6858000"/>
        </p:xfrm>
        <a:graphic>
          <a:graphicData uri="http://schemas.openxmlformats.org/drawingml/2006/table">
            <a:tbl>
              <a:tblPr/>
              <a:tblGrid>
                <a:gridCol w="3301920"/>
                <a:gridCol w="6603840"/>
              </a:tblGrid>
              <a:tr h="685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cap="all" spc="-1" dirty="0">
                          <a:solidFill>
                            <a:srgbClr val="0082B1"/>
                          </a:solidFill>
                          <a:latin typeface="Montserrat"/>
                        </a:rPr>
                        <a:t>Центр общения старшего поколения ОСФР по Республике </a:t>
                      </a:r>
                      <a:r>
                        <a:rPr lang="ru-RU" sz="2800" b="1" strike="noStrike" cap="all" spc="-1" dirty="0" smtClean="0">
                          <a:solidFill>
                            <a:srgbClr val="0082B1"/>
                          </a:solidFill>
                          <a:latin typeface="Montserrat"/>
                        </a:rPr>
                        <a:t>Мордовия</a:t>
                      </a:r>
                      <a:endParaRPr lang="ru-RU" sz="2800" b="0" strike="noStrike" spc="-1" dirty="0">
                        <a:latin typeface="Arial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spc="-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В ИНСАРСКОМ МУНИЦИПАЛЬНОМ РАЙОНЕ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cap="all" spc="-1" dirty="0">
                          <a:solidFill>
                            <a:srgbClr val="8E0000"/>
                          </a:solidFill>
                          <a:latin typeface="Montserrat"/>
                        </a:rPr>
                        <a:t>АФИША МЕРОПРИЯТИЙ</a:t>
                      </a:r>
                      <a:endParaRPr lang="ru-RU" sz="2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>
                          <a:solidFill>
                            <a:srgbClr val="C00000"/>
                          </a:solidFill>
                          <a:latin typeface="Montserrat"/>
                        </a:rPr>
                        <a:t>ИЮНЬ</a:t>
                      </a:r>
                      <a:endParaRPr lang="ru-RU" sz="40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4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7" name="Table 2"/>
          <p:cNvGraphicFramePr/>
          <p:nvPr/>
        </p:nvGraphicFramePr>
        <p:xfrm>
          <a:off x="4524480" y="1571760"/>
          <a:ext cx="4142880" cy="4772760"/>
        </p:xfrm>
        <a:graphic>
          <a:graphicData uri="http://schemas.openxmlformats.org/drawingml/2006/table">
            <a:tbl>
              <a:tblPr/>
              <a:tblGrid>
                <a:gridCol w="1571400"/>
                <a:gridCol w="2571480"/>
              </a:tblGrid>
              <a:tr h="508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70C0"/>
                          </a:solidFill>
                          <a:latin typeface="Montserrat"/>
                        </a:rPr>
                        <a:t> 04.06.2024</a:t>
                      </a:r>
                      <a:endParaRPr lang="ru-RU" sz="1300" b="0" strike="noStrike" spc="-1" dirty="0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Кинопоказ для пенсионеров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696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06.06.2024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Курсы по садоводству и огородничеству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49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11.06.2024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70C0"/>
                          </a:solidFill>
                          <a:latin typeface="Montserrat"/>
                        </a:rPr>
                        <a:t>Праздничное мероприятие «Россия в моем сердце»</a:t>
                      </a:r>
                      <a:endParaRPr lang="ru-RU" sz="1300" b="0" strike="noStrike" spc="-1" dirty="0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513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13.06.2024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Урок рукоделия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696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18.06.2024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Лечебная гимнастика для бодрости на весь день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58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20.06.2024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Курсы по садоводству и огородничеству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785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25.06.2024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Проведение индивидуальных консультаций с врачом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  <a:tr h="469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27.06.2024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1" strike="noStrike" spc="-1">
                          <a:solidFill>
                            <a:srgbClr val="0070C0"/>
                          </a:solidFill>
                          <a:latin typeface="Montserrat"/>
                        </a:rPr>
                        <a:t>Обучение компьютерной грамотности</a:t>
                      </a:r>
                      <a:endParaRPr lang="ru-RU" sz="13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</a:tr>
            </a:tbl>
          </a:graphicData>
        </a:graphic>
      </p:graphicFrame>
      <p:pic>
        <p:nvPicPr>
          <p:cNvPr id="68" name="Picture 28"/>
          <p:cNvPicPr/>
          <p:nvPr/>
        </p:nvPicPr>
        <p:blipFill>
          <a:blip r:embed="rId9"/>
          <a:stretch/>
        </p:blipFill>
        <p:spPr>
          <a:xfrm>
            <a:off x="67680" y="71280"/>
            <a:ext cx="1098360" cy="783000"/>
          </a:xfrm>
          <a:prstGeom prst="rect">
            <a:avLst/>
          </a:prstGeom>
          <a:ln>
            <a:noFill/>
          </a:ln>
        </p:spPr>
      </p:pic>
      <p:grpSp>
        <p:nvGrpSpPr>
          <p:cNvPr id="77" name="Group 4"/>
          <p:cNvGrpSpPr/>
          <p:nvPr/>
        </p:nvGrpSpPr>
        <p:grpSpPr>
          <a:xfrm>
            <a:off x="3309840" y="428760"/>
            <a:ext cx="1928160" cy="927720"/>
            <a:chOff x="3309840" y="428760"/>
            <a:chExt cx="1928160" cy="927720"/>
          </a:xfrm>
        </p:grpSpPr>
        <p:pic>
          <p:nvPicPr>
            <p:cNvPr id="78" name="Picture 8"/>
            <p:cNvPicPr/>
            <p:nvPr/>
          </p:nvPicPr>
          <p:blipFill>
            <a:blip r:embed="rId2"/>
            <a:stretch/>
          </p:blipFill>
          <p:spPr>
            <a:xfrm>
              <a:off x="4149000" y="1079640"/>
              <a:ext cx="1089000" cy="2768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Picture 7"/>
            <p:cNvPicPr/>
            <p:nvPr/>
          </p:nvPicPr>
          <p:blipFill>
            <a:blip r:embed="rId3"/>
            <a:stretch/>
          </p:blipFill>
          <p:spPr>
            <a:xfrm>
              <a:off x="3940560" y="662400"/>
              <a:ext cx="245160" cy="4341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Picture 6"/>
            <p:cNvPicPr/>
            <p:nvPr/>
          </p:nvPicPr>
          <p:blipFill>
            <a:blip r:embed="rId4"/>
            <a:stretch/>
          </p:blipFill>
          <p:spPr>
            <a:xfrm>
              <a:off x="4170960" y="798840"/>
              <a:ext cx="30600" cy="1249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1" name="Picture 5"/>
            <p:cNvPicPr/>
            <p:nvPr/>
          </p:nvPicPr>
          <p:blipFill>
            <a:blip r:embed="rId5"/>
            <a:stretch/>
          </p:blipFill>
          <p:spPr>
            <a:xfrm>
              <a:off x="3309840" y="428760"/>
              <a:ext cx="1078920" cy="779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2" name="Picture 4"/>
            <p:cNvPicPr/>
            <p:nvPr/>
          </p:nvPicPr>
          <p:blipFill>
            <a:blip r:embed="rId10"/>
            <a:stretch/>
          </p:blipFill>
          <p:spPr>
            <a:xfrm>
              <a:off x="4040280" y="1089720"/>
              <a:ext cx="226800" cy="1062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3" name="Picture 3"/>
            <p:cNvPicPr/>
            <p:nvPr/>
          </p:nvPicPr>
          <p:blipFill>
            <a:blip r:embed="rId7"/>
            <a:stretch/>
          </p:blipFill>
          <p:spPr>
            <a:xfrm>
              <a:off x="4105800" y="817200"/>
              <a:ext cx="95400" cy="1285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2"/>
            <p:cNvPicPr/>
            <p:nvPr/>
          </p:nvPicPr>
          <p:blipFill>
            <a:blip r:embed="rId8"/>
            <a:stretch/>
          </p:blipFill>
          <p:spPr>
            <a:xfrm>
              <a:off x="4165200" y="753480"/>
              <a:ext cx="33840" cy="5652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85" name="Group 5"/>
          <p:cNvGrpSpPr/>
          <p:nvPr/>
        </p:nvGrpSpPr>
        <p:grpSpPr>
          <a:xfrm>
            <a:off x="7778160" y="285480"/>
            <a:ext cx="1932120" cy="1041840"/>
            <a:chOff x="7778160" y="285480"/>
            <a:chExt cx="1932120" cy="1041840"/>
          </a:xfrm>
        </p:grpSpPr>
        <p:pic>
          <p:nvPicPr>
            <p:cNvPr id="86" name="Picture 8"/>
            <p:cNvPicPr/>
            <p:nvPr/>
          </p:nvPicPr>
          <p:blipFill>
            <a:blip r:embed="rId2"/>
            <a:stretch/>
          </p:blipFill>
          <p:spPr>
            <a:xfrm rot="21394800">
              <a:off x="7785360" y="1018080"/>
              <a:ext cx="1089000" cy="2768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7" name="Picture 7"/>
            <p:cNvPicPr/>
            <p:nvPr/>
          </p:nvPicPr>
          <p:blipFill>
            <a:blip r:embed="rId3"/>
            <a:stretch/>
          </p:blipFill>
          <p:spPr>
            <a:xfrm rot="21394800">
              <a:off x="8816400" y="563400"/>
              <a:ext cx="245160" cy="4341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8" name="Picture 6"/>
            <p:cNvPicPr/>
            <p:nvPr/>
          </p:nvPicPr>
          <p:blipFill>
            <a:blip r:embed="rId4"/>
            <a:stretch/>
          </p:blipFill>
          <p:spPr>
            <a:xfrm rot="21394800">
              <a:off x="8799480" y="707400"/>
              <a:ext cx="30600" cy="1249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9" name="Picture 5"/>
            <p:cNvPicPr/>
            <p:nvPr/>
          </p:nvPicPr>
          <p:blipFill>
            <a:blip r:embed="rId5"/>
            <a:stretch/>
          </p:blipFill>
          <p:spPr>
            <a:xfrm rot="21394800">
              <a:off x="8608680" y="316800"/>
              <a:ext cx="1078920" cy="779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0" name="Picture 4"/>
            <p:cNvPicPr/>
            <p:nvPr/>
          </p:nvPicPr>
          <p:blipFill>
            <a:blip r:embed="rId10"/>
            <a:stretch/>
          </p:blipFill>
          <p:spPr>
            <a:xfrm rot="21394800">
              <a:off x="8750880" y="995400"/>
              <a:ext cx="226800" cy="1062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1" name="Picture 3"/>
            <p:cNvPicPr/>
            <p:nvPr/>
          </p:nvPicPr>
          <p:blipFill>
            <a:blip r:embed="rId7"/>
            <a:stretch/>
          </p:blipFill>
          <p:spPr>
            <a:xfrm rot="21394800">
              <a:off x="8800920" y="723240"/>
              <a:ext cx="95400" cy="1285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2" name="Picture 2"/>
            <p:cNvPicPr/>
            <p:nvPr/>
          </p:nvPicPr>
          <p:blipFill>
            <a:blip r:embed="rId8"/>
            <a:stretch/>
          </p:blipFill>
          <p:spPr>
            <a:xfrm rot="21394800">
              <a:off x="8796960" y="662040"/>
              <a:ext cx="33840" cy="56520"/>
            </a:xfrm>
            <a:prstGeom prst="rect">
              <a:avLst/>
            </a:prstGeom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185</Words>
  <Application>LibreOffice/6.0.2.1$Windows_x86 LibreOffice_project/f7f06a8f319e4b62f9bc5095aa112a65d2f3ac89</Application>
  <PresentationFormat>Лист A4 (210x297 мм)</PresentationFormat>
  <Paragraphs>66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011LebedevaAV</dc:creator>
  <dc:description/>
  <cp:lastModifiedBy>011FufaevaOV</cp:lastModifiedBy>
  <cp:revision>43</cp:revision>
  <cp:lastPrinted>2024-03-12T11:48:49Z</cp:lastPrinted>
  <dcterms:created xsi:type="dcterms:W3CDTF">2023-09-18T07:57:09Z</dcterms:created>
  <dcterms:modified xsi:type="dcterms:W3CDTF">2024-03-26T07:01:26Z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