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6" r:id="rId2"/>
    <p:sldId id="425" r:id="rId3"/>
    <p:sldId id="428" r:id="rId4"/>
    <p:sldId id="450" r:id="rId5"/>
    <p:sldId id="435" r:id="rId6"/>
    <p:sldId id="436" r:id="rId7"/>
    <p:sldId id="437" r:id="rId8"/>
    <p:sldId id="438" r:id="rId9"/>
    <p:sldId id="439" r:id="rId10"/>
    <p:sldId id="442" r:id="rId11"/>
    <p:sldId id="443" r:id="rId12"/>
    <p:sldId id="444" r:id="rId13"/>
    <p:sldId id="445" r:id="rId14"/>
    <p:sldId id="448" r:id="rId1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67B4"/>
    <a:srgbClr val="FFDCB9"/>
    <a:srgbClr val="FFC78F"/>
    <a:srgbClr val="FFC285"/>
    <a:srgbClr val="FCD6B6"/>
    <a:srgbClr val="FFECD9"/>
    <a:srgbClr val="FFD9B3"/>
    <a:srgbClr val="FBCFAB"/>
    <a:srgbClr val="FAB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91" autoAdjust="0"/>
  </p:normalViewPr>
  <p:slideViewPr>
    <p:cSldViewPr>
      <p:cViewPr>
        <p:scale>
          <a:sx n="100" d="100"/>
          <a:sy n="100" d="100"/>
        </p:scale>
        <p:origin x="-126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EB72E3C-E349-42AD-A59D-B868F581F74D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93D55537-FE83-4A68-A81F-21B30369C8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6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D370FC9-FADF-4D5E-A73C-DACEC18B1F1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2" y="3228706"/>
            <a:ext cx="7942238" cy="3059117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0CDB86A9-A7D1-4E2A-9DC4-CF1FB79F4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9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83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8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6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9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1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A23A-A577-4998-8566-01F079DE189F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0BD9-24D1-451E-9A6E-42A4253541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612871" y="2302859"/>
            <a:ext cx="8063585" cy="1546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Verdana" charset="0"/>
                <a:cs typeface="Arial" pitchFamily="34" charset="0"/>
              </a:rPr>
              <a:t>Изменения в порядке заполнения сведений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Verdana" charset="0"/>
                <a:cs typeface="Arial" pitchFamily="34" charset="0"/>
              </a:rPr>
              <a:t>о трудовой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Verdana" charset="0"/>
                <a:cs typeface="Arial" pitchFamily="34" charset="0"/>
              </a:rPr>
              <a:t>деятельности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Verdana" charset="0"/>
                <a:cs typeface="Arial" pitchFamily="34" charset="0"/>
              </a:rPr>
              <a:t>(форма СЗВ-ТД)</a:t>
            </a:r>
            <a:endParaRPr lang="ru-RU" altLang="ru-RU" sz="3200" b="1" dirty="0">
              <a:solidFill>
                <a:srgbClr val="002060"/>
              </a:solidFill>
              <a:latin typeface="Arial" pitchFamily="34" charset="0"/>
              <a:ea typeface="Verdana" charset="0"/>
              <a:cs typeface="Arial" pitchFamily="34" charset="0"/>
            </a:endParaRPr>
          </a:p>
        </p:txBody>
      </p:sp>
      <p:pic>
        <p:nvPicPr>
          <p:cNvPr id="161" name="Picture 27" descr="Picture 28">
            <a:extLst>
              <a:ext uri="{FF2B5EF4-FFF2-40B4-BE49-F238E27FC236}">
                <a16:creationId xmlns:a16="http://schemas.microsoft.com/office/drawing/2014/main" xmlns="" id="{912D297D-42F0-9F43-829E-83F15081B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3" y="260003"/>
            <a:ext cx="7064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105C7BE-AE5D-1D45-B22E-34ED382F5EFC}"/>
              </a:ext>
            </a:extLst>
          </p:cNvPr>
          <p:cNvGrpSpPr/>
          <p:nvPr/>
        </p:nvGrpSpPr>
        <p:grpSpPr>
          <a:xfrm>
            <a:off x="539552" y="1700805"/>
            <a:ext cx="7992888" cy="2664300"/>
            <a:chOff x="1619658" y="2935305"/>
            <a:chExt cx="4534164" cy="701413"/>
          </a:xfrm>
        </p:grpSpPr>
        <p:sp>
          <p:nvSpPr>
            <p:cNvPr id="3234" name="Line 162"/>
            <p:cNvSpPr>
              <a:spLocks noChangeShapeType="1"/>
            </p:cNvSpPr>
            <p:nvPr/>
          </p:nvSpPr>
          <p:spPr bwMode="auto">
            <a:xfrm>
              <a:off x="1619658" y="3636718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/>
            <a:lstStyle/>
            <a:p>
              <a:endParaRPr lang="ru-RU" dirty="0"/>
            </a:p>
          </p:txBody>
        </p:sp>
        <p:sp>
          <p:nvSpPr>
            <p:cNvPr id="163" name="Line 162">
              <a:extLst>
                <a:ext uri="{FF2B5EF4-FFF2-40B4-BE49-F238E27FC236}">
                  <a16:creationId xmlns:a16="http://schemas.microsoft.com/office/drawing/2014/main" xmlns="" id="{3EC15568-6989-724F-9038-07D2BB974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658" y="2935305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/>
            <a:lstStyle/>
            <a:p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55776" y="6315417"/>
            <a:ext cx="403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Verdana" charset="0"/>
                <a:cs typeface="Arial" pitchFamily="34" charset="0"/>
              </a:rPr>
              <a:t>Август 2021 года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Verdana" charset="0"/>
              <a:cs typeface="Arial" pitchFamily="34" charset="0"/>
            </a:endParaRPr>
          </a:p>
        </p:txBody>
      </p:sp>
      <p:pic>
        <p:nvPicPr>
          <p:cNvPr id="13" name="Picture 2" descr="Без заголовка-filtered.png">
            <a:extLst>
              <a:ext uri="{FF2B5EF4-FFF2-40B4-BE49-F238E27FC236}">
                <a16:creationId xmlns:a16="http://schemas.microsoft.com/office/drawing/2014/main" xmlns="" id="{024C00CA-4CA8-3043-84BE-70ADFC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1"/>
          <a:stretch/>
        </p:blipFill>
        <p:spPr bwMode="auto">
          <a:xfrm>
            <a:off x="5268040" y="0"/>
            <a:ext cx="391247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9672" y="40466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Verdana" charset="0"/>
                <a:cs typeface="Arial" pitchFamily="34" charset="0"/>
              </a:rPr>
              <a:t>Отделение ПФР по Оренбургской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ea typeface="Verdan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Поиск кода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20472" y="6453336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10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770636"/>
            <a:ext cx="7857467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коду подобранной на шаге 2 малой группе либо начальной группе произвести поиск в ОКЗ её описания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52476" y="764704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4 шаг </a:t>
            </a:r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189557" y="2873221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5 шаг </a:t>
            </a:r>
            <a:endParaRPr lang="ru-RU" sz="11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22047" y="1210153"/>
            <a:ext cx="2" cy="1617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941215" y="1365864"/>
            <a:ext cx="3470971" cy="10550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рассматриваемом примере  найдена начальная группа 2149 «Специалисты в области техники,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входящие в другие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группы»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457082" y="1628800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5864"/>
            <a:ext cx="4032448" cy="355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93928" y="2571941"/>
            <a:ext cx="3994096" cy="954107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Сравнить обязанности, описанные в ОКЗ, с обязанностями, выполняемыми по должности (профессии) (по принципу приоритетности и общности)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65" y="3501008"/>
            <a:ext cx="3741935" cy="292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Овал 30"/>
          <p:cNvSpPr/>
          <p:nvPr/>
        </p:nvSpPr>
        <p:spPr>
          <a:xfrm>
            <a:off x="811213" y="4509120"/>
            <a:ext cx="3871312" cy="9110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рассматриваемом примере в   начальной группе 2149 должность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инженер по технике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безопасности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указана в «Примерах занятий…» 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6913" y="3668490"/>
            <a:ext cx="4000789" cy="461665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Дополнительно ориентироваться на примеры занятий и примечания в ОКЗ по найденной группе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86672" y="3479702"/>
            <a:ext cx="3122240" cy="237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03118" y="4869160"/>
            <a:ext cx="1764928" cy="237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4048" y="2590000"/>
            <a:ext cx="2376264" cy="237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Нашивка 41"/>
          <p:cNvSpPr/>
          <p:nvPr/>
        </p:nvSpPr>
        <p:spPr>
          <a:xfrm>
            <a:off x="4705644" y="4720158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27909" y="5660766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6 шаг </a:t>
            </a:r>
            <a:endParaRPr lang="ru-RU" sz="11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43934" y="3356992"/>
            <a:ext cx="0" cy="2303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891258" y="5516750"/>
            <a:ext cx="3994096" cy="73866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Задать в поисковой строке цифры установленной начальной группы и определить для неё контрольное число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" y="6326460"/>
            <a:ext cx="5400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 flipH="1">
            <a:off x="1259632" y="6282608"/>
            <a:ext cx="2520280" cy="215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Поиск кода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1561" y="712127"/>
            <a:ext cx="3813288" cy="360040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Поиск по сфере деятельности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" y="712127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85052" y="6453336"/>
            <a:ext cx="46022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11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5" y="1393612"/>
            <a:ext cx="3754074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Ввести в поисковой строке ОКЗ ключевое слово сферы деятельности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2284130"/>
            <a:ext cx="7222658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найденным группам (их наименованиям) сопоставить специфику и уровень занятия (организации) и выбрать наиболее соответствующие (методом исключения)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166575" y="507290"/>
            <a:ext cx="3834217" cy="17768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Например, производится поиск КВФ для профессии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преподаватель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муниципальном бюджетном учреждении дополнительного образования Детской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школе искусств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следует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ввести ключевое слово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4639450" y="1412776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26953" y="4509120"/>
            <a:ext cx="4211960" cy="178445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Поскольку в рассматриваемом примере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профессия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преподаватель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отнесена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организации дополнительного образования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поиск производится в группе 235 «Другие специалисты в области образования»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 rot="5400000">
            <a:off x="6811224" y="2822408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52476" y="1387680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 шаг </a:t>
            </a:r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189557" y="2348880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 шаг </a:t>
            </a:r>
            <a:endParaRPr lang="ru-RU" sz="1100" dirty="0"/>
          </a:p>
        </p:txBody>
      </p:sp>
      <p:cxnSp>
        <p:nvCxnSpPr>
          <p:cNvPr id="11" name="Прямая со стрелкой 10"/>
          <p:cNvCxnSpPr>
            <a:stCxn id="36" idx="4"/>
          </p:cNvCxnSpPr>
          <p:nvPr/>
        </p:nvCxnSpPr>
        <p:spPr>
          <a:xfrm flipH="1">
            <a:off x="435485" y="1819728"/>
            <a:ext cx="1" cy="509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7" idx="4"/>
          </p:cNvCxnSpPr>
          <p:nvPr/>
        </p:nvCxnSpPr>
        <p:spPr>
          <a:xfrm flipH="1">
            <a:off x="467545" y="2780928"/>
            <a:ext cx="502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09" y="3305287"/>
            <a:ext cx="4471683" cy="343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вал 23"/>
          <p:cNvSpPr/>
          <p:nvPr/>
        </p:nvSpPr>
        <p:spPr>
          <a:xfrm>
            <a:off x="179512" y="3501008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3 шаг </a:t>
            </a:r>
            <a:endParaRPr lang="ru-RU" sz="11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27585" y="3212976"/>
            <a:ext cx="3470970" cy="954107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отсутствии возможности сопоставления в найденных группах перейти к группе «Другие специалисты в области образования»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шивка 26"/>
          <p:cNvSpPr/>
          <p:nvPr/>
        </p:nvSpPr>
        <p:spPr>
          <a:xfrm rot="2827605">
            <a:off x="3989340" y="6136705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6381329"/>
            <a:ext cx="3312368" cy="360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Поиск кода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0563" y="6453336"/>
            <a:ext cx="5047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12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770636"/>
            <a:ext cx="7857467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коду подобранной на шаге 2 малой группе либо начальной группе произвести поиск в ОКЗ её описания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52476" y="764704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4 шаг </a:t>
            </a:r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189557" y="2873221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5 шаг </a:t>
            </a:r>
            <a:endParaRPr lang="ru-RU" sz="11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22047" y="1210153"/>
            <a:ext cx="2" cy="1617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941215" y="1365864"/>
            <a:ext cx="3470971" cy="10550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рассматриваемом примере  найдена малая группа 235 «Другие специалисты в области образования» и далее – начальная группа 2357 Преподаватели по программам дополнительного обучения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457082" y="1628800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3928" y="2571941"/>
            <a:ext cx="4348322" cy="954107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Сравнить обязанности, описанные в ОКЗ, с обязанностями, выполняемыми по должности (профессии) (по принципу приоритетности и общности)</a:t>
            </a:r>
          </a:p>
        </p:txBody>
      </p:sp>
      <p:sp>
        <p:nvSpPr>
          <p:cNvPr id="31" name="Овал 30"/>
          <p:cNvSpPr/>
          <p:nvPr/>
        </p:nvSpPr>
        <p:spPr>
          <a:xfrm>
            <a:off x="811213" y="3645024"/>
            <a:ext cx="3871312" cy="12710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рассматриваемом примере обязанности преподавателя соответствуют по принципу приоритетности обязанностям начальной группы 2357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18323" y="3238327"/>
            <a:ext cx="3122240" cy="237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Нашивка 41"/>
          <p:cNvSpPr/>
          <p:nvPr/>
        </p:nvSpPr>
        <p:spPr>
          <a:xfrm>
            <a:off x="4761601" y="3979968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27909" y="5301208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6 шаг </a:t>
            </a:r>
            <a:endParaRPr lang="ru-RU" sz="11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62521" y="3356992"/>
            <a:ext cx="0" cy="1937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891258" y="5282624"/>
            <a:ext cx="3994096" cy="73866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Задать в поисковой строке цифры установленной начальной группы и определить для неё контрольное число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84" y="1356155"/>
            <a:ext cx="3841711" cy="205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21" y="3572554"/>
            <a:ext cx="3625688" cy="165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64531"/>
            <a:ext cx="3388629" cy="68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1" y="6197302"/>
            <a:ext cx="525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294334" y="5949161"/>
            <a:ext cx="2520280" cy="248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Поиск кода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1561" y="712127"/>
            <a:ext cx="2736303" cy="360040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Поиск по квалификации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" y="712127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85052" y="6453336"/>
            <a:ext cx="46022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13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5" y="1274692"/>
            <a:ext cx="3754074" cy="73866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Определить уровень квалификации для должности (профессии), по которой требуется установить КВФ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0274" y="4283804"/>
            <a:ext cx="4824536" cy="73866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зависимости от установленного уровня квалификации произвести поиск в соответствующей ей основной группе (по коду)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20073" y="856144"/>
            <a:ext cx="3464979" cy="14927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Например, производится поиск КВФ для профессии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уб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орщик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служебных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помещений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4639450" y="1340768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52476" y="1268760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 шаг </a:t>
            </a:r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141702" y="4437112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 шаг </a:t>
            </a:r>
            <a:endParaRPr lang="ru-RU" sz="1100" dirty="0"/>
          </a:p>
        </p:txBody>
      </p:sp>
      <p:cxnSp>
        <p:nvCxnSpPr>
          <p:cNvPr id="11" name="Прямая со стрелкой 10"/>
          <p:cNvCxnSpPr>
            <a:stCxn id="36" idx="4"/>
          </p:cNvCxnSpPr>
          <p:nvPr/>
        </p:nvCxnSpPr>
        <p:spPr>
          <a:xfrm>
            <a:off x="435486" y="1700808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419689" y="5056411"/>
            <a:ext cx="502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8" y="2151450"/>
            <a:ext cx="4041516" cy="190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38842"/>
            <a:ext cx="2826190" cy="269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Овал 31"/>
          <p:cNvSpPr/>
          <p:nvPr/>
        </p:nvSpPr>
        <p:spPr>
          <a:xfrm>
            <a:off x="718495" y="5229200"/>
            <a:ext cx="4645593" cy="13481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Поскольку в рассматриваемом примере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профессия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уборщик служебных помещений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отнесена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которая отнесена к неквалифицированным работникам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поиск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производится в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9 «Неквалифицированные рабочие»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 rot="19287470">
            <a:off x="5373616" y="5204104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49652" y="3939599"/>
            <a:ext cx="2826190" cy="237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6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Поиск кода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0563" y="6453336"/>
            <a:ext cx="5047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14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770636"/>
            <a:ext cx="7857467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выбранной основной группе произвести поиск малой группы либо начальной группы с учетом детализации, например, по сфере деятельности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52476" y="764704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4 шаг </a:t>
            </a:r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130737" y="3501008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5 шаг </a:t>
            </a:r>
            <a:endParaRPr lang="ru-RU" sz="1100" dirty="0"/>
          </a:p>
        </p:txBody>
      </p:sp>
      <p:cxnSp>
        <p:nvCxnSpPr>
          <p:cNvPr id="11" name="Прямая со стрелкой 10"/>
          <p:cNvCxnSpPr>
            <a:endCxn id="37" idx="0"/>
          </p:cNvCxnSpPr>
          <p:nvPr/>
        </p:nvCxnSpPr>
        <p:spPr>
          <a:xfrm flipH="1">
            <a:off x="413747" y="1210153"/>
            <a:ext cx="8302" cy="2290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ашивка 25"/>
          <p:cNvSpPr/>
          <p:nvPr/>
        </p:nvSpPr>
        <p:spPr>
          <a:xfrm>
            <a:off x="4769438" y="1754318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9122" y="3456002"/>
            <a:ext cx="4348322" cy="954107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Сравнить обязанности, описанные в ОКЗ, с обязанностями, выполняемыми по должности (профессии) (по принципу приоритетности и общности)</a:t>
            </a:r>
          </a:p>
        </p:txBody>
      </p:sp>
      <p:sp>
        <p:nvSpPr>
          <p:cNvPr id="43" name="Овал 42"/>
          <p:cNvSpPr/>
          <p:nvPr/>
        </p:nvSpPr>
        <p:spPr>
          <a:xfrm>
            <a:off x="107504" y="5301208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6 шаг </a:t>
            </a:r>
            <a:endParaRPr lang="ru-RU" sz="1100" dirty="0"/>
          </a:p>
        </p:txBody>
      </p:sp>
      <p:cxnSp>
        <p:nvCxnSpPr>
          <p:cNvPr id="44" name="Прямая со стрелкой 43"/>
          <p:cNvCxnSpPr>
            <a:stCxn id="37" idx="4"/>
            <a:endCxn id="43" idx="0"/>
          </p:cNvCxnSpPr>
          <p:nvPr/>
        </p:nvCxnSpPr>
        <p:spPr>
          <a:xfrm flipH="1">
            <a:off x="390514" y="3933056"/>
            <a:ext cx="23233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827584" y="5157192"/>
            <a:ext cx="4378460" cy="73866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Задать в поисковой строке цифры установленной начальной группы и определить для неё контрольное число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294334" y="5949161"/>
            <a:ext cx="2520280" cy="248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18495" y="1477746"/>
            <a:ext cx="3925513" cy="151920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Поскольку в рассматриваемом примере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профессия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уборщик служебных помещений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отнесена к организации поиск производится в малой группе 9112 «Уборщики и прислуга в учреждениях, отелях (гостиницах) и других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местах»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138214" cy="29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596086" y="1948229"/>
            <a:ext cx="3122240" cy="237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97" y="3844827"/>
            <a:ext cx="3247844" cy="25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6309320"/>
            <a:ext cx="5053568" cy="41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8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5802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sz="1600" dirty="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188640"/>
            <a:ext cx="7717069" cy="3462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Постановление Правления ПФР от 27.10.2020 № 769п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0" y="15802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278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E26B90EB-4072-7E4A-80AE-423045245DDD}"/>
              </a:ext>
            </a:extLst>
          </p:cNvPr>
          <p:cNvSpPr>
            <a:spLocks/>
          </p:cNvSpPr>
          <p:nvPr/>
        </p:nvSpPr>
        <p:spPr bwMode="auto">
          <a:xfrm>
            <a:off x="8861648" y="6525344"/>
            <a:ext cx="246856" cy="2837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none" lIns="64291" tIns="64291" rIns="64291" bIns="64291" anchor="ctr">
            <a:spAutoFit/>
          </a:bodyPr>
          <a:lstStyle/>
          <a:p>
            <a:pPr algn="r" defTabSz="1928744"/>
            <a:fld id="{DC01C986-78EF-484E-8321-43D81B88D720}" type="slidenum">
              <a:rPr lang="ru-RU" sz="1000">
                <a:latin typeface="Verdana" pitchFamily="34" charset="0"/>
                <a:sym typeface="Verdana" pitchFamily="34" charset="0"/>
              </a:rPr>
              <a:pPr algn="r" defTabSz="1928744"/>
              <a:t>2</a:t>
            </a:fld>
            <a:r>
              <a:rPr lang="ru-RU" sz="1000" dirty="0">
                <a:latin typeface="Verdana" pitchFamily="34" charset="0"/>
                <a:sym typeface="Verdana" pitchFamily="34" charset="0"/>
              </a:rPr>
              <a:t>￼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5802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3" y="1664804"/>
            <a:ext cx="413441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0908"/>
            <a:ext cx="413441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7394" y="1404065"/>
            <a:ext cx="7959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Реквизиты «Отчетный период – месяц – год»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исключаются</a:t>
            </a:r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в связи с переходом на представление сведений о приеме/увольнении на следующий день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3036"/>
            <a:ext cx="413441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739694"/>
            <a:ext cx="8463118" cy="5290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Постановление Правления ПФР от 27.10.2020 № 769п</a:t>
            </a:r>
          </a:p>
          <a:p>
            <a:pPr algn="ctr"/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 внесении изменений в постановление Правления ПФР от 25.12.2019 №730п</a:t>
            </a:r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6755" y="2393358"/>
            <a:ext cx="7959062" cy="92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Форма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дополняется</a:t>
            </a:r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возможностью проставления </a:t>
            </a:r>
            <a:r>
              <a:rPr lang="ru-RU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признака: </a:t>
            </a:r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«Работа в районах Крайнего Севера/Работа в местностях, приравненных к районам Крайнего </a:t>
            </a:r>
            <a:r>
              <a:rPr lang="ru-RU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Севера</a:t>
            </a:r>
            <a:endParaRPr lang="ru-RU" b="1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0866" y="3513782"/>
            <a:ext cx="7944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Возможность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указания</a:t>
            </a:r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регистрационного номера </a:t>
            </a:r>
            <a:r>
              <a:rPr lang="ru-RU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страхователя, </a:t>
            </a:r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ЗА которого представляются </a:t>
            </a:r>
            <a:r>
              <a:rPr lang="ru-RU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сведения, </a:t>
            </a:r>
            <a:r>
              <a:rPr lang="ru-RU" b="1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– в случаях необходимости отмены/корректировки сведений </a:t>
            </a:r>
            <a:r>
              <a:rPr lang="ru-RU" b="1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правопреемником</a:t>
            </a:r>
            <a:endParaRPr lang="ru-RU" b="1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21188"/>
            <a:ext cx="413441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740867" y="4656038"/>
            <a:ext cx="8042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b="1" kern="0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Графа </a:t>
            </a:r>
            <a:r>
              <a:rPr lang="ru-RU" b="1" kern="0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«Код выполняемой функции» </a:t>
            </a:r>
            <a:r>
              <a:rPr lang="ru-RU" b="1" kern="0" dirty="0">
                <a:solidFill>
                  <a:srgbClr val="FF0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заполняется</a:t>
            </a:r>
            <a:r>
              <a:rPr lang="ru-RU" b="1" kern="0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</a:t>
            </a:r>
            <a:r>
              <a:rPr lang="ru-RU" b="1" kern="0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в </a:t>
            </a:r>
            <a:r>
              <a:rPr lang="ru-RU" b="1" kern="0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соответствии со справочником «ОК 010-2014 (МСКЗ-08). Общероссийский классификатор занятий» (принят и введен в действие приказом Федерального агентства по техническому регулированию и метрологии от 12.12.2014 № 2020-ст)</a:t>
            </a:r>
          </a:p>
        </p:txBody>
      </p:sp>
    </p:spTree>
    <p:extLst>
      <p:ext uri="{BB962C8B-B14F-4D97-AF65-F5344CB8AC3E}">
        <p14:creationId xmlns:p14="http://schemas.microsoft.com/office/powerpoint/2010/main" val="1703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83" y="548680"/>
            <a:ext cx="8665826" cy="556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51520" y="1988840"/>
            <a:ext cx="3816424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92078" y="1988840"/>
            <a:ext cx="3168353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/>
            <a:r>
              <a:rPr lang="ru-RU" sz="1200" dirty="0" smtClean="0">
                <a:solidFill>
                  <a:schemeClr val="tx1"/>
                </a:solidFill>
              </a:rPr>
              <a:t>  Добавлен блок для отражения сведений о работодателе - </a:t>
            </a:r>
            <a:r>
              <a:rPr lang="ru-RU" sz="1200" b="1" dirty="0" smtClean="0">
                <a:solidFill>
                  <a:schemeClr val="tx1"/>
                </a:solidFill>
              </a:rPr>
              <a:t>правопредшественнике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7904" y="4437112"/>
            <a:ext cx="1080120" cy="504056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4293096"/>
            <a:ext cx="64807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4067944" y="2348880"/>
            <a:ext cx="122413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267744" y="4941168"/>
            <a:ext cx="1" cy="129614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355976" y="4941168"/>
            <a:ext cx="360041" cy="86409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Изменения в форме СЗВ-ТД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55708" y="6520259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3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9629" y="3717032"/>
            <a:ext cx="2102851" cy="355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Сведения об </a:t>
            </a:r>
            <a:r>
              <a:rPr lang="ru-RU" sz="1100" b="1" dirty="0" smtClean="0">
                <a:solidFill>
                  <a:schemeClr val="tx1"/>
                </a:solidFill>
              </a:rPr>
              <a:t>отчетном периоде исключены</a:t>
            </a:r>
            <a:r>
              <a:rPr lang="ru-RU" sz="11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6237312"/>
            <a:ext cx="2304256" cy="559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/>
            <a:r>
              <a:rPr lang="ru-RU" sz="1100" dirty="0" smtClean="0">
                <a:solidFill>
                  <a:schemeClr val="tx1"/>
                </a:solidFill>
              </a:rPr>
              <a:t>Добавлена графа для отражения информации о работе в </a:t>
            </a:r>
            <a:r>
              <a:rPr lang="ru-RU" sz="1100" b="1" dirty="0" smtClean="0">
                <a:solidFill>
                  <a:schemeClr val="tx1"/>
                </a:solidFill>
              </a:rPr>
              <a:t>РКС (МКС)</a:t>
            </a:r>
            <a:r>
              <a:rPr lang="ru-RU" sz="1100" dirty="0" smtClean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72584" y="5805264"/>
            <a:ext cx="4319896" cy="1003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/>
            <a:r>
              <a:rPr lang="ru-RU" sz="1100" dirty="0" smtClean="0">
                <a:solidFill>
                  <a:schemeClr val="tx1"/>
                </a:solidFill>
              </a:rPr>
              <a:t>Определено, что  информация в графе  «Код выполняемой функции» заполняется в соответствии с </a:t>
            </a:r>
            <a:r>
              <a:rPr lang="ru-RU" sz="1100" b="1" dirty="0" smtClean="0">
                <a:solidFill>
                  <a:schemeClr val="tx1"/>
                </a:solidFill>
              </a:rPr>
              <a:t>Общероссийским классификатором занятий </a:t>
            </a:r>
            <a:r>
              <a:rPr lang="ru-RU" sz="1100" dirty="0" smtClean="0">
                <a:solidFill>
                  <a:schemeClr val="tx1"/>
                </a:solidFill>
              </a:rPr>
              <a:t>(принят и введен в действие приказом Федерального агентства по техническому регулированию и метрологии от 12.12.2014 №2020-ст («ОК 010-2014 (МСКЗ-08))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547664" y="4005064"/>
            <a:ext cx="5241966" cy="1800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272902" y="116632"/>
            <a:ext cx="8691586" cy="972252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54485"/>
            <a:ext cx="6181104" cy="70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34090"/>
            <a:ext cx="6181104" cy="490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вая фигурная скобка 4"/>
          <p:cNvSpPr/>
          <p:nvPr/>
        </p:nvSpPr>
        <p:spPr>
          <a:xfrm>
            <a:off x="1835696" y="1412776"/>
            <a:ext cx="648072" cy="489654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2902" y="2060848"/>
            <a:ext cx="1584176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/>
            <a:r>
              <a:rPr lang="ru-RU" sz="1100" b="1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Структурирован ввод основания увольнения:</a:t>
            </a:r>
          </a:p>
          <a:p>
            <a:pPr indent="-228600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– значение каждого </a:t>
            </a:r>
            <a:r>
              <a:rPr lang="ru-RU" sz="1400" smtClean="0">
                <a:solidFill>
                  <a:schemeClr val="tx1"/>
                </a:solidFill>
              </a:rPr>
              <a:t>элемента: статья</a:t>
            </a:r>
            <a:r>
              <a:rPr lang="ru-RU" sz="1400" dirty="0" smtClean="0">
                <a:solidFill>
                  <a:schemeClr val="tx1"/>
                </a:solidFill>
              </a:rPr>
              <a:t>, часть, пункт</a:t>
            </a:r>
            <a:r>
              <a:rPr lang="ru-RU" sz="1400" smtClean="0">
                <a:solidFill>
                  <a:schemeClr val="tx1"/>
                </a:solidFill>
              </a:rPr>
              <a:t>, подпункт </a:t>
            </a:r>
            <a:r>
              <a:rPr lang="ru-RU" sz="1400" dirty="0" smtClean="0">
                <a:solidFill>
                  <a:schemeClr val="tx1"/>
                </a:solidFill>
              </a:rPr>
              <a:t>заполняется в соответствующем поле, как по ТК РФ, так и по иному нормативному документу;</a:t>
            </a:r>
          </a:p>
          <a:p>
            <a:pPr indent="-228600"/>
            <a:r>
              <a:rPr lang="ru-RU" sz="1400" smtClean="0">
                <a:solidFill>
                  <a:schemeClr val="tx1"/>
                </a:solidFill>
              </a:rPr>
              <a:t>- </a:t>
            </a:r>
            <a:r>
              <a:rPr lang="ru-RU" sz="1400" dirty="0" smtClean="0">
                <a:solidFill>
                  <a:schemeClr val="tx1"/>
                </a:solidFill>
              </a:rPr>
              <a:t>добавлен элемент «Абзац».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DE642208-2581-4A45-A287-C58DF7F5790E}"/>
              </a:ext>
            </a:extLst>
          </p:cNvPr>
          <p:cNvSpPr>
            <a:spLocks/>
          </p:cNvSpPr>
          <p:nvPr/>
        </p:nvSpPr>
        <p:spPr bwMode="auto">
          <a:xfrm>
            <a:off x="455330" y="188640"/>
            <a:ext cx="8581166" cy="90024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Изменения в формат сведений для формы «Сведения о трудовой деятельности зарегистрированного лица (СЗВ-ТД) в электронном виде</a:t>
            </a:r>
            <a:endParaRPr lang="ru-RU" sz="1800" b="1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Общероссийский классификатор занятий (ОКЗ)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80170"/>
              </p:ext>
            </p:extLst>
          </p:nvPr>
        </p:nvGraphicFramePr>
        <p:xfrm>
          <a:off x="539552" y="2759891"/>
          <a:ext cx="8229600" cy="1173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1631823"/>
                <a:gridCol w="3854577"/>
              </a:tblGrid>
              <a:tr h="39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Код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КЧ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групп занятий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7017" y="4019580"/>
            <a:ext cx="71113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схема кодирования в ОКЗ имеет вид: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XXXX.X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 - основная группа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 - подгруппа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XXX - малая группа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XXXX - начальная группа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детализация вида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 - контрольное число.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1600" y="2153662"/>
            <a:ext cx="7289999" cy="41124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Коды и наименования групп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занятий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представлены в виде таблицы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9" y="2204864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954" y="5591562"/>
            <a:ext cx="85455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4 - значный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 наименования группы занятий подразумевает наличие четырех ступеней и указывает на принадлежность: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 основной группе — подгруппе — малой группе — начальной группе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E064D5EE-7CF9-C648-86C8-FE4B7718706B}"/>
              </a:ext>
            </a:extLst>
          </p:cNvPr>
          <p:cNvSpPr>
            <a:spLocks/>
          </p:cNvSpPr>
          <p:nvPr/>
        </p:nvSpPr>
        <p:spPr bwMode="auto">
          <a:xfrm>
            <a:off x="2780" y="6494726"/>
            <a:ext cx="9164091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55708" y="6520259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5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3568" y="708581"/>
            <a:ext cx="8075414" cy="56017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Классифицирует существующие виды трудовой деятельности (занятия),              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не конкретные должности или профессии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4136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703064" y="1486556"/>
            <a:ext cx="8110884" cy="430276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Каждому отдельному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занятию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присваивается свой уникальный код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6" y="1486557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Код выполняемой функции в ОКЗ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48495"/>
              </p:ext>
            </p:extLst>
          </p:nvPr>
        </p:nvGraphicFramePr>
        <p:xfrm>
          <a:off x="458897" y="1196752"/>
          <a:ext cx="8352928" cy="4005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610"/>
                <a:gridCol w="7481318"/>
              </a:tblGrid>
              <a:tr h="39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Код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основной группы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Руководители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Специалисты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высшего уровня квалификации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Специалисты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среднего уровня квалификации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Служащие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занятые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подготовкой и оформлением документации, учетом и обслуживанием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Работники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сферы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обслуживания и торговли, охраны граждан и собственности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Квалифицированные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работники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сельского и лесного хозяйства, рыбоводства и рыболовства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Квалифицированные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рабочие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промышленности, строительства, транспорта и рабочие родственных занятий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Операторы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производственных установок и машин, сборщики и водители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Неквалифицированные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рабочие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Военнослужащие</a:t>
                      </a:r>
                      <a:endParaRPr lang="ru-RU" sz="14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755576" y="620688"/>
            <a:ext cx="7704856" cy="41124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Первая цифра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кода указывает, к какой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группе относится занятие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2" y="668957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20472" y="6453336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6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112" y="5171708"/>
            <a:ext cx="8611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1600" dirty="0">
                <a:latin typeface="Arial" pitchFamily="34" charset="0"/>
                <a:cs typeface="Arial" pitchFamily="34" charset="0"/>
              </a:rPr>
              <a:t>Основные группы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классифицированы не по отраслям, а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уровню квалификации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447675"/>
            <a:r>
              <a:rPr lang="ru-RU" sz="1600" dirty="0" smtClean="0">
                <a:latin typeface="Arial" pitchFamily="34" charset="0"/>
                <a:cs typeface="Arial" pitchFamily="34" charset="0"/>
              </a:rPr>
              <a:t>Если например, профессия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работника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водитель трамвая, то КВФ для него следует искать в основной группе 8 «Операторы производственных установок и машин, сборщики и водители».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447675"/>
            <a:r>
              <a:rPr lang="ru-RU" sz="16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должность предполагает наличие высшего образования или учёной степени, то код надо искать в основной группе 2 «Специалисты высшего уровня квалификации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Код 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5576" y="668957"/>
            <a:ext cx="7704856" cy="41124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Вторая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цифра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кода указывает на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подгруппу внутри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основной группы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2" y="668957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20472" y="6453336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7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112" y="2363396"/>
            <a:ext cx="8611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 основной группе 2 «Специалисты высшего уровня квалификации» выделены такие подгруппы:</a:t>
            </a:r>
          </a:p>
          <a:p>
            <a:pPr lvl="0" algn="just"/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Специалисты в области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науки и техники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Специалисты в области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здравоохранения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Специалисты в области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Специалисты в сфере бизнеса и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администрирования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233121"/>
            <a:ext cx="7488832" cy="954107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Означает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принадлежность занятий к сфере или области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деятельности и отражает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специфику занятий 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 области требуемых знаний, особенностям технологических или бизнес-процессов, используемым машинам и инструментам, обрабатываемым или используемым материалам, видам производимых товаров или услуг.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1080199"/>
            <a:ext cx="0" cy="6926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27584" y="1772816"/>
            <a:ext cx="519050" cy="0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907976" y="4362801"/>
            <a:ext cx="7777076" cy="504056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Третья цифра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кода указывает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вид занятия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 учётом более глубокой специализации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7" y="4410823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6538" y="4955684"/>
            <a:ext cx="8118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Например, в подгруппе 24 «Специалисты в сфере бизнеса и администрирования» выделены такие малые группы: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24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Специалисты по 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финансовой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деятельности;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24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Специалисты в области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администрирования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24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Специалисты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 сбыту и маркетингу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продукции и 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услуг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 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связям с общественностью.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2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Код 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568" y="827489"/>
            <a:ext cx="8208912" cy="455788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Четвертая цифра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кода указывает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детализацию занятий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 рамках малой группы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8151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20472" y="6453336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8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863" y="1427292"/>
            <a:ext cx="8611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 малой группе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241 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Специалисты по финансовой деятельности» можно увидеть следующие коды наименований начальных групп занятий:</a:t>
            </a: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241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Бухгалтеры;</a:t>
            </a: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241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Консультанты по финансовым вопросам и инвестициям;</a:t>
            </a: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241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Финансовые аналитики;</a:t>
            </a:r>
          </a:p>
          <a:p>
            <a:pPr lvl="0"/>
            <a:r>
              <a:rPr lang="ru-RU" sz="1600" dirty="0">
                <a:latin typeface="Arial" pitchFamily="34" charset="0"/>
                <a:cs typeface="Arial" pitchFamily="34" charset="0"/>
              </a:rPr>
              <a:t>241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4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— Оценщики и эксперты.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3140968"/>
            <a:ext cx="7506024" cy="455788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 отдельной графе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таблицы ОКЗ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указывается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контрольное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число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9236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55576" y="3861048"/>
            <a:ext cx="7992888" cy="1656184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описании к каждой малой группы и начальной группы содержится: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обязанностей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3" algn="just">
              <a:buFontTx/>
              <a:buChar char="-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примеры занятий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отнесенных к начальной группе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может содержаться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«Примечание»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(содержит описание отдельных особенностей, связанных с занятиями по той или иной начальной группе)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0" y="4446827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1DA676A-2941-4544-8CD6-2A79607276D6}"/>
              </a:ext>
            </a:extLst>
          </p:cNvPr>
          <p:cNvSpPr>
            <a:spLocks/>
          </p:cNvSpPr>
          <p:nvPr/>
        </p:nvSpPr>
        <p:spPr bwMode="auto">
          <a:xfrm>
            <a:off x="424712" y="116632"/>
            <a:ext cx="7747687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Поиск кода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выполняемой функции в ОКЗ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4753B994-723F-304D-BB09-578D042BA6B0}"/>
              </a:ext>
            </a:extLst>
          </p:cNvPr>
          <p:cNvSpPr>
            <a:spLocks/>
          </p:cNvSpPr>
          <p:nvPr/>
        </p:nvSpPr>
        <p:spPr bwMode="auto">
          <a:xfrm flipH="1">
            <a:off x="-18576" y="116632"/>
            <a:ext cx="342104" cy="390658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8F6E69A-EC81-AD41-856C-7A300BBE52DB}"/>
              </a:ext>
            </a:extLst>
          </p:cNvPr>
          <p:cNvSpPr>
            <a:spLocks/>
          </p:cNvSpPr>
          <p:nvPr/>
        </p:nvSpPr>
        <p:spPr bwMode="auto">
          <a:xfrm flipH="1">
            <a:off x="8261600" y="116632"/>
            <a:ext cx="846904" cy="390658"/>
          </a:xfrm>
          <a:custGeom>
            <a:avLst/>
            <a:gdLst>
              <a:gd name="connsiteX0" fmla="*/ 0 w 846904"/>
              <a:gd name="connsiteY0" fmla="*/ 0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0 w 846904"/>
              <a:gd name="connsiteY4" fmla="*/ 0 h 390658"/>
              <a:gd name="connsiteX0" fmla="*/ 182880 w 846904"/>
              <a:gd name="connsiteY0" fmla="*/ 9144 h 390658"/>
              <a:gd name="connsiteX1" fmla="*/ 846904 w 846904"/>
              <a:gd name="connsiteY1" fmla="*/ 0 h 390658"/>
              <a:gd name="connsiteX2" fmla="*/ 846904 w 846904"/>
              <a:gd name="connsiteY2" fmla="*/ 390658 h 390658"/>
              <a:gd name="connsiteX3" fmla="*/ 0 w 846904"/>
              <a:gd name="connsiteY3" fmla="*/ 390658 h 390658"/>
              <a:gd name="connsiteX4" fmla="*/ 182880 w 846904"/>
              <a:gd name="connsiteY4" fmla="*/ 9144 h 3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904" h="390658">
                <a:moveTo>
                  <a:pt x="182880" y="9144"/>
                </a:moveTo>
                <a:lnTo>
                  <a:pt x="846904" y="0"/>
                </a:lnTo>
                <a:lnTo>
                  <a:pt x="846904" y="390658"/>
                </a:lnTo>
                <a:lnTo>
                  <a:pt x="0" y="390658"/>
                </a:lnTo>
                <a:lnTo>
                  <a:pt x="182880" y="91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lIns="34289" tIns="34289" rIns="34289" bIns="34289" anchor="ctr"/>
          <a:lstStyle/>
          <a:p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1560" y="692696"/>
            <a:ext cx="7469512" cy="360040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Поиск по ключевому слову, входящему в наименование должности (профессии)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" y="712127"/>
            <a:ext cx="355571" cy="3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20472" y="6453336"/>
            <a:ext cx="32480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 algn="ctr"/>
              <a:t>9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5" y="1393612"/>
            <a:ext cx="3754074" cy="73866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Ввести в поисковой строке ОКЗ ключевое слово из наименования должности (профессии)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42" y="3356992"/>
            <a:ext cx="453244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27584" y="2284130"/>
            <a:ext cx="7920880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найденным группам (их наименованиям) сопоставить сферу деятельности и специфику занятий и выбрать наиболее соответствующую (методом подбора и исключения)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166575" y="1171371"/>
            <a:ext cx="3581889" cy="103349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Например, производится поиск КВФ для профессии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инженер по технике безопасности </a:t>
            </a:r>
            <a:r>
              <a:rPr lang="ru-RU" sz="1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организации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следует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ввести ключевое слово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инженер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4639450" y="1484784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2008" y="4437112"/>
            <a:ext cx="4211960" cy="21602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Поскольку в рассматриваемом примере профессия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инженер по технике безопасности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отнесена </a:t>
            </a:r>
            <a:r>
              <a:rPr lang="ru-RU" sz="1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организации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не может быть сопоставлена в найденных группах с учетом сферы деятельности, поэтому поиск производится в группе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«Специалисты …, не входящие в другие группы» 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код 2149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 rot="5400000">
            <a:off x="6811224" y="2822408"/>
            <a:ext cx="436606" cy="52915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52476" y="1387680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 шаг </a:t>
            </a:r>
            <a:endParaRPr lang="ru-RU" sz="1100" dirty="0"/>
          </a:p>
        </p:txBody>
      </p:sp>
      <p:sp>
        <p:nvSpPr>
          <p:cNvPr id="37" name="Овал 36"/>
          <p:cNvSpPr/>
          <p:nvPr/>
        </p:nvSpPr>
        <p:spPr>
          <a:xfrm>
            <a:off x="189557" y="2348880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 шаг </a:t>
            </a:r>
            <a:endParaRPr lang="ru-RU" sz="1100" dirty="0"/>
          </a:p>
        </p:txBody>
      </p:sp>
      <p:sp>
        <p:nvSpPr>
          <p:cNvPr id="38" name="Овал 37"/>
          <p:cNvSpPr/>
          <p:nvPr/>
        </p:nvSpPr>
        <p:spPr>
          <a:xfrm>
            <a:off x="179512" y="3501008"/>
            <a:ext cx="5660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3 шаг </a:t>
            </a:r>
            <a:endParaRPr lang="ru-RU" sz="1100" dirty="0"/>
          </a:p>
        </p:txBody>
      </p:sp>
      <p:cxnSp>
        <p:nvCxnSpPr>
          <p:cNvPr id="11" name="Прямая со стрелкой 10"/>
          <p:cNvCxnSpPr>
            <a:stCxn id="36" idx="4"/>
          </p:cNvCxnSpPr>
          <p:nvPr/>
        </p:nvCxnSpPr>
        <p:spPr>
          <a:xfrm flipH="1">
            <a:off x="435485" y="1819728"/>
            <a:ext cx="1" cy="509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915486" y="3095382"/>
            <a:ext cx="3296474" cy="1169551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отсутствии возможности сопоставления в найденных группах с учетом сферы деятельности перейти к группе «Специалисты …, не входящие в другие группы»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157192"/>
            <a:ext cx="4536504" cy="360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6" name="Прямая со стрелкой 45"/>
          <p:cNvCxnSpPr>
            <a:stCxn id="37" idx="4"/>
          </p:cNvCxnSpPr>
          <p:nvPr/>
        </p:nvCxnSpPr>
        <p:spPr>
          <a:xfrm flipH="1">
            <a:off x="467545" y="2780928"/>
            <a:ext cx="502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13865</TotalTime>
  <Words>1158</Words>
  <Application>Microsoft Office PowerPoint</Application>
  <PresentationFormat>Экран (4:3)</PresentationFormat>
  <Paragraphs>157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0660001001</cp:lastModifiedBy>
  <cp:revision>638</cp:revision>
  <cp:lastPrinted>2021-08-30T07:47:38Z</cp:lastPrinted>
  <dcterms:created xsi:type="dcterms:W3CDTF">2017-09-29T09:12:37Z</dcterms:created>
  <dcterms:modified xsi:type="dcterms:W3CDTF">2021-12-07T08:08:26Z</dcterms:modified>
</cp:coreProperties>
</file>