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98" r:id="rId4"/>
    <p:sldId id="313" r:id="rId5"/>
    <p:sldId id="314" r:id="rId6"/>
    <p:sldId id="317" r:id="rId7"/>
    <p:sldId id="316" r:id="rId8"/>
    <p:sldId id="315" r:id="rId9"/>
    <p:sldId id="306" r:id="rId10"/>
    <p:sldId id="272" r:id="rId11"/>
  </p:sldIdLst>
  <p:sldSz cx="16256000" cy="9144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57094E"/>
    <a:srgbClr val="540C54"/>
    <a:srgbClr val="5B0544"/>
    <a:srgbClr val="0A1F4A"/>
    <a:srgbClr val="15429B"/>
    <a:srgbClr val="6491EA"/>
    <a:srgbClr val="1866D8"/>
    <a:srgbClr val="00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98"/>
  </p:normalViewPr>
  <p:slideViewPr>
    <p:cSldViewPr>
      <p:cViewPr>
        <p:scale>
          <a:sx n="70" d="100"/>
          <a:sy n="70" d="100"/>
        </p:scale>
        <p:origin x="-1410" y="-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1B19-8594-4A9C-8F06-23EA7C79A7B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FF86-87DA-4B05-8DB0-6490D90FE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5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BBD5-8B82-40CD-A37B-B5E918844B1E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5270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08C2-56B2-41F6-8DA7-9DB332BE2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208C2-56B2-41F6-8DA7-9DB332BE220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0" y="-32"/>
            <a:ext cx="16276292" cy="90678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9128" y="857224"/>
            <a:ext cx="1014419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3600" dirty="0">
                <a:solidFill>
                  <a:srgbClr val="002060"/>
                </a:solidFill>
                <a:latin typeface="Montserrat" pitchFamily="2" charset="-52"/>
                <a:cs typeface="Montserrat-Medium"/>
              </a:rPr>
              <a:t>Администрирование страховых взносов на обязательное социальное страхование от несчастных случаев на производстве и профессиональных заболеваний</a:t>
            </a: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3833756"/>
            <a:ext cx="5873169" cy="418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696" y="6429388"/>
            <a:ext cx="8072494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tserrat" pitchFamily="2" charset="-52"/>
              </a:rPr>
              <a:t>Докладчик: </a:t>
            </a:r>
            <a:r>
              <a:rPr lang="ru-RU" b="1" dirty="0">
                <a:solidFill>
                  <a:srgbClr val="002060"/>
                </a:solidFill>
                <a:latin typeface="Montserrat" pitchFamily="2" charset="-52"/>
              </a:rPr>
              <a:t>Руководитель группы по взаимодействию со страхователями</a:t>
            </a:r>
          </a:p>
          <a:p>
            <a:r>
              <a:rPr lang="ru-RU" b="1" dirty="0">
                <a:solidFill>
                  <a:srgbClr val="002060"/>
                </a:solidFill>
                <a:latin typeface="Montserrat" pitchFamily="2" charset="-52"/>
              </a:rPr>
              <a:t>взносов Екатерина Сергеевна Новоселова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3554" y="86318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tserrat" pitchFamily="2" charset="-52"/>
              </a:rPr>
              <a:t>2025 год</a:t>
            </a:r>
            <a:endParaRPr lang="ru-RU" dirty="0">
              <a:solidFill>
                <a:srgbClr val="002060"/>
              </a:solidFill>
              <a:latin typeface="Montserrat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7" name="object 2"/>
          <p:cNvSpPr txBox="1">
            <a:spLocks noGrp="1"/>
          </p:cNvSpPr>
          <p:nvPr>
            <p:ph type="title"/>
          </p:nvPr>
        </p:nvSpPr>
        <p:spPr>
          <a:xfrm>
            <a:off x="3555969" y="3357554"/>
            <a:ext cx="114300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70" dirty="0">
                <a:solidFill>
                  <a:srgbClr val="002060"/>
                </a:solidFill>
                <a:latin typeface="Montserrat" pitchFamily="2" charset="-52"/>
                <a:cs typeface="Calibri-Light"/>
              </a:rPr>
              <a:t>СПАСИБО</a:t>
            </a:r>
            <a:r>
              <a:rPr sz="5400" spc="155" dirty="0">
                <a:solidFill>
                  <a:srgbClr val="002060"/>
                </a:solidFill>
                <a:latin typeface="Montserrat" pitchFamily="2" charset="-52"/>
                <a:cs typeface="Calibri-Light"/>
              </a:rPr>
              <a:t> </a:t>
            </a:r>
            <a:r>
              <a:rPr sz="5400" spc="65" dirty="0">
                <a:solidFill>
                  <a:srgbClr val="002060"/>
                </a:solidFill>
                <a:latin typeface="Montserrat" pitchFamily="2" charset="-52"/>
                <a:cs typeface="Calibri-Light"/>
              </a:rPr>
              <a:t>ЗА</a:t>
            </a:r>
            <a:r>
              <a:rPr sz="5400" spc="155" dirty="0">
                <a:solidFill>
                  <a:srgbClr val="002060"/>
                </a:solidFill>
                <a:latin typeface="Montserrat" pitchFamily="2" charset="-52"/>
                <a:cs typeface="Calibri-Light"/>
              </a:rPr>
              <a:t> </a:t>
            </a:r>
            <a:r>
              <a:rPr sz="5400" spc="25" dirty="0">
                <a:solidFill>
                  <a:srgbClr val="002060"/>
                </a:solidFill>
                <a:latin typeface="Montserrat" pitchFamily="2" charset="-52"/>
                <a:cs typeface="Calibri-Light"/>
              </a:rPr>
              <a:t>ВНИМАНИЕ!</a:t>
            </a:r>
            <a:endParaRPr sz="5400" dirty="0">
              <a:solidFill>
                <a:srgbClr val="002060"/>
              </a:solidFill>
              <a:latin typeface="Montserrat" pitchFamily="2" charset="-52"/>
              <a:cs typeface="Calibri-Light"/>
            </a:endParaRPr>
          </a:p>
        </p:txBody>
      </p:sp>
      <p:pic>
        <p:nvPicPr>
          <p:cNvPr id="29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7736" y="4500562"/>
            <a:ext cx="1422496" cy="1422496"/>
          </a:xfrm>
          <a:prstGeom prst="rect">
            <a:avLst/>
          </a:prstGeom>
        </p:spPr>
      </p:pic>
      <p:pic>
        <p:nvPicPr>
          <p:cNvPr id="33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9438" y="4500562"/>
            <a:ext cx="1422496" cy="142249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9702" y="4500562"/>
            <a:ext cx="1422496" cy="1422496"/>
          </a:xfrm>
          <a:prstGeom prst="rect">
            <a:avLst/>
          </a:prstGeom>
        </p:spPr>
      </p:pic>
      <p:sp>
        <p:nvSpPr>
          <p:cNvPr id="35" name="object 3"/>
          <p:cNvSpPr txBox="1"/>
          <p:nvPr/>
        </p:nvSpPr>
        <p:spPr>
          <a:xfrm>
            <a:off x="7627934" y="6072198"/>
            <a:ext cx="25717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S</a:t>
            </a:r>
            <a:r>
              <a:rPr sz="2400" spc="-90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F</a:t>
            </a:r>
            <a:r>
              <a:rPr sz="2400" spc="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R</a:t>
            </a:r>
            <a:r>
              <a:rPr sz="2400" spc="-8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.</a:t>
            </a:r>
            <a:r>
              <a:rPr sz="2400" spc="-60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G</a:t>
            </a:r>
            <a:r>
              <a:rPr sz="2400" spc="-10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O</a:t>
            </a:r>
            <a:r>
              <a:rPr sz="2400" spc="-229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V</a:t>
            </a:r>
            <a:r>
              <a:rPr sz="2400" spc="-10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.</a:t>
            </a:r>
            <a:r>
              <a:rPr sz="2400" spc="-6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R</a:t>
            </a:r>
            <a:r>
              <a:rPr sz="2400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U</a:t>
            </a:r>
            <a:endParaRPr sz="2400">
              <a:solidFill>
                <a:srgbClr val="002060"/>
              </a:solidFill>
              <a:latin typeface="Montserrat" pitchFamily="2" charset="-52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468776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3464" y="1979711"/>
            <a:ext cx="93610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800" b="1" spc="-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Представление </a:t>
            </a:r>
            <a:r>
              <a:rPr lang="ru-RU" sz="6800" b="1" spc="-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отчетности по форме ЕФС-1</a:t>
            </a:r>
            <a:r>
              <a:rPr lang="ru-RU" sz="6800" b="1" spc="-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, 2 раздел  </a:t>
            </a:r>
            <a:r>
              <a:rPr lang="ru-RU" sz="6800" b="1" spc="-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сроки и основные ошибки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56" y="5004048"/>
            <a:ext cx="44323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4891083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400" spc="-35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3200" spc="-35" dirty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40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Сроки сдачи </a:t>
            </a:r>
            <a:r>
              <a:rPr lang="ru-RU" sz="40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в 2025 году ЕФС-1, 2 </a:t>
            </a:r>
            <a:r>
              <a:rPr lang="ru-RU" sz="40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раздел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3200" dirty="0" smtClean="0">
              <a:solidFill>
                <a:srgbClr val="002060"/>
              </a:solidFill>
              <a:latin typeface="Montserrat" pitchFamily="2" charset="-52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32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за </a:t>
            </a: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полугодие — до </a:t>
            </a:r>
            <a:r>
              <a:rPr lang="ru-RU" sz="3200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25 июля </a:t>
            </a: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2025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за 9 месяцев — до </a:t>
            </a:r>
            <a:r>
              <a:rPr lang="ru-RU" sz="3200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27 октября </a:t>
            </a: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2025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за 2025 год — до </a:t>
            </a:r>
            <a:r>
              <a:rPr lang="ru-RU" sz="3200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26 января </a:t>
            </a: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2026 года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712" r="-310" b="6816"/>
          <a:stretch/>
        </p:blipFill>
        <p:spPr bwMode="auto">
          <a:xfrm>
            <a:off x="12334061" y="5364088"/>
            <a:ext cx="3708509" cy="342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6119624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3200" spc="-35" dirty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Привлечение к ответственности за совершение </a:t>
            </a: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нарушений законодательства РФ об обязательном социальном страховании от несчастных случаев на производстве и профессиональных заболеваний (Федеральный закон от 24.07.1998 № 125-ФЗ «Об обязательном социальном страховании от несчастных случаев на производстве и профессиональных заболеваний»</a:t>
            </a:r>
            <a:endParaRPr lang="ru-RU" sz="3600" dirty="0" smtClean="0">
              <a:solidFill>
                <a:srgbClr val="002060"/>
              </a:solidFill>
              <a:latin typeface="Montserrat" pitchFamily="2" charset="-52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712" r="-310" b="6816"/>
          <a:stretch/>
        </p:blipFill>
        <p:spPr bwMode="auto">
          <a:xfrm>
            <a:off x="14119236" y="7020272"/>
            <a:ext cx="1854255" cy="17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5293757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6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Непредставление </a:t>
            </a: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страхователем </a:t>
            </a:r>
            <a:r>
              <a:rPr lang="ru-RU" sz="36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ЕФС-1, 2 раздел </a:t>
            </a:r>
            <a:r>
              <a:rPr lang="ru-RU" sz="36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, </a:t>
            </a: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влечет взыскание штрафа </a:t>
            </a:r>
            <a:r>
              <a:rPr lang="ru-RU" sz="3600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в размере 5 процентов суммы</a:t>
            </a: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 страховых взносов, начисленной к уплате за последние три месяца отчетного (расчетного) периода, за каждый полный или неполный месяц со дня, установленного для ее представления, но не более 30 процентов указанной суммы и </a:t>
            </a:r>
            <a:r>
              <a:rPr lang="ru-RU" sz="3600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не менее 1000 </a:t>
            </a:r>
            <a:r>
              <a:rPr lang="ru-RU" sz="3600" b="1" spc="-35" dirty="0" smtClean="0">
                <a:solidFill>
                  <a:srgbClr val="FF0000"/>
                </a:solidFill>
                <a:latin typeface="Montserrat" pitchFamily="2" charset="-52"/>
                <a:cs typeface="Montserrat"/>
              </a:rPr>
              <a:t>рублей </a:t>
            </a:r>
            <a:r>
              <a:rPr lang="ru-RU" sz="36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(</a:t>
            </a:r>
            <a:r>
              <a:rPr lang="ru-RU" sz="36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ст. 26.30 ФЗ №125 от 24.07.1998)</a:t>
            </a: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712" r="-310" b="6816"/>
          <a:stretch/>
        </p:blipFill>
        <p:spPr bwMode="auto">
          <a:xfrm>
            <a:off x="14119236" y="7020272"/>
            <a:ext cx="1854255" cy="17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6401753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Неуплата или неполная уплата сумм страховых взносов в результате занижения облагаемой базы для начисления страховых взносов, иного неправильного исчисления сумм страховых взносов или других неправомерных действий (бездействия) влечет взыскание </a:t>
            </a:r>
            <a:r>
              <a:rPr lang="ru-RU" sz="3600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штрафа в размере 20 процентов</a:t>
            </a:r>
            <a:r>
              <a:rPr lang="ru-RU" sz="36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 причитающейся к уплате суммы страховых взносов, а умышленное совершение указанных деяний - в размере 40 процентов причитающейся к уплате суммы страховых взносов.(</a:t>
            </a:r>
            <a:r>
              <a:rPr lang="ru-RU" sz="36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ст. 26.29 ФЗ №125 от 24.07.1998)</a:t>
            </a: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712" r="-310" b="6816"/>
          <a:stretch/>
        </p:blipFill>
        <p:spPr bwMode="auto">
          <a:xfrm>
            <a:off x="14119236" y="7020272"/>
            <a:ext cx="1854255" cy="17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6278642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Отказ в представлении или непредставление в установленный срок страхователем в территориальный орган страховщика документов (их копий, заверенных в установленном порядке), необходимых для осуществления контроля за правильностью исчисления, своевременностью и полнотой уплаты (перечисления) страховых взносов, полнотой и достоверностью сведений и документов, представляемых для назначения и выплаты обеспечения по страхованию, влечет взыскание штрафа </a:t>
            </a:r>
            <a:r>
              <a:rPr lang="ru-RU" sz="3200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в размере </a:t>
            </a:r>
            <a:r>
              <a:rPr lang="ru-RU" sz="3200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200 рублей за каждый непредставленный документ</a:t>
            </a:r>
            <a:r>
              <a:rPr lang="ru-RU" sz="3200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.</a:t>
            </a:r>
            <a:r>
              <a:rPr lang="ru-RU" sz="32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 </a:t>
            </a:r>
            <a:r>
              <a:rPr lang="ru-RU" sz="36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(</a:t>
            </a:r>
            <a:r>
              <a:rPr lang="ru-RU" sz="36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ст. 26.31 ФЗ №125 от 24.07.1998)</a:t>
            </a: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</p:spTree>
    <p:extLst>
      <p:ext uri="{BB962C8B-B14F-4D97-AF65-F5344CB8AC3E}">
        <p14:creationId xmlns:p14="http://schemas.microsoft.com/office/powerpoint/2010/main" val="2318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15432" y="2195736"/>
            <a:ext cx="12156076" cy="4950073"/>
          </a:xfr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П.2 </a:t>
            </a:r>
            <a:r>
              <a:rPr lang="ru-RU" sz="40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ст. 26.26 ФЗ №125  от 24.07.1998 предусмотрено применение отягчающих обстоятельств при вынесении решения о привлечении к ответственности.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Т.е. за повторение в течении 12 месяцев аналогичного правонарушения </a:t>
            </a:r>
            <a:r>
              <a:rPr lang="ru-RU" sz="4000" b="1" spc="-35" dirty="0" smtClean="0">
                <a:solidFill>
                  <a:srgbClr val="FF0000"/>
                </a:solidFill>
                <a:latin typeface="Montserrat" pitchFamily="2" charset="-52"/>
                <a:cs typeface="Montserrat"/>
              </a:rPr>
              <a:t>размер штрафа увеличиться на 100 процентов!!!</a:t>
            </a:r>
            <a:endParaRPr lang="ru-RU" sz="4000" b="1" spc="-35" dirty="0">
              <a:solidFill>
                <a:srgbClr val="FF0000"/>
              </a:solidFill>
              <a:latin typeface="Montserrat" pitchFamily="2" charset="-52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dirty="0" smtClean="0">
              <a:solidFill>
                <a:srgbClr val="002060"/>
              </a:solidFill>
              <a:latin typeface="Montserrat" pitchFamily="2" charset="-52"/>
              <a:cs typeface="Montserrat"/>
            </a:endParaRP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628" y="107504"/>
            <a:ext cx="9803156" cy="167841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раздел 2 ЕФС-1 (сведения о начисленных страховых взносах на травматизм)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712" r="-310" b="6816"/>
          <a:stretch/>
        </p:blipFill>
        <p:spPr bwMode="auto">
          <a:xfrm>
            <a:off x="14119236" y="7020272"/>
            <a:ext cx="1854255" cy="17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2655392" y="285720"/>
            <a:ext cx="13600608" cy="1982024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Банковские реквизиты для перечисления страховых взносов, пени, </a:t>
            </a:r>
            <a:r>
              <a:rPr lang="ru-RU" sz="2800" b="1" kern="0" dirty="0" smtClean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штрафов по </a:t>
            </a:r>
            <a:r>
              <a:rPr lang="ru-RU" sz="28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обязательному социальному страхованию от несчастных случаев </a:t>
            </a:r>
            <a:r>
              <a:rPr lang="ru-RU" sz="2800" b="1" kern="0" dirty="0" smtClean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на производстве </a:t>
            </a:r>
            <a:r>
              <a:rPr lang="ru-RU" sz="2800" b="1" kern="0" dirty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и профессиональных заболеваний  с </a:t>
            </a:r>
            <a:r>
              <a:rPr lang="ru-RU" sz="2800" b="1" kern="0" dirty="0" smtClean="0">
                <a:solidFill>
                  <a:schemeClr val="bg1"/>
                </a:solidFill>
                <a:latin typeface="Montserrat" pitchFamily="2" charset="-52"/>
                <a:cs typeface="MyriadPro-Cond"/>
              </a:rPr>
              <a:t>31.08.2025г</a:t>
            </a:r>
            <a:endParaRPr lang="en-US" sz="2800" b="1" kern="0" dirty="0">
              <a:solidFill>
                <a:schemeClr val="bg1"/>
              </a:solidFill>
              <a:latin typeface="Montserrat" pitchFamily="2" charset="-52"/>
              <a:cs typeface="MyriadPro-Con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9728" y="2267744"/>
            <a:ext cx="77574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Получатель:</a:t>
            </a: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УФК по Республике Алтай (Отделение Фонда пенсионного и социального страхования Российской Федерации по Республике Алтай, л/с 04774Ф77530)</a:t>
            </a: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ИНН 0400000291, КПП 041101001</a:t>
            </a:r>
          </a:p>
          <a:p>
            <a:r>
              <a:rPr lang="ru-RU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Банк получателя: </a:t>
            </a:r>
            <a:r>
              <a:rPr lang="ru-RU" b="1" spc="-35" dirty="0" smtClean="0">
                <a:solidFill>
                  <a:srgbClr val="FF0000"/>
                </a:solidFill>
                <a:latin typeface="Montserrat" pitchFamily="2" charset="-52"/>
                <a:cs typeface="Montserrat"/>
              </a:rPr>
              <a:t>Сибирское ГУ Банка России</a:t>
            </a:r>
            <a:r>
              <a:rPr lang="ru-RU" spc="-35" dirty="0" smtClean="0">
                <a:solidFill>
                  <a:srgbClr val="002060"/>
                </a:solidFill>
                <a:latin typeface="Montserrat" pitchFamily="2" charset="-52"/>
                <a:cs typeface="Montserrat"/>
              </a:rPr>
              <a:t>//</a:t>
            </a:r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УФК по Республике Алтай г. Горно-Алтайск</a:t>
            </a:r>
          </a:p>
          <a:p>
            <a:r>
              <a:rPr lang="ru-RU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БИК </a:t>
            </a:r>
            <a:r>
              <a:rPr lang="ru-RU" b="1" spc="-35" dirty="0" smtClean="0">
                <a:solidFill>
                  <a:srgbClr val="FF0000"/>
                </a:solidFill>
                <a:latin typeface="Montserrat" pitchFamily="2" charset="-52"/>
                <a:cs typeface="Montserrat"/>
              </a:rPr>
              <a:t>045004001</a:t>
            </a:r>
            <a:endParaRPr lang="ru-RU" b="1" spc="-35" dirty="0">
              <a:solidFill>
                <a:srgbClr val="FF0000"/>
              </a:solidFill>
              <a:latin typeface="Montserrat" pitchFamily="2" charset="-52"/>
              <a:cs typeface="Montserrat"/>
            </a:endParaRPr>
          </a:p>
          <a:p>
            <a:r>
              <a:rPr lang="ru-RU" b="1" spc="-35" dirty="0">
                <a:solidFill>
                  <a:srgbClr val="FF0000"/>
                </a:solidFill>
                <a:latin typeface="Montserrat" pitchFamily="2" charset="-52"/>
                <a:cs typeface="Montserrat"/>
              </a:rPr>
              <a:t>Единый казначейский счет (ЕКС): </a:t>
            </a:r>
            <a:r>
              <a:rPr lang="ru-RU" b="1" spc="-35" dirty="0" smtClean="0">
                <a:solidFill>
                  <a:srgbClr val="FF0000"/>
                </a:solidFill>
                <a:latin typeface="Montserrat" pitchFamily="2" charset="-52"/>
                <a:cs typeface="Montserrat"/>
              </a:rPr>
              <a:t>40102810745370000109</a:t>
            </a:r>
            <a:endParaRPr lang="ru-RU" b="1" spc="-35" dirty="0">
              <a:solidFill>
                <a:srgbClr val="FF0000"/>
              </a:solidFill>
              <a:latin typeface="Montserrat" pitchFamily="2" charset="-52"/>
              <a:cs typeface="Montserrat"/>
            </a:endParaRP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Казначейский счет (КС): 03100643000000017700</a:t>
            </a: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 КБК </a:t>
            </a:r>
            <a:r>
              <a:rPr lang="ru-RU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79710212000061000160</a:t>
            </a:r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 – страховые взносы на обязательное социальное страхование от несчастных случаев на производстве и профессиональных заболеваний (страховые взносы)</a:t>
            </a: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КБК </a:t>
            </a:r>
            <a:r>
              <a:rPr lang="ru-RU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79710212000062100160</a:t>
            </a:r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 – страховые взносы на обязательное социальное страхование от несчастных случаев на производстве и профессиональных заболеваний (пени)</a:t>
            </a:r>
          </a:p>
          <a:p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КБК </a:t>
            </a:r>
            <a:r>
              <a:rPr lang="ru-RU" b="1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79710212000063000160</a:t>
            </a:r>
            <a:r>
              <a:rPr lang="ru-RU" spc="-35" dirty="0">
                <a:solidFill>
                  <a:srgbClr val="002060"/>
                </a:solidFill>
                <a:latin typeface="Montserrat" pitchFamily="2" charset="-52"/>
                <a:cs typeface="Montserrat"/>
              </a:rPr>
              <a:t> – страховые взносы на обязательное социальное страхование от несчастных случаев на производстве и профессиональных заболеваний (штрафные санкции)</a:t>
            </a:r>
          </a:p>
          <a:p>
            <a:endParaRPr lang="ru-RU" spc="-35" dirty="0">
              <a:solidFill>
                <a:srgbClr val="002060"/>
              </a:solidFill>
              <a:latin typeface="Montserrat" pitchFamily="2" charset="-52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60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540</Words>
  <Application>Microsoft Office PowerPoint</Application>
  <PresentationFormat>Произвольный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Лескина Надежда Александровна</dc:creator>
  <cp:lastModifiedBy>Лескина Надежда Александровна</cp:lastModifiedBy>
  <cp:revision>427</cp:revision>
  <cp:lastPrinted>2025-01-21T10:29:31Z</cp:lastPrinted>
  <dcterms:created xsi:type="dcterms:W3CDTF">2023-05-03T09:25:15Z</dcterms:created>
  <dcterms:modified xsi:type="dcterms:W3CDTF">2025-09-30T08:44:21Z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