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</p:sldMasterIdLst>
  <p:notesMasterIdLst>
    <p:notesMasterId r:id="rId12"/>
  </p:notesMasterIdLst>
  <p:handoutMasterIdLst>
    <p:handoutMasterId r:id="rId13"/>
  </p:handoutMasterIdLst>
  <p:sldIdLst>
    <p:sldId id="256" r:id="rId6"/>
    <p:sldId id="257" r:id="rId7"/>
    <p:sldId id="258" r:id="rId8"/>
    <p:sldId id="259" r:id="rId9"/>
    <p:sldId id="260" r:id="rId10"/>
    <p:sldId id="261" r:id="rId11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19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3E9536E3-8A2C-4352-B721-698948C217AF}" type="slidenum">
              <a:t>‹#›</a:t>
            </a:fld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083106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225B6F7C-1E7B-4B39-B338-4CC516C042A1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086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ru-RU" sz="2000" b="0" i="0" u="none" strike="noStrike" kern="1200">
        <a:ln>
          <a:noFill/>
        </a:ln>
        <a:latin typeface="Arial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216000" y="812520"/>
            <a:ext cx="7127279" cy="4008959"/>
          </a:xfrm>
          <a:solidFill>
            <a:srgbClr val="CFE7F5"/>
          </a:solidFill>
          <a:ln w="25400">
            <a:solidFill>
              <a:srgbClr val="808080"/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7640" cy="48114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4EDC3124-E6EE-498A-8A74-A51423B9ABFA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7F1F4AF-B6D4-4E3E-B2D1-16ABE3B4FD1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935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4EDC3124-E6EE-498A-8A74-A51423B9ABFA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D03D6A48-84CD-43ED-BE62-3B3FE3C4A08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6467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1604963"/>
            <a:ext cx="2743200" cy="45259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604963"/>
            <a:ext cx="8077200" cy="45259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4EDC3124-E6EE-498A-8A74-A51423B9ABFA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ADD1149-8EB2-41A4-B2A0-A38CA17ED572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337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4D39EED-A7C4-4C14-B814-DD0B4F00A166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0015FD5-2412-4596-B3DD-5DA82549420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110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4D39EED-A7C4-4C14-B814-DD0B4F00A166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CCF86C2-D70A-45EC-889D-899A6B7E9E7C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7733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4D39EED-A7C4-4C14-B814-DD0B4F00A166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BC25002-8E1E-498A-AF8B-E011DC45971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908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4D39EED-A7C4-4C14-B814-DD0B4F00A166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B8AF474-AA1B-4E3D-BB49-2C77980F87C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503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4D39EED-A7C4-4C14-B814-DD0B4F00A166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5222D06-C72C-4930-858D-A0137D995A3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9665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4D39EED-A7C4-4C14-B814-DD0B4F00A166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A20506F-25DF-4282-A44C-F6A7C1C8DE71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20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4D39EED-A7C4-4C14-B814-DD0B4F00A166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A4776BE-8EEC-4ED3-A003-2D581D6C6C0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2709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4D39EED-A7C4-4C14-B814-DD0B4F00A166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322D59-8E13-447C-826C-3A291058902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88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4EDC3124-E6EE-498A-8A74-A51423B9ABFA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2362EC1-D03D-4BDC-9C2A-5AC660CC7B48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4607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4D39EED-A7C4-4C14-B814-DD0B4F00A166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04C0A0D-8A15-43CC-8BCD-6ABD1FE69C2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155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4D39EED-A7C4-4C14-B814-DD0B4F00A166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E42859E-4482-450C-A1D2-EF3872261F23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473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1122363"/>
            <a:ext cx="2743200" cy="5008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122363"/>
            <a:ext cx="8077200" cy="5008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34D39EED-A7C4-4C14-B814-DD0B4F00A166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DC2844B-250A-46D7-8169-9D5C0F006ED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30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FF8B4AE-5894-438A-941F-2F34FFA1ED10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82ECCF1-3F80-402C-AEDE-7DA22DA1997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969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FF8B4AE-5894-438A-941F-2F34FFA1ED10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47F53DB-1F8B-4958-9A68-0E24F9B063D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49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FF8B4AE-5894-438A-941F-2F34FFA1ED10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31B9586-25B9-4610-9C69-1DCA8E80EA73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474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FF8B4AE-5894-438A-941F-2F34FFA1ED10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93E64CF-8788-43AC-8867-35233173E208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41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FF8B4AE-5894-438A-941F-2F34FFA1ED10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AD56C80-5256-4A5A-8D78-4A37CFABF303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169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FF8B4AE-5894-438A-941F-2F34FFA1ED10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D3D50B9-66DB-4399-9B53-AA33DC2258D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344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FF8B4AE-5894-438A-941F-2F34FFA1ED10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4B6A5F4-22D6-4671-9961-B2F09FC861C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4692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4EDC3124-E6EE-498A-8A74-A51423B9ABFA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96D8CBF-5AB8-4686-A5B5-A7B70270474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302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FF8B4AE-5894-438A-941F-2F34FFA1ED10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43B0C9-7723-4DEA-AC20-173663ED83E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23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FF8B4AE-5894-438A-941F-2F34FFA1ED10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3F0CD97-7543-435B-960E-CF5AD1B891C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628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FF8B4AE-5894-438A-941F-2F34FFA1ED10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62EE54E-48B9-463F-BFC3-488934C02E5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282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FF8B4AE-5894-438A-941F-2F34FFA1ED10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A78B6F9-4AF2-4E27-9CD8-E6BD9C265BDC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6031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9739DE2-91F0-4F03-9908-43FD7294C69D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77C6C6-DB08-4610-BAC0-E56B37A082D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250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9739DE2-91F0-4F03-9908-43FD7294C69D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9DDFE9C-A776-43F9-9686-C916F7CA830E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692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9739DE2-91F0-4F03-9908-43FD7294C69D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5F74205-510A-4027-A026-572FD1DA37A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955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9739DE2-91F0-4F03-9908-43FD7294C69D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C2E96E6-1A00-4E0F-B8C0-F7A3452973F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9002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9739DE2-91F0-4F03-9908-43FD7294C69D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DFAC240-4617-416D-9923-A3094884859A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97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9739DE2-91F0-4F03-9908-43FD7294C69D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F4F68D3-1600-4700-AF35-0455FF23CB20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542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4EDC3124-E6EE-498A-8A74-A51423B9ABFA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226A00-4894-4A47-B7AC-D859AE7C365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446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9739DE2-91F0-4F03-9908-43FD7294C69D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13D431D-FAC0-403E-8361-C153DCC6D0F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5111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9739DE2-91F0-4F03-9908-43FD7294C69D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F80F2A4-8035-4A3B-AA1D-A7578CB4674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9707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9739DE2-91F0-4F03-9908-43FD7294C69D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DCCCF8A-3863-4242-961C-331EF568B926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514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9739DE2-91F0-4F03-9908-43FD7294C69D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B07C360-4B24-432C-8352-EAB7B422335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4978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1122363"/>
            <a:ext cx="2743200" cy="5008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122363"/>
            <a:ext cx="8077200" cy="5008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29739DE2-91F0-4F03-9908-43FD7294C69D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4D74C6D-E482-480A-8EC9-B231A8C9471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282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72F5FB7-3A59-4B1C-ACF4-06D3E0643407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3B8CE28-E131-4A8F-90F5-A40A9CF2CC3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66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72F5FB7-3A59-4B1C-ACF4-06D3E0643407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4922B11-1E11-4701-861E-5537995C730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76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72F5FB7-3A59-4B1C-ACF4-06D3E0643407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5B1382A-266C-44B8-AB89-F1BA2E440F9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2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72F5FB7-3A59-4B1C-ACF4-06D3E0643407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D93DD8C-1238-4869-8F96-631BD92EFF7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3505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72F5FB7-3A59-4B1C-ACF4-06D3E0643407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6715BE1-9720-4B00-B79D-1BE10570531E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325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Дата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4EDC3124-E6EE-498A-8A74-A51423B9ABFA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57A8779-AB53-4259-A999-11737DEE0D60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39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72F5FB7-3A59-4B1C-ACF4-06D3E0643407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971F074-35FA-407C-AB75-963EC448A53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014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72F5FB7-3A59-4B1C-ACF4-06D3E0643407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07163EE-3938-4F2A-BDB7-D44061F3EE3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376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72F5FB7-3A59-4B1C-ACF4-06D3E0643407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55317F5-3648-49A4-B95F-96509A4C8857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8797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72F5FB7-3A59-4B1C-ACF4-06D3E0643407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67822B1-282F-4999-8989-5F4A1C30CF2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45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72F5FB7-3A59-4B1C-ACF4-06D3E0643407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3D666F8-DDEC-4878-8619-1AD144ABC16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517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72F5FB7-3A59-4B1C-ACF4-06D3E0643407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0C429E4-E11F-41D1-A626-DF3F29B14E9D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7361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4EDC3124-E6EE-498A-8A74-A51423B9ABFA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727E9B5-21FD-4682-9D73-1151549F0B03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2277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4EDC3124-E6EE-498A-8A74-A51423B9ABFA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990CC42-2453-4571-9881-BD890E86792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473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4EDC3124-E6EE-498A-8A74-A51423B9ABFA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733C11B-0B03-4420-BAEA-0A7B2A5C971E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8808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lvl="0"/>
            <a:fld id="{4EDC3124-E6EE-498A-8A74-A51423B9ABFA}" type="datetime1">
              <a:rPr lang="ru-RU" smtClean="0"/>
              <a:pPr lvl="0"/>
              <a:t>30.09.2025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26EDCF7-E936-4D96-B315-44E85862C1A3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3597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 txBox="1">
            <a:spLocks noGrp="1"/>
          </p:cNvSpPr>
          <p:nvPr>
            <p:ph type="title"/>
          </p:nvPr>
        </p:nvSpPr>
        <p:spPr>
          <a:xfrm>
            <a:off x="3425760" y="2540520"/>
            <a:ext cx="5340240" cy="1738079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ru-RU"/>
              <a:t>Для правки текста заголовка щелкните мышью</a:t>
            </a:r>
          </a:p>
        </p:txBody>
      </p:sp>
      <p:sp>
        <p:nvSpPr>
          <p:cNvPr id="3" name="Holder 4"/>
          <p:cNvSpPr txBox="1">
            <a:spLocks noGrp="1"/>
          </p:cNvSpPr>
          <p:nvPr>
            <p:ph type="ftr" sz="quarter" idx="3"/>
          </p:nvPr>
        </p:nvSpPr>
        <p:spPr>
          <a:xfrm>
            <a:off x="4145400" y="6378120"/>
            <a:ext cx="3900960" cy="2149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/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4" name="Holder 5"/>
          <p:cNvSpPr txBox="1">
            <a:spLocks noGrp="1"/>
          </p:cNvSpPr>
          <p:nvPr>
            <p:ph type="dt" sz="half" idx="2"/>
          </p:nvPr>
        </p:nvSpPr>
        <p:spPr>
          <a:xfrm>
            <a:off x="609480" y="6378120"/>
            <a:ext cx="2803680" cy="2149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4EDC3124-E6EE-498A-8A74-A51423B9ABFA}" type="datetime1">
              <a:rPr lang="ru-RU"/>
              <a:pPr lvl="0"/>
              <a:t>30.09.2025</a:t>
            </a:fld>
            <a:endParaRPr lang="ru-RU"/>
          </a:p>
        </p:txBody>
      </p:sp>
      <p:sp>
        <p:nvSpPr>
          <p:cNvPr id="5" name="Holder 6"/>
          <p:cNvSpPr txBox="1">
            <a:spLocks noGrp="1"/>
          </p:cNvSpPr>
          <p:nvPr>
            <p:ph type="sldNum" sz="quarter" idx="4"/>
          </p:nvPr>
        </p:nvSpPr>
        <p:spPr>
          <a:xfrm>
            <a:off x="8778240" y="6378120"/>
            <a:ext cx="2803680" cy="21492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2464E3C8-98D6-45F7-8DED-D1B4F2FC0F1D}" type="slidenum">
              <a:t>‹#›</a:t>
            </a:fld>
            <a:endParaRPr lang="ru-RU"/>
          </a:p>
        </p:txBody>
      </p:sp>
      <p:sp>
        <p:nvSpPr>
          <p:cNvPr id="6" name="Текст 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defPPr>
            <a:lvl1pPr marL="432000" lvl="0" indent="-324000" algn="l" hangingPunct="1"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1pPr>
            <a:lvl2pPr marL="864000" lvl="1" indent="-324000" algn="l" hangingPunct="1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2pPr>
            <a:lvl3pPr marL="1295999" lvl="2" indent="-288000" algn="l" hangingPunct="1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3pPr>
            <a:lvl4pPr marL="1728000" lvl="3" indent="-216000" algn="l" hangingPunct="1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4pPr>
            <a:lvl5pPr marL="2160000" lvl="4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5pPr>
            <a:lvl6pPr marL="2592000" lvl="5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6pPr>
            <a:lvl7pPr marL="3024000" lvl="6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7pPr>
            <a:lvl8pPr marL="3456000" lvl="7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8pPr>
            <a:lvl9pPr marL="3887999" lvl="8" indent="-216000" algn="l" hangingPunct="1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l" rtl="0" hangingPunct="1">
        <a:buNone/>
        <a:tabLst/>
        <a:defRPr lang="ru-RU" sz="3800" b="0" i="0" u="none" strike="noStrike" kern="1200" spc="0">
          <a:ln>
            <a:noFill/>
          </a:ln>
          <a:solidFill>
            <a:srgbClr val="594F8C"/>
          </a:solidFill>
          <a:latin typeface="Calibri-Light" pitchFamily="18"/>
          <a:ea typeface="Microsoft YaHei" pitchFamily="2"/>
          <a:cs typeface="Calibri-Light" pitchFamily="2"/>
        </a:defRPr>
      </a:lvl1pPr>
    </p:titleStyle>
    <p:bodyStyle>
      <a:lvl1pPr algn="l" rtl="0" hangingPunct="1">
        <a:spcBef>
          <a:spcPts val="0"/>
        </a:spcBef>
        <a:spcAft>
          <a:spcPts val="1417"/>
        </a:spcAft>
        <a:tabLst/>
        <a:defRPr lang="ru-RU" sz="1800" b="0" i="0" u="none" strike="noStrike" kern="1200" spc="0">
          <a:ln>
            <a:noFill/>
          </a:ln>
          <a:solidFill>
            <a:srgbClr val="000000"/>
          </a:solidFill>
          <a:latin typeface="Calibri" pitchFamily="18"/>
          <a:ea typeface="Microsoft YaHei" pitchFamily="2"/>
        </a:defRPr>
      </a:lvl1pPr>
    </p:bodyStyle>
    <p:otherStyle/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b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ru-RU"/>
              <a:t>Для правки текста заголовка щелкните мышьюОбразец заголовка</a:t>
            </a:r>
          </a:p>
        </p:txBody>
      </p:sp>
      <p:sp>
        <p:nvSpPr>
          <p:cNvPr id="3" name="Дата 3"/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8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34D39EED-A7C4-4C14-B814-DD0B4F00A166}" type="datetime1">
              <a:rPr lang="ru-RU"/>
              <a:pPr lvl="0"/>
              <a:t>30.09.2025</a:t>
            </a:fld>
            <a:endParaRPr lang="ru-RU"/>
          </a:p>
        </p:txBody>
      </p:sp>
      <p:sp>
        <p:nvSpPr>
          <p:cNvPr id="4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44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8610480" y="6356520"/>
            <a:ext cx="27428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080D3BA9-C68B-4F55-9308-40D593050BF2}" type="slidenum">
              <a:t>‹#›</a:t>
            </a:fld>
            <a:endParaRPr lang="ru-RU"/>
          </a:p>
        </p:txBody>
      </p:sp>
      <p:sp>
        <p:nvSpPr>
          <p:cNvPr id="6" name="Текст 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 algn="l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ru-RU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defPPr>
            <a:lvl1pPr marL="432000" lvl="0" indent="-324000" algn="l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ru-RU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1pPr>
            <a:lvl2pPr marL="864000" lvl="1" indent="-324000" algn="l" hangingPunct="1">
              <a:lnSpc>
                <a:spcPct val="9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2pPr>
            <a:lvl3pPr marL="1295999" lvl="2" indent="-288000" algn="l" hangingPunct="1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3pPr>
            <a:lvl4pPr marL="1728000" lvl="3" indent="-216000" algn="l" hangingPunct="1">
              <a:lnSpc>
                <a:spcPct val="9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4pPr>
            <a:lvl5pPr marL="2160000" lvl="4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5pPr>
            <a:lvl6pPr marL="2592000" lvl="5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6pPr>
            <a:lvl7pPr marL="3024000" lvl="6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7pPr>
            <a:lvl8pPr marL="3456000" lvl="7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8pPr>
            <a:lvl9pPr marL="3887999" lvl="8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l" rtl="0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ru-RU" sz="6000" b="0" i="0" u="none" strike="noStrike" kern="1200" spc="0">
          <a:ln>
            <a:noFill/>
          </a:ln>
          <a:solidFill>
            <a:srgbClr val="000000"/>
          </a:solidFill>
          <a:latin typeface="Calibri Light" pitchFamily="18"/>
          <a:ea typeface="Microsoft YaHei" pitchFamily="2"/>
          <a:cs typeface="Lucida Sans" pitchFamily="2"/>
        </a:defRPr>
      </a:lvl1pPr>
    </p:titleStyle>
    <p:bodyStyle>
      <a:lvl1pPr algn="l" rtl="0" hangingPunct="1">
        <a:lnSpc>
          <a:spcPct val="90000"/>
        </a:lnSpc>
        <a:spcBef>
          <a:spcPts val="0"/>
        </a:spcBef>
        <a:spcAft>
          <a:spcPts val="1417"/>
        </a:spcAft>
        <a:tabLst/>
        <a:defRPr lang="ru-RU" sz="2800" b="0" i="0" u="none" strike="noStrike" kern="1200" spc="0">
          <a:ln>
            <a:noFill/>
          </a:ln>
          <a:solidFill>
            <a:srgbClr val="000000"/>
          </a:solidFill>
          <a:latin typeface="Calibri" pitchFamily="18"/>
          <a:ea typeface="Microsoft YaHei" pitchFamily="2"/>
        </a:defRPr>
      </a:lvl1pPr>
    </p:bodyStyle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ru-RU"/>
              <a:t>Для правки текста заголовка щелкните мышьюОбразец заголовка</a:t>
            </a:r>
          </a:p>
        </p:txBody>
      </p:sp>
      <p:sp>
        <p:nvSpPr>
          <p:cNvPr id="3" name="Объект 2"/>
          <p:cNvSpPr txBox="1">
            <a:spLocks noGrp="1"/>
          </p:cNvSpPr>
          <p:nvPr>
            <p:ph type="body" idx="1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defPPr marL="432000" lvl="0" indent="-324000" algn="l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ru-RU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defPPr>
            <a:lvl1pPr marL="432000" lvl="0" indent="-324000" algn="l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ru-RU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1pPr>
            <a:lvl2pPr marL="864000" lvl="1" indent="-324000" algn="l" hangingPunct="1">
              <a:lnSpc>
                <a:spcPct val="9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2pPr>
            <a:lvl3pPr marL="1295999" lvl="2" indent="-288000" algn="l" hangingPunct="1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3pPr>
            <a:lvl4pPr marL="1728000" lvl="3" indent="-216000" algn="l" hangingPunct="1">
              <a:lnSpc>
                <a:spcPct val="9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4pPr>
            <a:lvl5pPr marL="2160000" lvl="4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5pPr>
            <a:lvl6pPr marL="2592000" lvl="5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6pPr>
            <a:lvl7pPr marL="3024000" lvl="6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7pPr>
            <a:lvl8pPr marL="3456000" lvl="7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8pPr>
            <a:lvl9pPr marL="3887999" lvl="8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ru-RU"/>
              <a:t>Для правки структуры щелкните мышью</a:t>
            </a:r>
          </a:p>
          <a:p>
            <a:pPr lvl="1"/>
            <a:r>
              <a:rPr lang="ru-RU"/>
              <a:t>Второй уровень структуры</a:t>
            </a:r>
          </a:p>
          <a:p>
            <a:pPr lvl="2"/>
            <a:r>
              <a:rPr lang="ru-RU"/>
              <a:t>Третий уровень структуры</a:t>
            </a:r>
          </a:p>
          <a:p>
            <a:pPr lvl="3"/>
            <a:r>
              <a:rPr lang="ru-RU"/>
              <a:t>Четвёртый уровень структуры</a:t>
            </a:r>
          </a:p>
          <a:p>
            <a:pPr lvl="4"/>
            <a:r>
              <a:rPr lang="ru-RU"/>
              <a:t>Пятый уровень структуры</a:t>
            </a:r>
          </a:p>
          <a:p>
            <a:pPr lvl="5"/>
            <a:r>
              <a:rPr lang="ru-RU"/>
              <a:t>Шестой уровень структуры</a:t>
            </a:r>
          </a:p>
          <a:p>
            <a:pPr lvl="6"/>
            <a:r>
              <a:rPr lang="ru-RU"/>
              <a:t>Седьмой уровень структуры</a:t>
            </a:r>
          </a:p>
          <a:p>
            <a:pPr lvl="7"/>
            <a:r>
              <a:rPr lang="ru-RU"/>
              <a:t>Восьмой уровень структуры</a:t>
            </a:r>
          </a:p>
          <a:p>
            <a:pPr lvl="0"/>
            <a:r>
              <a:rPr lang="ru-RU"/>
              <a:t>Девятый уровень структурыОбразец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8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7FF8B4AE-5894-438A-941F-2F34FFA1ED10}" type="datetime1">
              <a:rPr lang="ru-RU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44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8610480" y="6356520"/>
            <a:ext cx="27428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8B8B8B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6F44C9D4-56C8-4946-8DE2-61778375DA88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l" rtl="0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ru-RU" sz="4400" b="0" i="0" u="none" strike="noStrike" kern="1200" spc="0">
          <a:ln>
            <a:noFill/>
          </a:ln>
          <a:solidFill>
            <a:srgbClr val="000000"/>
          </a:solidFill>
          <a:latin typeface="Calibri Light" pitchFamily="18"/>
          <a:ea typeface="Microsoft YaHei" pitchFamily="2"/>
          <a:cs typeface="Lucida Sans" pitchFamily="2"/>
        </a:defRPr>
      </a:lvl1pPr>
    </p:titleStyle>
    <p:bodyStyle>
      <a:lvl1pPr lvl="0" rtl="0">
        <a:buSzPct val="45000"/>
        <a:buFont typeface="StarSymbol"/>
        <a:buChar char="●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1pPr>
      <a:lvl2pPr lvl="1" rtl="0">
        <a:buSzPct val="75000"/>
        <a:buFont typeface="StarSymbol"/>
        <a:buChar char="–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2pPr>
      <a:lvl3pPr lvl="2" rtl="0">
        <a:buSzPct val="45000"/>
        <a:buFont typeface="StarSymbol"/>
        <a:buChar char="●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3pPr>
      <a:lvl4pPr lvl="3" rtl="0">
        <a:buSzPct val="75000"/>
        <a:buFont typeface="StarSymbol"/>
        <a:buChar char="–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4pPr>
      <a:lvl5pPr lvl="4" rtl="0">
        <a:buSzPct val="45000"/>
        <a:buFont typeface="StarSymbol"/>
        <a:buChar char="●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5pPr>
      <a:lvl6pPr lvl="5" rtl="0">
        <a:buSzPct val="45000"/>
        <a:buFont typeface="StarSymbol"/>
        <a:buChar char="●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6pPr>
      <a:lvl7pPr lvl="6" rtl="0">
        <a:buSzPct val="45000"/>
        <a:buFont typeface="StarSymbol"/>
        <a:buChar char="●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7pPr>
      <a:lvl8pPr lvl="7" rtl="0">
        <a:buSzPct val="45000"/>
        <a:buFont typeface="StarSymbol"/>
        <a:buChar char="●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8pPr>
      <a:lvl9pPr marL="0" marR="0" lvl="0" indent="0" algn="l" rtl="0" hangingPunct="1">
        <a:lnSpc>
          <a:spcPct val="90000"/>
        </a:lnSpc>
        <a:spcBef>
          <a:spcPts val="1001"/>
        </a:spcBef>
        <a:spcAft>
          <a:spcPts val="1417"/>
        </a:spcAft>
        <a:buSzPct val="45000"/>
        <a:buFont typeface="Arial" pitchFamily="32"/>
        <a:buChar char="•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9pPr>
    </p:bodyStyle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b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ru-RU"/>
              <a:t>Для правки текста заголовка щелкните мышьюОбразец заголовка</a:t>
            </a:r>
          </a:p>
        </p:txBody>
      </p:sp>
      <p:sp>
        <p:nvSpPr>
          <p:cNvPr id="3" name="Дата 3"/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8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000000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29739DE2-91F0-4F03-9908-43FD7294C69D}" type="datetime1">
              <a:rPr lang="ru-RU"/>
              <a:pPr lvl="0"/>
              <a:t>30.09.2025</a:t>
            </a:fld>
            <a:endParaRPr lang="ru-RU"/>
          </a:p>
        </p:txBody>
      </p:sp>
      <p:sp>
        <p:nvSpPr>
          <p:cNvPr id="4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44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8610480" y="6356520"/>
            <a:ext cx="27428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000000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955FCA28-A0BB-40B4-A494-FD5DBFFE5E08}" type="slidenum">
              <a:t>‹#›</a:t>
            </a:fld>
            <a:endParaRPr lang="ru-RU"/>
          </a:p>
        </p:txBody>
      </p:sp>
      <p:sp>
        <p:nvSpPr>
          <p:cNvPr id="6" name="Текст 5"/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2440" cy="452592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lvl="0" indent="-324000" algn="l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ru-RU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defPPr>
            <a:lvl1pPr marL="432000" lvl="0" indent="-324000" algn="l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ru-RU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1pPr>
            <a:lvl2pPr marL="864000" lvl="1" indent="-324000" algn="l" hangingPunct="1">
              <a:lnSpc>
                <a:spcPct val="9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2pPr>
            <a:lvl3pPr marL="1295999" lvl="2" indent="-288000" algn="l" hangingPunct="1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3pPr>
            <a:lvl4pPr marL="1728000" lvl="3" indent="-216000" algn="l" hangingPunct="1">
              <a:lnSpc>
                <a:spcPct val="9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4pPr>
            <a:lvl5pPr marL="2160000" lvl="4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5pPr>
            <a:lvl6pPr marL="2592000" lvl="5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6pPr>
            <a:lvl7pPr marL="3024000" lvl="6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7pPr>
            <a:lvl8pPr marL="3456000" lvl="7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8pPr>
            <a:lvl9pPr marL="3887999" lvl="8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l" rtl="0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ru-RU" sz="6000" b="0" i="0" u="none" strike="noStrike" kern="1200" spc="0">
          <a:ln>
            <a:noFill/>
          </a:ln>
          <a:solidFill>
            <a:srgbClr val="000000"/>
          </a:solidFill>
          <a:latin typeface="Calibri Light" pitchFamily="18"/>
          <a:ea typeface="Microsoft YaHei" pitchFamily="2"/>
          <a:cs typeface="Lucida Sans" pitchFamily="2"/>
        </a:defRPr>
      </a:lvl1pPr>
    </p:titleStyle>
    <p:bodyStyle>
      <a:lvl1pPr algn="l" rtl="0" hangingPunct="1">
        <a:lnSpc>
          <a:spcPct val="90000"/>
        </a:lnSpc>
        <a:spcBef>
          <a:spcPts val="0"/>
        </a:spcBef>
        <a:spcAft>
          <a:spcPts val="1417"/>
        </a:spcAft>
        <a:tabLst/>
        <a:defRPr lang="ru-RU" sz="2800" b="0" i="0" u="none" strike="noStrike" kern="1200" spc="0">
          <a:ln>
            <a:noFill/>
          </a:ln>
          <a:solidFill>
            <a:srgbClr val="000000"/>
          </a:solidFill>
          <a:latin typeface="Calibri" pitchFamily="18"/>
          <a:ea typeface="Microsoft YaHei" pitchFamily="2"/>
        </a:defRPr>
      </a:lvl1pPr>
    </p:bodyStyle>
    <p:otherStyle/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ru-RU"/>
              <a:t>Для правки текста заголовка щелкните мышьюОбразец заголовка</a:t>
            </a:r>
          </a:p>
        </p:txBody>
      </p:sp>
      <p:sp>
        <p:nvSpPr>
          <p:cNvPr id="3" name="Объект 2"/>
          <p:cNvSpPr txBox="1">
            <a:spLocks noGrp="1"/>
          </p:cNvSpPr>
          <p:nvPr>
            <p:ph type="body" idx="1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/>
          <a:lstStyle>
            <a:defPPr marL="432000" lvl="0" indent="-324000" algn="l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ru-RU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defPPr>
            <a:lvl1pPr marL="432000" lvl="0" indent="-324000" algn="l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ru-RU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1pPr>
            <a:lvl2pPr marL="864000" lvl="1" indent="-324000" algn="l" hangingPunct="1">
              <a:lnSpc>
                <a:spcPct val="9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2pPr>
            <a:lvl3pPr marL="1295999" lvl="2" indent="-288000" algn="l" hangingPunct="1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3pPr>
            <a:lvl4pPr marL="1728000" lvl="3" indent="-216000" algn="l" hangingPunct="1">
              <a:lnSpc>
                <a:spcPct val="9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4pPr>
            <a:lvl5pPr marL="2160000" lvl="4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5pPr>
            <a:lvl6pPr marL="2592000" lvl="5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6pPr>
            <a:lvl7pPr marL="3024000" lvl="6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7pPr>
            <a:lvl8pPr marL="3456000" lvl="7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8pPr>
            <a:lvl9pPr marL="3887999" lvl="8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9pPr>
          </a:lstStyle>
          <a:p>
            <a:pPr lvl="0"/>
            <a:r>
              <a:rPr lang="ru-RU"/>
              <a:t>Для правки структуры щелкните мышью</a:t>
            </a:r>
          </a:p>
          <a:p>
            <a:pPr lvl="1"/>
            <a:r>
              <a:rPr lang="ru-RU"/>
              <a:t>Второй уровень структуры</a:t>
            </a:r>
          </a:p>
          <a:p>
            <a:pPr lvl="2"/>
            <a:r>
              <a:rPr lang="ru-RU"/>
              <a:t>Третий уровень структуры</a:t>
            </a:r>
          </a:p>
          <a:p>
            <a:pPr lvl="3"/>
            <a:r>
              <a:rPr lang="ru-RU"/>
              <a:t>Четвёртый уровень структуры</a:t>
            </a:r>
          </a:p>
          <a:p>
            <a:pPr lvl="4"/>
            <a:r>
              <a:rPr lang="ru-RU"/>
              <a:t>Пятый уровень структуры</a:t>
            </a:r>
          </a:p>
          <a:p>
            <a:pPr lvl="5"/>
            <a:r>
              <a:rPr lang="ru-RU"/>
              <a:t>Шестой уровень структуры</a:t>
            </a:r>
          </a:p>
          <a:p>
            <a:pPr lvl="6"/>
            <a:r>
              <a:rPr lang="ru-RU"/>
              <a:t>Седьмой уровень структуры</a:t>
            </a:r>
          </a:p>
          <a:p>
            <a:pPr lvl="7"/>
            <a:r>
              <a:rPr lang="ru-RU"/>
              <a:t>Восьмой уровень структуры</a:t>
            </a:r>
          </a:p>
          <a:p>
            <a:pPr lvl="0"/>
            <a:r>
              <a:rPr lang="ru-RU"/>
              <a:t>Девятый уровень структурыОбразец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8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000000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772F5FB7-3A59-4B1C-ACF4-06D3E0643407}" type="datetime1">
              <a:rPr lang="ru-RU"/>
              <a:pPr lvl="0"/>
              <a:t>30.09.2025</a:t>
            </a:fld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44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lvl="0" rtl="0" hangingPunct="0">
              <a:buNone/>
              <a:tabLst/>
              <a:defRPr lang="ru-RU" sz="2400" kern="1200">
                <a:latin typeface="Times New Roman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8610480" y="6356520"/>
            <a:ext cx="2742840" cy="364679"/>
          </a:xfrm>
          <a:prstGeom prst="rect">
            <a:avLst/>
          </a:prstGeom>
          <a:noFill/>
          <a:ln>
            <a:noFill/>
          </a:ln>
        </p:spPr>
        <p:txBody>
          <a:bodyPr wrap="square" lIns="90000" tIns="45000" rIns="90000" bIns="45000" anchor="t" anchorCtr="0"/>
          <a:lstStyle>
            <a:lvl1pPr marL="0" marR="0" lvl="0" indent="0" algn="l" rtl="0" hangingPunct="1">
              <a:spcBef>
                <a:spcPts val="0"/>
              </a:spcBef>
              <a:spcAft>
                <a:spcPts val="0"/>
              </a:spcAft>
              <a:buNone/>
              <a:tabLst/>
              <a:defRPr lang="ru-RU" sz="1800" b="0" i="0" u="none" strike="noStrike" kern="1200" spc="0">
                <a:solidFill>
                  <a:srgbClr val="000000"/>
                </a:solidFill>
                <a:latin typeface="Calibri" pitchFamily="18"/>
                <a:ea typeface="Arial Unicode MS" pitchFamily="2"/>
                <a:cs typeface="Tahoma" pitchFamily="2"/>
              </a:defRPr>
            </a:lvl1pPr>
          </a:lstStyle>
          <a:p>
            <a:pPr lvl="0"/>
            <a:fld id="{0556ED5A-30AC-4354-B767-F5A30F037647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lvl="0" algn="l" rtl="0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ru-RU" sz="4400" b="0" i="0" u="none" strike="noStrike" kern="1200" spc="0">
          <a:ln>
            <a:noFill/>
          </a:ln>
          <a:solidFill>
            <a:srgbClr val="000000"/>
          </a:solidFill>
          <a:latin typeface="Calibri Light" pitchFamily="18"/>
          <a:ea typeface="Microsoft YaHei" pitchFamily="2"/>
          <a:cs typeface="Lucida Sans" pitchFamily="2"/>
        </a:defRPr>
      </a:lvl1pPr>
    </p:titleStyle>
    <p:bodyStyle>
      <a:lvl1pPr lvl="0" rtl="0">
        <a:buSzPct val="45000"/>
        <a:buFont typeface="StarSymbol"/>
        <a:buChar char="●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1pPr>
      <a:lvl2pPr lvl="1" rtl="0">
        <a:buSzPct val="75000"/>
        <a:buFont typeface="StarSymbol"/>
        <a:buChar char="–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2pPr>
      <a:lvl3pPr lvl="2" rtl="0">
        <a:buSzPct val="45000"/>
        <a:buFont typeface="StarSymbol"/>
        <a:buChar char="●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3pPr>
      <a:lvl4pPr lvl="3" rtl="0">
        <a:buSzPct val="75000"/>
        <a:buFont typeface="StarSymbol"/>
        <a:buChar char="–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4pPr>
      <a:lvl5pPr lvl="4" rtl="0">
        <a:buSzPct val="45000"/>
        <a:buFont typeface="StarSymbol"/>
        <a:buChar char="●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5pPr>
      <a:lvl6pPr lvl="5" rtl="0">
        <a:buSzPct val="45000"/>
        <a:buFont typeface="StarSymbol"/>
        <a:buChar char="●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6pPr>
      <a:lvl7pPr lvl="6" rtl="0">
        <a:buSzPct val="45000"/>
        <a:buFont typeface="StarSymbol"/>
        <a:buChar char="●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7pPr>
      <a:lvl8pPr lvl="7" rtl="0">
        <a:buSzPct val="45000"/>
        <a:buFont typeface="StarSymbol"/>
        <a:buChar char="●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8pPr>
      <a:lvl9pPr marL="0" marR="0" lvl="0" indent="0" algn="l" rtl="0" hangingPunct="1">
        <a:lnSpc>
          <a:spcPct val="90000"/>
        </a:lnSpc>
        <a:spcBef>
          <a:spcPts val="1001"/>
        </a:spcBef>
        <a:spcAft>
          <a:spcPts val="1417"/>
        </a:spcAft>
        <a:buSzPct val="45000"/>
        <a:buFont typeface="Arial" pitchFamily="32"/>
        <a:buChar char="•"/>
        <a:tabLst/>
        <a:defRPr lang="ru-RU" sz="2800" b="0" i="0" u="none" strike="noStrike" spc="0">
          <a:solidFill>
            <a:srgbClr val="000000"/>
          </a:solidFill>
          <a:latin typeface="Calibri" pitchFamily="18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0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272520" y="221760"/>
            <a:ext cx="11975760" cy="65786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2"/>
          <p:cNvSpPr/>
          <p:nvPr/>
        </p:nvSpPr>
        <p:spPr>
          <a:xfrm>
            <a:off x="8967240" y="5488919"/>
            <a:ext cx="427680" cy="206280"/>
          </a:xfrm>
          <a:custGeom>
            <a:avLst/>
            <a:gdLst>
              <a:gd name="f0" fmla="val 0"/>
              <a:gd name="f1" fmla="val 244627"/>
              <a:gd name="f2" fmla="val 41859"/>
              <a:gd name="f3" fmla="val 224129"/>
              <a:gd name="f4" fmla="val 23660"/>
              <a:gd name="f5" fmla="val 199872"/>
              <a:gd name="f6" fmla="val 10566"/>
              <a:gd name="f7" fmla="val 172466"/>
              <a:gd name="f8" fmla="val 2654"/>
              <a:gd name="f9" fmla="val 142443"/>
              <a:gd name="f10" fmla="val 96227"/>
              <a:gd name="f11" fmla="val 6680"/>
              <a:gd name="f12" fmla="val 56984"/>
              <a:gd name="f13" fmla="val 25514"/>
              <a:gd name="f14" fmla="val 26593"/>
              <a:gd name="f15" fmla="val 54775"/>
              <a:gd name="f16" fmla="val 6972"/>
              <a:gd name="f17" fmla="val 92684"/>
              <a:gd name="f18" fmla="val 137490"/>
              <a:gd name="f19" fmla="val 6959"/>
              <a:gd name="f20" fmla="val 182333"/>
              <a:gd name="f21" fmla="val 26568"/>
              <a:gd name="f22" fmla="val 220256"/>
              <a:gd name="f23" fmla="val 56908"/>
              <a:gd name="f24" fmla="val 249516"/>
              <a:gd name="f25" fmla="val 96050"/>
              <a:gd name="f26" fmla="val 268351"/>
              <a:gd name="f27" fmla="val 142100"/>
              <a:gd name="f28" fmla="val 275018"/>
              <a:gd name="f29" fmla="val 172313"/>
              <a:gd name="f30" fmla="val 272300"/>
              <a:gd name="f31" fmla="val 199834"/>
              <a:gd name="f32" fmla="val 264248"/>
              <a:gd name="f33" fmla="val 224116"/>
              <a:gd name="f34" fmla="val 251015"/>
              <a:gd name="f35" fmla="val 232740"/>
              <a:gd name="f36" fmla="val 219684"/>
              <a:gd name="f37" fmla="val 208546"/>
              <a:gd name="f38" fmla="val 203250"/>
              <a:gd name="f39" fmla="val 222821"/>
              <a:gd name="f40" fmla="val 185140"/>
              <a:gd name="f41" fmla="val 232867"/>
              <a:gd name="f42" fmla="val 165379"/>
              <a:gd name="f43" fmla="val 238810"/>
              <a:gd name="f44" fmla="val 143992"/>
              <a:gd name="f45" fmla="val 240753"/>
              <a:gd name="f46" fmla="val 101917"/>
              <a:gd name="f47" fmla="val 232994"/>
              <a:gd name="f48" fmla="val 68465"/>
              <a:gd name="f49" fmla="val 211455"/>
              <a:gd name="f50" fmla="val 46393"/>
              <a:gd name="f51" fmla="val 178752"/>
              <a:gd name="f52" fmla="val 38417"/>
              <a:gd name="f53" fmla="val 96266"/>
              <a:gd name="f54" fmla="val 63563"/>
              <a:gd name="f55" fmla="val 41998"/>
              <a:gd name="f56" fmla="val 34226"/>
              <a:gd name="f57" fmla="val 36118"/>
              <a:gd name="f58" fmla="val 41935"/>
              <a:gd name="f59" fmla="val 51854"/>
              <a:gd name="f60" fmla="val 66090"/>
              <a:gd name="f61" fmla="val 570649"/>
              <a:gd name="f62" fmla="val 563689"/>
              <a:gd name="f63" fmla="val 92824"/>
              <a:gd name="f64" fmla="val 544055"/>
              <a:gd name="f65" fmla="val 54927"/>
              <a:gd name="f66" fmla="val 532257"/>
              <a:gd name="f67" fmla="val 43548"/>
              <a:gd name="f68" fmla="val 524370"/>
              <a:gd name="f69" fmla="val 502539"/>
              <a:gd name="f70" fmla="val 469531"/>
              <a:gd name="f71" fmla="val 428117"/>
              <a:gd name="f72" fmla="val 386321"/>
              <a:gd name="f73" fmla="val 353110"/>
              <a:gd name="f74" fmla="val 331203"/>
              <a:gd name="f75" fmla="val 323291"/>
              <a:gd name="f76" fmla="val 522592"/>
              <a:gd name="f77" fmla="val 513664"/>
              <a:gd name="f78" fmla="val 25615"/>
              <a:gd name="f79" fmla="val 474383"/>
              <a:gd name="f80" fmla="val 6705"/>
              <a:gd name="f81" fmla="val 381546"/>
              <a:gd name="f82" fmla="val 6743"/>
              <a:gd name="f83" fmla="val 342074"/>
              <a:gd name="f84" fmla="val 25717"/>
              <a:gd name="f85" fmla="val 311569"/>
              <a:gd name="f86" fmla="val 55067"/>
              <a:gd name="f87" fmla="val 291909"/>
              <a:gd name="f88" fmla="val 92951"/>
              <a:gd name="f89" fmla="val 284937"/>
              <a:gd name="f90" fmla="val 182029"/>
              <a:gd name="f91" fmla="val 219925"/>
              <a:gd name="f92" fmla="val 249288"/>
              <a:gd name="f93" fmla="val 268274"/>
              <a:gd name="f94" fmla="val 268312"/>
              <a:gd name="f95" fmla="val 249402"/>
              <a:gd name="f96" fmla="val 522617"/>
              <a:gd name="f97" fmla="val 220091"/>
              <a:gd name="f98" fmla="val 18218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570865" h="275590">
                <a:moveTo>
                  <a:pt x="f1" y="f2"/>
                </a:moveTo>
                <a:lnTo>
                  <a:pt x="f3" y="f4"/>
                </a:lnTo>
                <a:lnTo>
                  <a:pt x="f5" y="f6"/>
                </a:lnTo>
                <a:lnTo>
                  <a:pt x="f7" y="f8"/>
                </a:lnTo>
                <a:lnTo>
                  <a:pt x="f9" y="f0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0" y="f18"/>
                </a:lnTo>
                <a:lnTo>
                  <a:pt x="f19" y="f20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2"/>
                </a:lnTo>
                <a:lnTo>
                  <a:pt x="f33" y="f34"/>
                </a:lnTo>
                <a:lnTo>
                  <a:pt x="f1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18"/>
                </a:lnTo>
                <a:lnTo>
                  <a:pt x="f50" y="f53"/>
                </a:lnTo>
                <a:lnTo>
                  <a:pt x="f48" y="f54"/>
                </a:lnTo>
                <a:lnTo>
                  <a:pt x="f46" y="f55"/>
                </a:lnTo>
                <a:lnTo>
                  <a:pt x="f44" y="f56"/>
                </a:lnTo>
                <a:lnTo>
                  <a:pt x="f42" y="f57"/>
                </a:lnTo>
                <a:lnTo>
                  <a:pt x="f40" y="f58"/>
                </a:lnTo>
                <a:lnTo>
                  <a:pt x="f38" y="f59"/>
                </a:lnTo>
                <a:lnTo>
                  <a:pt x="f36" y="f60"/>
                </a:lnTo>
                <a:lnTo>
                  <a:pt x="f1" y="f2"/>
                </a:lnTo>
                <a:close/>
              </a:path>
              <a:path w="570865" h="275590">
                <a:moveTo>
                  <a:pt x="f61" y="f18"/>
                </a:move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6" y="f18"/>
                </a:lnTo>
                <a:lnTo>
                  <a:pt x="f68" y="f51"/>
                </a:lnTo>
                <a:lnTo>
                  <a:pt x="f69" y="f49"/>
                </a:lnTo>
                <a:lnTo>
                  <a:pt x="f70" y="f47"/>
                </a:lnTo>
                <a:lnTo>
                  <a:pt x="f71" y="f45"/>
                </a:lnTo>
                <a:lnTo>
                  <a:pt x="f72" y="f47"/>
                </a:lnTo>
                <a:lnTo>
                  <a:pt x="f73" y="f49"/>
                </a:lnTo>
                <a:lnTo>
                  <a:pt x="f74" y="f51"/>
                </a:lnTo>
                <a:lnTo>
                  <a:pt x="f75" y="f18"/>
                </a:lnTo>
                <a:lnTo>
                  <a:pt x="f74" y="f53"/>
                </a:lnTo>
                <a:lnTo>
                  <a:pt x="f73" y="f54"/>
                </a:lnTo>
                <a:lnTo>
                  <a:pt x="f72" y="f55"/>
                </a:lnTo>
                <a:lnTo>
                  <a:pt x="f71" y="f56"/>
                </a:lnTo>
                <a:lnTo>
                  <a:pt x="f70" y="f55"/>
                </a:lnTo>
                <a:lnTo>
                  <a:pt x="f69" y="f54"/>
                </a:lnTo>
                <a:lnTo>
                  <a:pt x="f68" y="f53"/>
                </a:lnTo>
                <a:lnTo>
                  <a:pt x="f66" y="f18"/>
                </a:lnTo>
                <a:lnTo>
                  <a:pt x="f66" y="f67"/>
                </a:lnTo>
                <a:lnTo>
                  <a:pt x="f76" y="f56"/>
                </a:lnTo>
                <a:lnTo>
                  <a:pt x="f77" y="f78"/>
                </a:lnTo>
                <a:lnTo>
                  <a:pt x="f79" y="f80"/>
                </a:lnTo>
                <a:lnTo>
                  <a:pt x="f71" y="f0"/>
                </a:lnTo>
                <a:lnTo>
                  <a:pt x="f81" y="f82"/>
                </a:lnTo>
                <a:lnTo>
                  <a:pt x="f83" y="f84"/>
                </a:lnTo>
                <a:lnTo>
                  <a:pt x="f85" y="f86"/>
                </a:lnTo>
                <a:lnTo>
                  <a:pt x="f87" y="f88"/>
                </a:lnTo>
                <a:lnTo>
                  <a:pt x="f89" y="f18"/>
                </a:lnTo>
                <a:lnTo>
                  <a:pt x="f87" y="f90"/>
                </a:lnTo>
                <a:lnTo>
                  <a:pt x="f85" y="f91"/>
                </a:lnTo>
                <a:lnTo>
                  <a:pt x="f83" y="f92"/>
                </a:lnTo>
                <a:lnTo>
                  <a:pt x="f81" y="f93"/>
                </a:lnTo>
                <a:lnTo>
                  <a:pt x="f71" y="f28"/>
                </a:lnTo>
                <a:lnTo>
                  <a:pt x="f79" y="f94"/>
                </a:lnTo>
                <a:lnTo>
                  <a:pt x="f77" y="f95"/>
                </a:lnTo>
                <a:lnTo>
                  <a:pt x="f96" y="f45"/>
                </a:lnTo>
                <a:lnTo>
                  <a:pt x="f64" y="f97"/>
                </a:lnTo>
                <a:lnTo>
                  <a:pt x="f62" y="f98"/>
                </a:lnTo>
                <a:lnTo>
                  <a:pt x="f61" y="f18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9453240" y="5491800"/>
            <a:ext cx="200520" cy="235080"/>
          </a:xfrm>
          <a:custGeom>
            <a:avLst/>
            <a:gdLst>
              <a:gd name="f0" fmla="val 0"/>
              <a:gd name="f1" fmla="val 267970"/>
              <a:gd name="f2" fmla="val 313690"/>
              <a:gd name="f3" fmla="val 267360"/>
              <a:gd name="f4" fmla="val 234950"/>
              <a:gd name="f5" fmla="val 225856"/>
              <a:gd name="f6" fmla="val 187845"/>
              <a:gd name="f7" fmla="val 38074"/>
              <a:gd name="f8" fmla="val 23159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67970" h="313690">
                <a:moveTo>
                  <a:pt x="f3" y="f4"/>
                </a:moveTo>
                <a:lnTo>
                  <a:pt x="f5" y="f4"/>
                </a:lnTo>
                <a:lnTo>
                  <a:pt x="f5" y="f0"/>
                </a:lnTo>
                <a:lnTo>
                  <a:pt x="f6" y="f0"/>
                </a:lnTo>
                <a:lnTo>
                  <a:pt x="f6" y="f4"/>
                </a:lnTo>
                <a:lnTo>
                  <a:pt x="f7" y="f4"/>
                </a:lnTo>
                <a:lnTo>
                  <a:pt x="f7" y="f0"/>
                </a:lnTo>
                <a:lnTo>
                  <a:pt x="f0" y="f0"/>
                </a:lnTo>
                <a:lnTo>
                  <a:pt x="f0" y="f4"/>
                </a:lnTo>
                <a:lnTo>
                  <a:pt x="f0" y="f1"/>
                </a:lnTo>
                <a:lnTo>
                  <a:pt x="f8" y="f1"/>
                </a:lnTo>
                <a:lnTo>
                  <a:pt x="f8" y="f2"/>
                </a:lnTo>
                <a:lnTo>
                  <a:pt x="f3" y="f2"/>
                </a:lnTo>
                <a:lnTo>
                  <a:pt x="f3" y="f1"/>
                </a:lnTo>
                <a:lnTo>
                  <a:pt x="f3" y="f4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9703440" y="5491440"/>
            <a:ext cx="173880" cy="201600"/>
          </a:xfrm>
          <a:custGeom>
            <a:avLst/>
            <a:gdLst>
              <a:gd name="f0" fmla="val 0"/>
              <a:gd name="f1" fmla="val 232359"/>
              <a:gd name="f2" fmla="val 197053"/>
              <a:gd name="f3" fmla="val 38074"/>
              <a:gd name="f4" fmla="val 207378"/>
              <a:gd name="f5" fmla="val 268859"/>
              <a:gd name="f6" fmla="val 35344"/>
              <a:gd name="f7" fmla="val 194678"/>
              <a:gd name="f8" fmla="val 61836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32409" h="269240">
                <a:moveTo>
                  <a:pt x="f1" y="f0"/>
                </a:moveTo>
                <a:lnTo>
                  <a:pt x="f2" y="f0"/>
                </a:lnTo>
                <a:lnTo>
                  <a:pt x="f3" y="f4"/>
                </a:lnTo>
                <a:lnTo>
                  <a:pt x="f3" y="f0"/>
                </a:lnTo>
                <a:lnTo>
                  <a:pt x="f0" y="f0"/>
                </a:lnTo>
                <a:lnTo>
                  <a:pt x="f0" y="f5"/>
                </a:lnTo>
                <a:lnTo>
                  <a:pt x="f6" y="f5"/>
                </a:lnTo>
                <a:lnTo>
                  <a:pt x="f7" y="f8"/>
                </a:lnTo>
                <a:lnTo>
                  <a:pt x="f7" y="f5"/>
                </a:lnTo>
                <a:lnTo>
                  <a:pt x="f1" y="f5"/>
                </a:lnTo>
                <a:lnTo>
                  <a:pt x="f1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9924120" y="5491440"/>
            <a:ext cx="423000" cy="204120"/>
          </a:xfrm>
          <a:custGeom>
            <a:avLst/>
            <a:gdLst>
              <a:gd name="f0" fmla="val 0"/>
              <a:gd name="f1" fmla="val 281876"/>
              <a:gd name="f2" fmla="val 268859"/>
              <a:gd name="f3" fmla="val 251307"/>
              <a:gd name="f4" fmla="val 201587"/>
              <a:gd name="f5" fmla="val 237363"/>
              <a:gd name="f6" fmla="val 170891"/>
              <a:gd name="f7" fmla="val 198564"/>
              <a:gd name="f8" fmla="val 85496"/>
              <a:gd name="f9" fmla="val 82537"/>
              <a:gd name="f10" fmla="val 140512"/>
              <a:gd name="f11" fmla="val 39166"/>
              <a:gd name="f12" fmla="val 177520"/>
              <a:gd name="f13" fmla="val 159727"/>
              <a:gd name="f14" fmla="val 121754"/>
              <a:gd name="f15" fmla="val 39522"/>
              <a:gd name="f16" fmla="val 69088"/>
              <a:gd name="f17" fmla="val 211950"/>
              <a:gd name="f18" fmla="val 241503"/>
              <a:gd name="f19" fmla="val 564489"/>
              <a:gd name="f20" fmla="val 375094"/>
              <a:gd name="f21" fmla="val 370941"/>
              <a:gd name="f22" fmla="val 113322"/>
              <a:gd name="f23" fmla="val 366814"/>
              <a:gd name="f24" fmla="val 167665"/>
              <a:gd name="f25" fmla="val 358279"/>
              <a:gd name="f26" fmla="val 205981"/>
              <a:gd name="f27" fmla="val 344068"/>
              <a:gd name="f28" fmla="val 228688"/>
              <a:gd name="f29" fmla="val 322948"/>
              <a:gd name="f30" fmla="val 236169"/>
              <a:gd name="f31" fmla="val 318630"/>
              <a:gd name="f32" fmla="val 315252"/>
              <a:gd name="f33" fmla="val 235826"/>
              <a:gd name="f34" fmla="val 310616"/>
              <a:gd name="f35" fmla="val 234657"/>
              <a:gd name="f36" fmla="val 307924"/>
              <a:gd name="f37" fmla="val 317169"/>
              <a:gd name="f38" fmla="val 271106"/>
              <a:gd name="f39" fmla="val 324446"/>
              <a:gd name="f40" fmla="val 271894"/>
              <a:gd name="f41" fmla="val 332117"/>
              <a:gd name="f42" fmla="val 387197"/>
              <a:gd name="f43" fmla="val 232041"/>
              <a:gd name="f44" fmla="val 399719"/>
              <a:gd name="f45" fmla="val 182143"/>
              <a:gd name="f46" fmla="val 405168"/>
              <a:gd name="f47" fmla="val 112153"/>
              <a:gd name="f48" fmla="val 407835"/>
              <a:gd name="f49" fmla="val 33401"/>
              <a:gd name="f50" fmla="val 526834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564515" h="272415">
                <a:moveTo>
                  <a:pt x="f1" y="f2"/>
                </a:moveTo>
                <a:lnTo>
                  <a:pt x="f3" y="f4"/>
                </a:lnTo>
                <a:lnTo>
                  <a:pt x="f5" y="f6"/>
                </a:lnTo>
                <a:lnTo>
                  <a:pt x="f7" y="f8"/>
                </a:lnTo>
                <a:lnTo>
                  <a:pt x="f7" y="f6"/>
                </a:lnTo>
                <a:lnTo>
                  <a:pt x="f9" y="f6"/>
                </a:lnTo>
                <a:lnTo>
                  <a:pt x="f10" y="f11"/>
                </a:lnTo>
                <a:lnTo>
                  <a:pt x="f7" y="f6"/>
                </a:lnTo>
                <a:lnTo>
                  <a:pt x="f7" y="f8"/>
                </a:lnTo>
                <a:lnTo>
                  <a:pt x="f12" y="f11"/>
                </a:lnTo>
                <a:lnTo>
                  <a:pt x="f13" y="f0"/>
                </a:lnTo>
                <a:lnTo>
                  <a:pt x="f14" y="f0"/>
                </a:lnTo>
                <a:lnTo>
                  <a:pt x="f0" y="f2"/>
                </a:lnTo>
                <a:lnTo>
                  <a:pt x="f15" y="f2"/>
                </a:lnTo>
                <a:lnTo>
                  <a:pt x="f16" y="f4"/>
                </a:lnTo>
                <a:lnTo>
                  <a:pt x="f17" y="f4"/>
                </a:lnTo>
                <a:lnTo>
                  <a:pt x="f18" y="f2"/>
                </a:lnTo>
                <a:lnTo>
                  <a:pt x="f1" y="f2"/>
                </a:lnTo>
                <a:close/>
              </a:path>
              <a:path w="564515" h="272415">
                <a:moveTo>
                  <a:pt x="f19" y="f0"/>
                </a:moveTo>
                <a:lnTo>
                  <a:pt x="f20" y="f0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0"/>
                </a:lnTo>
                <a:lnTo>
                  <a:pt x="f32" y="f33"/>
                </a:lnTo>
                <a:lnTo>
                  <a:pt x="f34" y="f35"/>
                </a:lnTo>
                <a:lnTo>
                  <a:pt x="f36" y="f2"/>
                </a:lnTo>
                <a:lnTo>
                  <a:pt x="f37" y="f38"/>
                </a:lnTo>
                <a:lnTo>
                  <a:pt x="f39" y="f40"/>
                </a:lnTo>
                <a:lnTo>
                  <a:pt x="f41" y="f40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49"/>
                </a:lnTo>
                <a:lnTo>
                  <a:pt x="f50" y="f2"/>
                </a:lnTo>
                <a:lnTo>
                  <a:pt x="f19" y="f2"/>
                </a:lnTo>
                <a:lnTo>
                  <a:pt x="f19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7" name="object 6"/>
          <p:cNvSpPr/>
          <p:nvPr/>
        </p:nvSpPr>
        <p:spPr>
          <a:xfrm>
            <a:off x="10421640" y="5491440"/>
            <a:ext cx="162360" cy="201600"/>
          </a:xfrm>
          <a:custGeom>
            <a:avLst/>
            <a:gdLst>
              <a:gd name="f0" fmla="val 0"/>
              <a:gd name="f1" fmla="val 38049"/>
              <a:gd name="f2" fmla="val 268846"/>
              <a:gd name="f3" fmla="val 110972"/>
              <a:gd name="f4" fmla="val 155897"/>
              <a:gd name="f5" fmla="val 263117"/>
              <a:gd name="f6" fmla="val 189190"/>
              <a:gd name="f7" fmla="val 246046"/>
              <a:gd name="f8" fmla="val 194705"/>
              <a:gd name="f9" fmla="val 238518"/>
              <a:gd name="f10" fmla="val 124015"/>
              <a:gd name="f11" fmla="val 197747"/>
              <a:gd name="f12" fmla="val 191338"/>
              <a:gd name="f13" fmla="val 115123"/>
              <a:gd name="f14" fmla="val 160263"/>
              <a:gd name="f15" fmla="val 99098"/>
              <a:gd name="f16" fmla="val 117906"/>
              <a:gd name="f17" fmla="val 93725"/>
              <a:gd name="f18" fmla="val 109410"/>
              <a:gd name="f19" fmla="val 139192"/>
              <a:gd name="f20" fmla="val 127311"/>
              <a:gd name="f21" fmla="val 160855"/>
              <a:gd name="f22" fmla="val 137417"/>
              <a:gd name="f23" fmla="val 174082"/>
              <a:gd name="f24" fmla="val 154662"/>
              <a:gd name="f25" fmla="val 178562"/>
              <a:gd name="f26" fmla="val 179374"/>
              <a:gd name="f27" fmla="val 174025"/>
              <a:gd name="f28" fmla="val 204962"/>
              <a:gd name="f29" fmla="val 160702"/>
              <a:gd name="f30" fmla="val 223477"/>
              <a:gd name="f31" fmla="val 139021"/>
              <a:gd name="f32" fmla="val 234726"/>
              <a:gd name="f33" fmla="val 209879"/>
              <a:gd name="f34" fmla="val 217807"/>
              <a:gd name="f35" fmla="val 216992"/>
              <a:gd name="f36" fmla="val 178574"/>
              <a:gd name="f37" fmla="val 210468"/>
              <a:gd name="f38" fmla="val 141662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7169" h="269240">
                <a:moveTo>
                  <a:pt x="f1" y="f0"/>
                </a:moveTo>
                <a:lnTo>
                  <a:pt x="f0" y="f0"/>
                </a:lnTo>
                <a:lnTo>
                  <a:pt x="f0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" y="f9"/>
                </a:lnTo>
                <a:lnTo>
                  <a:pt x="f1" y="f10"/>
                </a:lnTo>
                <a:lnTo>
                  <a:pt x="f11" y="f10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" y="f17"/>
                </a:lnTo>
                <a:lnTo>
                  <a:pt x="f1" y="f0"/>
                </a:lnTo>
                <a:close/>
              </a:path>
              <a:path w="217169" h="269240">
                <a:moveTo>
                  <a:pt x="f11" y="f10"/>
                </a:moveTo>
                <a:lnTo>
                  <a:pt x="f18" y="f10"/>
                </a:lnTo>
                <a:lnTo>
                  <a:pt x="f19" y="f20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2"/>
                </a:lnTo>
                <a:lnTo>
                  <a:pt x="f18" y="f9"/>
                </a:lnTo>
                <a:lnTo>
                  <a:pt x="f8" y="f9"/>
                </a:lnTo>
                <a:lnTo>
                  <a:pt x="f33" y="f34"/>
                </a:lnTo>
                <a:lnTo>
                  <a:pt x="f35" y="f36"/>
                </a:lnTo>
                <a:lnTo>
                  <a:pt x="f37" y="f38"/>
                </a:lnTo>
                <a:lnTo>
                  <a:pt x="f11" y="f1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10638720" y="5602680"/>
            <a:ext cx="28800" cy="90000"/>
          </a:xfrm>
          <a:custGeom>
            <a:avLst/>
            <a:gdLst>
              <a:gd name="f0" fmla="val 0"/>
              <a:gd name="f1" fmla="val 120650"/>
              <a:gd name="f2" fmla="val 38455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38734" h="120650">
                <a:moveTo>
                  <a:pt x="f0" y="f1"/>
                </a:moveTo>
                <a:lnTo>
                  <a:pt x="f2" y="f1"/>
                </a:lnTo>
                <a:lnTo>
                  <a:pt x="f2" y="f0"/>
                </a:lnTo>
                <a:lnTo>
                  <a:pt x="f0" y="f0"/>
                </a:lnTo>
                <a:lnTo>
                  <a:pt x="f0" y="f1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9" name="object 8"/>
          <p:cNvSpPr/>
          <p:nvPr/>
        </p:nvSpPr>
        <p:spPr>
          <a:xfrm>
            <a:off x="10638720" y="5491440"/>
            <a:ext cx="173520" cy="201600"/>
          </a:xfrm>
          <a:custGeom>
            <a:avLst/>
            <a:gdLst>
              <a:gd name="f0" fmla="val 0"/>
              <a:gd name="f1" fmla="val 269240"/>
              <a:gd name="f2" fmla="val 231241"/>
              <a:gd name="f3" fmla="val 192824"/>
              <a:gd name="f4" fmla="val 115570"/>
              <a:gd name="f5" fmla="val 38455"/>
              <a:gd name="f6" fmla="val 14859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31775" h="269240">
                <a:moveTo>
                  <a:pt x="f2" y="f0"/>
                </a:moveTo>
                <a:lnTo>
                  <a:pt x="f3" y="f0"/>
                </a:lnTo>
                <a:lnTo>
                  <a:pt x="f3" y="f4"/>
                </a:lnTo>
                <a:lnTo>
                  <a:pt x="f5" y="f4"/>
                </a:lnTo>
                <a:lnTo>
                  <a:pt x="f5" y="f0"/>
                </a:lnTo>
                <a:lnTo>
                  <a:pt x="f0" y="f0"/>
                </a:lnTo>
                <a:lnTo>
                  <a:pt x="f0" y="f4"/>
                </a:lnTo>
                <a:lnTo>
                  <a:pt x="f0" y="f6"/>
                </a:lnTo>
                <a:lnTo>
                  <a:pt x="f3" y="f6"/>
                </a:lnTo>
                <a:lnTo>
                  <a:pt x="f3" y="f1"/>
                </a:lnTo>
                <a:lnTo>
                  <a:pt x="f2" y="f1"/>
                </a:lnTo>
                <a:lnTo>
                  <a:pt x="f2" y="f6"/>
                </a:lnTo>
                <a:lnTo>
                  <a:pt x="f2" y="f4"/>
                </a:lnTo>
                <a:lnTo>
                  <a:pt x="f2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0" name="object 9"/>
          <p:cNvSpPr/>
          <p:nvPr/>
        </p:nvSpPr>
        <p:spPr>
          <a:xfrm>
            <a:off x="10886400" y="5491440"/>
            <a:ext cx="222840" cy="201600"/>
          </a:xfrm>
          <a:custGeom>
            <a:avLst/>
            <a:gdLst>
              <a:gd name="f0" fmla="val 0"/>
              <a:gd name="f1" fmla="val 38049"/>
              <a:gd name="f2" fmla="val 268846"/>
              <a:gd name="f3" fmla="val 111048"/>
              <a:gd name="f4" fmla="val 155967"/>
              <a:gd name="f5" fmla="val 263117"/>
              <a:gd name="f6" fmla="val 189247"/>
              <a:gd name="f7" fmla="val 246046"/>
              <a:gd name="f8" fmla="val 194759"/>
              <a:gd name="f9" fmla="val 238518"/>
              <a:gd name="f10" fmla="val 124015"/>
              <a:gd name="f11" fmla="val 197809"/>
              <a:gd name="f12" fmla="val 191406"/>
              <a:gd name="f13" fmla="val 115123"/>
              <a:gd name="f14" fmla="val 160339"/>
              <a:gd name="f15" fmla="val 99098"/>
              <a:gd name="f16" fmla="val 117957"/>
              <a:gd name="f17" fmla="val 93725"/>
              <a:gd name="f18" fmla="val 109473"/>
              <a:gd name="f19" fmla="val 139260"/>
              <a:gd name="f20" fmla="val 127311"/>
              <a:gd name="f21" fmla="val 160931"/>
              <a:gd name="f22" fmla="val 137417"/>
              <a:gd name="f23" fmla="val 174167"/>
              <a:gd name="f24" fmla="val 154662"/>
              <a:gd name="f25" fmla="val 178650"/>
              <a:gd name="f26" fmla="val 179374"/>
              <a:gd name="f27" fmla="val 174110"/>
              <a:gd name="f28" fmla="val 204962"/>
              <a:gd name="f29" fmla="val 160778"/>
              <a:gd name="f30" fmla="val 223477"/>
              <a:gd name="f31" fmla="val 139088"/>
              <a:gd name="f32" fmla="val 234726"/>
              <a:gd name="f33" fmla="val 209923"/>
              <a:gd name="f34" fmla="val 217807"/>
              <a:gd name="f35" fmla="val 217030"/>
              <a:gd name="f36" fmla="val 178574"/>
              <a:gd name="f37" fmla="val 210517"/>
              <a:gd name="f38" fmla="val 141662"/>
              <a:gd name="f39" fmla="val 297662"/>
              <a:gd name="f40" fmla="val 259651"/>
              <a:gd name="f41" fmla="val 268833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97815" h="269240">
                <a:moveTo>
                  <a:pt x="f1" y="f0"/>
                </a:moveTo>
                <a:lnTo>
                  <a:pt x="f0" y="f0"/>
                </a:lnTo>
                <a:lnTo>
                  <a:pt x="f0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" y="f9"/>
                </a:lnTo>
                <a:lnTo>
                  <a:pt x="f1" y="f10"/>
                </a:lnTo>
                <a:lnTo>
                  <a:pt x="f11" y="f10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" y="f17"/>
                </a:lnTo>
                <a:lnTo>
                  <a:pt x="f1" y="f0"/>
                </a:lnTo>
                <a:close/>
              </a:path>
              <a:path w="297815" h="269240">
                <a:moveTo>
                  <a:pt x="f11" y="f10"/>
                </a:moveTo>
                <a:lnTo>
                  <a:pt x="f18" y="f10"/>
                </a:lnTo>
                <a:lnTo>
                  <a:pt x="f19" y="f20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2"/>
                </a:lnTo>
                <a:lnTo>
                  <a:pt x="f18" y="f9"/>
                </a:lnTo>
                <a:lnTo>
                  <a:pt x="f8" y="f9"/>
                </a:lnTo>
                <a:lnTo>
                  <a:pt x="f33" y="f34"/>
                </a:lnTo>
                <a:lnTo>
                  <a:pt x="f35" y="f36"/>
                </a:lnTo>
                <a:lnTo>
                  <a:pt x="f37" y="f38"/>
                </a:lnTo>
                <a:lnTo>
                  <a:pt x="f11" y="f10"/>
                </a:lnTo>
                <a:close/>
              </a:path>
              <a:path w="297815" h="269240">
                <a:moveTo>
                  <a:pt x="f39" y="f0"/>
                </a:moveTo>
                <a:lnTo>
                  <a:pt x="f40" y="f0"/>
                </a:lnTo>
                <a:lnTo>
                  <a:pt x="f40" y="f41"/>
                </a:lnTo>
                <a:lnTo>
                  <a:pt x="f39" y="f41"/>
                </a:lnTo>
                <a:lnTo>
                  <a:pt x="f39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1" name="object 10"/>
          <p:cNvSpPr/>
          <p:nvPr/>
        </p:nvSpPr>
        <p:spPr>
          <a:xfrm>
            <a:off x="11183760" y="5491440"/>
            <a:ext cx="173880" cy="201600"/>
          </a:xfrm>
          <a:custGeom>
            <a:avLst/>
            <a:gdLst>
              <a:gd name="f0" fmla="val 0"/>
              <a:gd name="f1" fmla="val 232359"/>
              <a:gd name="f2" fmla="val 196977"/>
              <a:gd name="f3" fmla="val 37998"/>
              <a:gd name="f4" fmla="val 207378"/>
              <a:gd name="f5" fmla="val 268859"/>
              <a:gd name="f6" fmla="val 35306"/>
              <a:gd name="f7" fmla="val 194678"/>
              <a:gd name="f8" fmla="val 61836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32409" h="269240">
                <a:moveTo>
                  <a:pt x="f1" y="f0"/>
                </a:moveTo>
                <a:lnTo>
                  <a:pt x="f2" y="f0"/>
                </a:lnTo>
                <a:lnTo>
                  <a:pt x="f3" y="f4"/>
                </a:lnTo>
                <a:lnTo>
                  <a:pt x="f3" y="f0"/>
                </a:lnTo>
                <a:lnTo>
                  <a:pt x="f0" y="f0"/>
                </a:lnTo>
                <a:lnTo>
                  <a:pt x="f0" y="f5"/>
                </a:lnTo>
                <a:lnTo>
                  <a:pt x="f6" y="f5"/>
                </a:lnTo>
                <a:lnTo>
                  <a:pt x="f7" y="f8"/>
                </a:lnTo>
                <a:lnTo>
                  <a:pt x="f7" y="f5"/>
                </a:lnTo>
                <a:lnTo>
                  <a:pt x="f1" y="f5"/>
                </a:lnTo>
                <a:lnTo>
                  <a:pt x="f1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2" name="object 11"/>
          <p:cNvSpPr/>
          <p:nvPr/>
        </p:nvSpPr>
        <p:spPr>
          <a:xfrm>
            <a:off x="8961480" y="5781960"/>
            <a:ext cx="240480" cy="216360"/>
          </a:xfrm>
          <a:custGeom>
            <a:avLst/>
            <a:gdLst>
              <a:gd name="f0" fmla="val 0"/>
              <a:gd name="f1" fmla="val 178600"/>
              <a:gd name="f2" fmla="val 142874"/>
              <a:gd name="f3" fmla="val 27228"/>
              <a:gd name="f4" fmla="val 93220"/>
              <a:gd name="f5" fmla="val 33874"/>
              <a:gd name="f6" fmla="val 53437"/>
              <a:gd name="f7" fmla="val 49347"/>
              <a:gd name="f8" fmla="val 24195"/>
              <a:gd name="f9" fmla="val 73170"/>
              <a:gd name="f10" fmla="val 6160"/>
              <a:gd name="f11" fmla="val 104865"/>
              <a:gd name="f12" fmla="val 143954"/>
              <a:gd name="f13" fmla="val 9581"/>
              <a:gd name="f14" fmla="val 191472"/>
              <a:gd name="f15" fmla="val 37457"/>
              <a:gd name="f16" fmla="val 227364"/>
              <a:gd name="f17" fmla="val 82322"/>
              <a:gd name="f18" fmla="val 250660"/>
              <a:gd name="f19" fmla="val 260388"/>
              <a:gd name="f20" fmla="val 288785"/>
              <a:gd name="f21" fmla="val 228230"/>
              <a:gd name="f22" fmla="val 253903"/>
              <a:gd name="f23" fmla="val 267919"/>
              <a:gd name="f24" fmla="val 238525"/>
              <a:gd name="f25" fmla="val 277867"/>
              <a:gd name="f26" fmla="val 230403"/>
              <a:gd name="f27" fmla="val 98176"/>
              <a:gd name="f28" fmla="val 222589"/>
              <a:gd name="f29" fmla="val 64995"/>
              <a:gd name="f30" fmla="val 205495"/>
              <a:gd name="f31" fmla="val 44344"/>
              <a:gd name="f32" fmla="val 179243"/>
              <a:gd name="f33" fmla="val 37236"/>
              <a:gd name="f34" fmla="val 44128"/>
              <a:gd name="f35" fmla="val 108709"/>
              <a:gd name="f36" fmla="val 64419"/>
              <a:gd name="f37" fmla="val 82484"/>
              <a:gd name="f38" fmla="val 97527"/>
              <a:gd name="f39" fmla="val 65392"/>
              <a:gd name="f40" fmla="val 57543"/>
              <a:gd name="f41" fmla="val 278233"/>
              <a:gd name="f42" fmla="val 238948"/>
              <a:gd name="f43" fmla="val 36992"/>
              <a:gd name="f44" fmla="val 223452"/>
              <a:gd name="f45" fmla="val 65273"/>
              <a:gd name="f46" fmla="val 256611"/>
              <a:gd name="f47" fmla="val 82432"/>
              <a:gd name="f48" fmla="val 277171"/>
              <a:gd name="f49" fmla="val 108664"/>
              <a:gd name="f50" fmla="val 284225"/>
              <a:gd name="f51" fmla="val 143611"/>
              <a:gd name="f52" fmla="val 277335"/>
              <a:gd name="f53" fmla="val 178959"/>
              <a:gd name="f54" fmla="val 257049"/>
              <a:gd name="f55" fmla="val 205328"/>
              <a:gd name="f56" fmla="val 223945"/>
              <a:gd name="f57" fmla="val 222537"/>
              <a:gd name="f58" fmla="val 297044"/>
              <a:gd name="f59" fmla="val 214746"/>
              <a:gd name="f60" fmla="val 314977"/>
              <a:gd name="f61" fmla="val 183059"/>
              <a:gd name="f62" fmla="val 321094"/>
              <a:gd name="f63" fmla="val 311523"/>
              <a:gd name="f64" fmla="val 96407"/>
              <a:gd name="f65" fmla="val 283698"/>
              <a:gd name="f66" fmla="val 60402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321309" h="288925">
                <a:moveTo>
                  <a:pt x="f1" y="f0"/>
                </a:moveTo>
                <a:lnTo>
                  <a:pt x="f2" y="f0"/>
                </a:lnTo>
                <a:lnTo>
                  <a:pt x="f2" y="f3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0" y="f12"/>
                </a:lnTo>
                <a:lnTo>
                  <a:pt x="f13" y="f14"/>
                </a:lnTo>
                <a:lnTo>
                  <a:pt x="f15" y="f16"/>
                </a:lnTo>
                <a:lnTo>
                  <a:pt x="f17" y="f18"/>
                </a:lnTo>
                <a:lnTo>
                  <a:pt x="f2" y="f19"/>
                </a:lnTo>
                <a:lnTo>
                  <a:pt x="f2" y="f20"/>
                </a:lnTo>
                <a:lnTo>
                  <a:pt x="f1" y="f20"/>
                </a:lnTo>
                <a:lnTo>
                  <a:pt x="f1" y="f19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2"/>
                </a:lnTo>
                <a:lnTo>
                  <a:pt x="f33" y="f12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2" y="f40"/>
                </a:lnTo>
                <a:lnTo>
                  <a:pt x="f41" y="f40"/>
                </a:lnTo>
                <a:lnTo>
                  <a:pt x="f42" y="f43"/>
                </a:lnTo>
                <a:lnTo>
                  <a:pt x="f1" y="f3"/>
                </a:lnTo>
                <a:lnTo>
                  <a:pt x="f1" y="f0"/>
                </a:lnTo>
                <a:close/>
              </a:path>
              <a:path w="321309" h="288925">
                <a:moveTo>
                  <a:pt x="f1" y="f40"/>
                </a:moveTo>
                <a:lnTo>
                  <a:pt x="f2" y="f40"/>
                </a:lnTo>
                <a:lnTo>
                  <a:pt x="f2" y="f26"/>
                </a:lnTo>
                <a:lnTo>
                  <a:pt x="f1" y="f26"/>
                </a:lnTo>
                <a:lnTo>
                  <a:pt x="f1" y="f40"/>
                </a:lnTo>
                <a:close/>
              </a:path>
              <a:path w="321309" h="288925">
                <a:moveTo>
                  <a:pt x="f41" y="f40"/>
                </a:moveTo>
                <a:lnTo>
                  <a:pt x="f1" y="f40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1" y="f26"/>
                </a:lnTo>
                <a:lnTo>
                  <a:pt x="f25" y="f26"/>
                </a:lnTo>
                <a:lnTo>
                  <a:pt x="f58" y="f59"/>
                </a:lnTo>
                <a:lnTo>
                  <a:pt x="f60" y="f61"/>
                </a:lnTo>
                <a:lnTo>
                  <a:pt x="f62" y="f12"/>
                </a:lnTo>
                <a:lnTo>
                  <a:pt x="f63" y="f64"/>
                </a:lnTo>
                <a:lnTo>
                  <a:pt x="f65" y="f66"/>
                </a:lnTo>
                <a:lnTo>
                  <a:pt x="f41" y="f4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3" name="object 12"/>
          <p:cNvSpPr/>
          <p:nvPr/>
        </p:nvSpPr>
        <p:spPr>
          <a:xfrm>
            <a:off x="9241200" y="5787360"/>
            <a:ext cx="214560" cy="206280"/>
          </a:xfrm>
          <a:custGeom>
            <a:avLst/>
            <a:gdLst>
              <a:gd name="f0" fmla="val 0"/>
              <a:gd name="f1" fmla="val 143281"/>
              <a:gd name="f2" fmla="val 96676"/>
              <a:gd name="f3" fmla="val 6735"/>
              <a:gd name="f4" fmla="val 57179"/>
              <a:gd name="f5" fmla="val 25705"/>
              <a:gd name="f6" fmla="val 26656"/>
              <a:gd name="f7" fmla="val 55050"/>
              <a:gd name="f8" fmla="val 6975"/>
              <a:gd name="f9" fmla="val 92914"/>
              <a:gd name="f10" fmla="val 137439"/>
              <a:gd name="f11" fmla="val 181973"/>
              <a:gd name="f12" fmla="val 219859"/>
              <a:gd name="f13" fmla="val 249231"/>
              <a:gd name="f14" fmla="val 268222"/>
              <a:gd name="f15" fmla="val 274967"/>
              <a:gd name="f16" fmla="val 189521"/>
              <a:gd name="f17" fmla="val 268266"/>
              <a:gd name="f18" fmla="val 228788"/>
              <a:gd name="f19" fmla="val 249362"/>
              <a:gd name="f20" fmla="val 237690"/>
              <a:gd name="f21" fmla="val 240779"/>
              <a:gd name="f22" fmla="val 101470"/>
              <a:gd name="f23" fmla="val 233003"/>
              <a:gd name="f24" fmla="val 68252"/>
              <a:gd name="f25" fmla="val 211431"/>
              <a:gd name="f26" fmla="val 46337"/>
              <a:gd name="f27" fmla="val 178698"/>
              <a:gd name="f28" fmla="val 38430"/>
              <a:gd name="f29" fmla="val 96208"/>
              <a:gd name="f30" fmla="val 63499"/>
              <a:gd name="f31" fmla="val 41945"/>
              <a:gd name="f32" fmla="val 34175"/>
              <a:gd name="f33" fmla="val 237678"/>
              <a:gd name="f34" fmla="val 25606"/>
              <a:gd name="f35" fmla="val 6702"/>
              <a:gd name="f36" fmla="val 184653"/>
              <a:gd name="f37" fmla="val 217635"/>
              <a:gd name="f38" fmla="val 239455"/>
              <a:gd name="f39" fmla="val 247345"/>
              <a:gd name="f40" fmla="val 259183"/>
              <a:gd name="f41" fmla="val 220057"/>
              <a:gd name="f42" fmla="val 278811"/>
              <a:gd name="f43" fmla="val 182149"/>
              <a:gd name="f44" fmla="val 285775"/>
              <a:gd name="f45" fmla="val 92782"/>
              <a:gd name="f46" fmla="val 54902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86384" h="275590">
                <a:moveTo>
                  <a:pt x="f1" y="f0"/>
                </a:moveTo>
                <a:lnTo>
                  <a:pt x="f2" y="f3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0" y="f10"/>
                </a:lnTo>
                <a:lnTo>
                  <a:pt x="f8" y="f11"/>
                </a:lnTo>
                <a:lnTo>
                  <a:pt x="f6" y="f12"/>
                </a:lnTo>
                <a:lnTo>
                  <a:pt x="f4" y="f13"/>
                </a:lnTo>
                <a:lnTo>
                  <a:pt x="f2" y="f14"/>
                </a:lnTo>
                <a:lnTo>
                  <a:pt x="f1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1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10"/>
                </a:lnTo>
                <a:lnTo>
                  <a:pt x="f26" y="f29"/>
                </a:lnTo>
                <a:lnTo>
                  <a:pt x="f24" y="f30"/>
                </a:lnTo>
                <a:lnTo>
                  <a:pt x="f22" y="f31"/>
                </a:lnTo>
                <a:lnTo>
                  <a:pt x="f1" y="f32"/>
                </a:lnTo>
                <a:lnTo>
                  <a:pt x="f33" y="f32"/>
                </a:lnTo>
                <a:lnTo>
                  <a:pt x="f18" y="f34"/>
                </a:lnTo>
                <a:lnTo>
                  <a:pt x="f16" y="f35"/>
                </a:lnTo>
                <a:lnTo>
                  <a:pt x="f1" y="f0"/>
                </a:lnTo>
                <a:close/>
              </a:path>
              <a:path w="286384" h="275590">
                <a:moveTo>
                  <a:pt x="f33" y="f32"/>
                </a:moveTo>
                <a:lnTo>
                  <a:pt x="f1" y="f32"/>
                </a:lnTo>
                <a:lnTo>
                  <a:pt x="f36" y="f31"/>
                </a:lnTo>
                <a:lnTo>
                  <a:pt x="f37" y="f30"/>
                </a:lnTo>
                <a:lnTo>
                  <a:pt x="f38" y="f29"/>
                </a:lnTo>
                <a:lnTo>
                  <a:pt x="f39" y="f10"/>
                </a:lnTo>
                <a:lnTo>
                  <a:pt x="f38" y="f27"/>
                </a:lnTo>
                <a:lnTo>
                  <a:pt x="f37" y="f25"/>
                </a:lnTo>
                <a:lnTo>
                  <a:pt x="f36" y="f23"/>
                </a:lnTo>
                <a:lnTo>
                  <a:pt x="f1" y="f21"/>
                </a:lnTo>
                <a:lnTo>
                  <a:pt x="f20" y="f21"/>
                </a:lnTo>
                <a:lnTo>
                  <a:pt x="f40" y="f41"/>
                </a:lnTo>
                <a:lnTo>
                  <a:pt x="f42" y="f43"/>
                </a:lnTo>
                <a:lnTo>
                  <a:pt x="f44" y="f10"/>
                </a:lnTo>
                <a:lnTo>
                  <a:pt x="f42" y="f45"/>
                </a:lnTo>
                <a:lnTo>
                  <a:pt x="f40" y="f46"/>
                </a:lnTo>
                <a:lnTo>
                  <a:pt x="f33" y="f32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4" name="object 13"/>
          <p:cNvSpPr/>
          <p:nvPr/>
        </p:nvSpPr>
        <p:spPr>
          <a:xfrm>
            <a:off x="9513720" y="5900760"/>
            <a:ext cx="28800" cy="90000"/>
          </a:xfrm>
          <a:custGeom>
            <a:avLst/>
            <a:gdLst>
              <a:gd name="f0" fmla="val 0"/>
              <a:gd name="f1" fmla="val 120649"/>
              <a:gd name="f2" fmla="val 38392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38734" h="120650">
                <a:moveTo>
                  <a:pt x="f0" y="f1"/>
                </a:moveTo>
                <a:lnTo>
                  <a:pt x="f2" y="f1"/>
                </a:lnTo>
                <a:lnTo>
                  <a:pt x="f2" y="f0"/>
                </a:lnTo>
                <a:lnTo>
                  <a:pt x="f0" y="f0"/>
                </a:lnTo>
                <a:lnTo>
                  <a:pt x="f0" y="f1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5" name="object 14"/>
          <p:cNvSpPr/>
          <p:nvPr/>
        </p:nvSpPr>
        <p:spPr>
          <a:xfrm>
            <a:off x="9513720" y="5789519"/>
            <a:ext cx="173520" cy="201600"/>
          </a:xfrm>
          <a:custGeom>
            <a:avLst/>
            <a:gdLst>
              <a:gd name="f0" fmla="val 0"/>
              <a:gd name="f1" fmla="val 269240"/>
              <a:gd name="f2" fmla="val 231178"/>
              <a:gd name="f3" fmla="val 192760"/>
              <a:gd name="f4" fmla="val 115570"/>
              <a:gd name="f5" fmla="val 38392"/>
              <a:gd name="f6" fmla="val 14859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31775" h="269240">
                <a:moveTo>
                  <a:pt x="f2" y="f0"/>
                </a:moveTo>
                <a:lnTo>
                  <a:pt x="f3" y="f0"/>
                </a:lnTo>
                <a:lnTo>
                  <a:pt x="f3" y="f4"/>
                </a:lnTo>
                <a:lnTo>
                  <a:pt x="f5" y="f4"/>
                </a:lnTo>
                <a:lnTo>
                  <a:pt x="f5" y="f0"/>
                </a:lnTo>
                <a:lnTo>
                  <a:pt x="f0" y="f0"/>
                </a:lnTo>
                <a:lnTo>
                  <a:pt x="f0" y="f4"/>
                </a:lnTo>
                <a:lnTo>
                  <a:pt x="f0" y="f6"/>
                </a:lnTo>
                <a:lnTo>
                  <a:pt x="f3" y="f6"/>
                </a:lnTo>
                <a:lnTo>
                  <a:pt x="f3" y="f1"/>
                </a:lnTo>
                <a:lnTo>
                  <a:pt x="f2" y="f1"/>
                </a:lnTo>
                <a:lnTo>
                  <a:pt x="f2" y="f6"/>
                </a:lnTo>
                <a:lnTo>
                  <a:pt x="f2" y="f4"/>
                </a:lnTo>
                <a:lnTo>
                  <a:pt x="f2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6" name="object 15"/>
          <p:cNvSpPr/>
          <p:nvPr/>
        </p:nvSpPr>
        <p:spPr>
          <a:xfrm>
            <a:off x="9724680" y="5789519"/>
            <a:ext cx="219600" cy="231120"/>
          </a:xfrm>
          <a:custGeom>
            <a:avLst/>
            <a:gdLst>
              <a:gd name="f0" fmla="val 0"/>
              <a:gd name="f1" fmla="val 293077"/>
              <a:gd name="f2" fmla="val 235394"/>
              <a:gd name="f3" fmla="val 380"/>
              <a:gd name="f4" fmla="val 308355"/>
              <a:gd name="f5" fmla="val 35699"/>
              <a:gd name="f6" fmla="val 36080"/>
              <a:gd name="f7" fmla="val 268820"/>
              <a:gd name="f8" fmla="val 257327"/>
              <a:gd name="f9" fmla="val 253453"/>
              <a:gd name="f10" fmla="val 64528"/>
              <a:gd name="f11" fmla="val 61861"/>
              <a:gd name="f12" fmla="val 86385"/>
              <a:gd name="f13" fmla="val 58332"/>
              <a:gd name="f14" fmla="val 143884"/>
              <a:gd name="f15" fmla="val 50466"/>
              <a:gd name="f16" fmla="val 190727"/>
              <a:gd name="f17" fmla="val 36204"/>
              <a:gd name="f18" fmla="val 222650"/>
              <a:gd name="f19" fmla="val 13487"/>
              <a:gd name="f20" fmla="val 63792"/>
              <a:gd name="f21" fmla="val 87453"/>
              <a:gd name="f22" fmla="val 179524"/>
              <a:gd name="f23" fmla="val 92897"/>
              <a:gd name="f24" fmla="val 137428"/>
              <a:gd name="f25" fmla="val 95618"/>
              <a:gd name="f26" fmla="val 89915"/>
              <a:gd name="f27" fmla="val 97561"/>
              <a:gd name="f28" fmla="val 33413"/>
              <a:gd name="f29" fmla="val 215468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93369" h="308609">
                <a:moveTo>
                  <a:pt x="f1" y="f2"/>
                </a:moveTo>
                <a:lnTo>
                  <a:pt x="f3" y="f2"/>
                </a:lnTo>
                <a:lnTo>
                  <a:pt x="f0" y="f4"/>
                </a:lnTo>
                <a:lnTo>
                  <a:pt x="f5" y="f4"/>
                </a:lnTo>
                <a:lnTo>
                  <a:pt x="f6" y="f7"/>
                </a:lnTo>
                <a:lnTo>
                  <a:pt x="f1" y="f7"/>
                </a:lnTo>
                <a:lnTo>
                  <a:pt x="f1" y="f2"/>
                </a:lnTo>
                <a:close/>
              </a:path>
              <a:path w="293369" h="308609">
                <a:moveTo>
                  <a:pt x="f1" y="f7"/>
                </a:moveTo>
                <a:lnTo>
                  <a:pt x="f8" y="f7"/>
                </a:lnTo>
                <a:lnTo>
                  <a:pt x="f8" y="f4"/>
                </a:lnTo>
                <a:lnTo>
                  <a:pt x="f1" y="f4"/>
                </a:lnTo>
                <a:lnTo>
                  <a:pt x="f1" y="f7"/>
                </a:lnTo>
                <a:close/>
              </a:path>
              <a:path w="293369" h="308609">
                <a:moveTo>
                  <a:pt x="f9" y="f0"/>
                </a:moveTo>
                <a:lnTo>
                  <a:pt x="f10" y="f0"/>
                </a:lnTo>
                <a:lnTo>
                  <a:pt x="f11" y="f12"/>
                </a:lnTo>
                <a:lnTo>
                  <a:pt x="f13" y="f14"/>
                </a:lnTo>
                <a:lnTo>
                  <a:pt x="f15" y="f16"/>
                </a:lnTo>
                <a:lnTo>
                  <a:pt x="f17" y="f18"/>
                </a:lnTo>
                <a:lnTo>
                  <a:pt x="f19" y="f2"/>
                </a:lnTo>
                <a:lnTo>
                  <a:pt x="f20" y="f2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9" y="f28"/>
                </a:lnTo>
                <a:lnTo>
                  <a:pt x="f9" y="f0"/>
                </a:lnTo>
                <a:close/>
              </a:path>
              <a:path w="293369" h="308609">
                <a:moveTo>
                  <a:pt x="f9" y="f28"/>
                </a:moveTo>
                <a:lnTo>
                  <a:pt x="f29" y="f28"/>
                </a:lnTo>
                <a:lnTo>
                  <a:pt x="f29" y="f2"/>
                </a:lnTo>
                <a:lnTo>
                  <a:pt x="f9" y="f2"/>
                </a:lnTo>
                <a:lnTo>
                  <a:pt x="f9" y="f28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7" name="object 16"/>
          <p:cNvSpPr/>
          <p:nvPr/>
        </p:nvSpPr>
        <p:spPr>
          <a:xfrm>
            <a:off x="10069560" y="5789519"/>
            <a:ext cx="162360" cy="201600"/>
          </a:xfrm>
          <a:custGeom>
            <a:avLst/>
            <a:gdLst>
              <a:gd name="f0" fmla="val 0"/>
              <a:gd name="f1" fmla="val 104851"/>
              <a:gd name="f2" fmla="val 268833"/>
              <a:gd name="f3" fmla="val 38379"/>
              <a:gd name="f4" fmla="val 187413"/>
              <a:gd name="f5" fmla="val 151832"/>
              <a:gd name="f6" fmla="val 180983"/>
              <a:gd name="f7" fmla="val 187075"/>
              <a:gd name="f8" fmla="val 162458"/>
              <a:gd name="f9" fmla="val 193450"/>
              <a:gd name="f10" fmla="val 153974"/>
              <a:gd name="f11" fmla="val 33401"/>
              <a:gd name="f12" fmla="val 193397"/>
              <a:gd name="f13" fmla="val 24984"/>
              <a:gd name="f14" fmla="val 6440"/>
              <a:gd name="f15" fmla="val 103657"/>
              <a:gd name="f16" fmla="val 136116"/>
              <a:gd name="f17" fmla="val 37429"/>
              <a:gd name="f18" fmla="val 159567"/>
              <a:gd name="f19" fmla="val 49171"/>
              <a:gd name="f20" fmla="val 173796"/>
              <a:gd name="f21" fmla="val 68108"/>
              <a:gd name="f22" fmla="val 178587"/>
              <a:gd name="f23" fmla="val 93726"/>
              <a:gd name="f24" fmla="val 119336"/>
              <a:gd name="f25" fmla="val 138247"/>
              <a:gd name="f26" fmla="val 149959"/>
              <a:gd name="f27" fmla="val 209219"/>
              <a:gd name="f28" fmla="val 132989"/>
              <a:gd name="f29" fmla="val 216903"/>
              <a:gd name="f30" fmla="val 5446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7169" h="269240">
                <a:moveTo>
                  <a:pt x="f1" y="f0"/>
                </a:moveTo>
                <a:lnTo>
                  <a:pt x="f0" y="f0"/>
                </a:lnTo>
                <a:lnTo>
                  <a:pt x="f0" y="f2"/>
                </a:lnTo>
                <a:lnTo>
                  <a:pt x="f3" y="f2"/>
                </a:lnTo>
                <a:lnTo>
                  <a:pt x="f3" y="f4"/>
                </a:lnTo>
                <a:lnTo>
                  <a:pt x="f1" y="f4"/>
                </a:lnTo>
                <a:lnTo>
                  <a:pt x="f5" y="f6"/>
                </a:lnTo>
                <a:lnTo>
                  <a:pt x="f7" y="f8"/>
                </a:lnTo>
                <a:lnTo>
                  <a:pt x="f9" y="f10"/>
                </a:lnTo>
                <a:lnTo>
                  <a:pt x="f3" y="f10"/>
                </a:lnTo>
                <a:lnTo>
                  <a:pt x="f3" y="f11"/>
                </a:lnTo>
                <a:lnTo>
                  <a:pt x="f12" y="f11"/>
                </a:lnTo>
                <a:lnTo>
                  <a:pt x="f7" y="f13"/>
                </a:lnTo>
                <a:lnTo>
                  <a:pt x="f5" y="f14"/>
                </a:lnTo>
                <a:lnTo>
                  <a:pt x="f1" y="f0"/>
                </a:lnTo>
                <a:close/>
              </a:path>
              <a:path w="217169" h="269240">
                <a:moveTo>
                  <a:pt x="f12" y="f11"/>
                </a:moveTo>
                <a:lnTo>
                  <a:pt x="f15" y="f11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0" y="f24"/>
                </a:lnTo>
                <a:lnTo>
                  <a:pt x="f18" y="f25"/>
                </a:lnTo>
                <a:lnTo>
                  <a:pt x="f16" y="f26"/>
                </a:lnTo>
                <a:lnTo>
                  <a:pt x="f15" y="f10"/>
                </a:lnTo>
                <a:lnTo>
                  <a:pt x="f9" y="f10"/>
                </a:lnTo>
                <a:lnTo>
                  <a:pt x="f27" y="f28"/>
                </a:lnTo>
                <a:lnTo>
                  <a:pt x="f29" y="f23"/>
                </a:lnTo>
                <a:lnTo>
                  <a:pt x="f27" y="f30"/>
                </a:lnTo>
                <a:lnTo>
                  <a:pt x="f12" y="f11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8" name="object 17"/>
          <p:cNvSpPr/>
          <p:nvPr/>
        </p:nvSpPr>
        <p:spPr>
          <a:xfrm>
            <a:off x="10270080" y="5787360"/>
            <a:ext cx="213840" cy="206280"/>
          </a:xfrm>
          <a:custGeom>
            <a:avLst/>
            <a:gdLst>
              <a:gd name="f0" fmla="val 0"/>
              <a:gd name="f1" fmla="val 143256"/>
              <a:gd name="f2" fmla="val 96648"/>
              <a:gd name="f3" fmla="val 6735"/>
              <a:gd name="f4" fmla="val 57157"/>
              <a:gd name="f5" fmla="val 25705"/>
              <a:gd name="f6" fmla="val 26644"/>
              <a:gd name="f7" fmla="val 55050"/>
              <a:gd name="f8" fmla="val 6971"/>
              <a:gd name="f9" fmla="val 92914"/>
              <a:gd name="f10" fmla="val 137439"/>
              <a:gd name="f11" fmla="val 181973"/>
              <a:gd name="f12" fmla="val 219859"/>
              <a:gd name="f13" fmla="val 249231"/>
              <a:gd name="f14" fmla="val 268222"/>
              <a:gd name="f15" fmla="val 274967"/>
              <a:gd name="f16" fmla="val 189486"/>
              <a:gd name="f17" fmla="val 268266"/>
              <a:gd name="f18" fmla="val 228739"/>
              <a:gd name="f19" fmla="val 249362"/>
              <a:gd name="f20" fmla="val 237638"/>
              <a:gd name="f21" fmla="val 240779"/>
              <a:gd name="f22" fmla="val 101415"/>
              <a:gd name="f23" fmla="val 233003"/>
              <a:gd name="f24" fmla="val 68183"/>
              <a:gd name="f25" fmla="val 211431"/>
              <a:gd name="f26" fmla="val 46261"/>
              <a:gd name="f27" fmla="val 178698"/>
              <a:gd name="f28" fmla="val 38354"/>
              <a:gd name="f29" fmla="val 96208"/>
              <a:gd name="f30" fmla="val 63499"/>
              <a:gd name="f31" fmla="val 41945"/>
              <a:gd name="f32" fmla="val 34175"/>
              <a:gd name="f33" fmla="val 237626"/>
              <a:gd name="f34" fmla="val 25606"/>
              <a:gd name="f35" fmla="val 6702"/>
              <a:gd name="f36" fmla="val 184610"/>
              <a:gd name="f37" fmla="val 217603"/>
              <a:gd name="f38" fmla="val 239444"/>
              <a:gd name="f39" fmla="val 247345"/>
              <a:gd name="f40" fmla="val 259121"/>
              <a:gd name="f41" fmla="val 220057"/>
              <a:gd name="f42" fmla="val 278739"/>
              <a:gd name="f43" fmla="val 182149"/>
              <a:gd name="f44" fmla="val 285699"/>
              <a:gd name="f45" fmla="val 92782"/>
              <a:gd name="f46" fmla="val 54902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85750" h="275590">
                <a:moveTo>
                  <a:pt x="f1" y="f0"/>
                </a:moveTo>
                <a:lnTo>
                  <a:pt x="f2" y="f3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0" y="f10"/>
                </a:lnTo>
                <a:lnTo>
                  <a:pt x="f8" y="f11"/>
                </a:lnTo>
                <a:lnTo>
                  <a:pt x="f6" y="f12"/>
                </a:lnTo>
                <a:lnTo>
                  <a:pt x="f4" y="f13"/>
                </a:lnTo>
                <a:lnTo>
                  <a:pt x="f2" y="f14"/>
                </a:lnTo>
                <a:lnTo>
                  <a:pt x="f1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1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10"/>
                </a:lnTo>
                <a:lnTo>
                  <a:pt x="f26" y="f29"/>
                </a:lnTo>
                <a:lnTo>
                  <a:pt x="f24" y="f30"/>
                </a:lnTo>
                <a:lnTo>
                  <a:pt x="f22" y="f31"/>
                </a:lnTo>
                <a:lnTo>
                  <a:pt x="f1" y="f32"/>
                </a:lnTo>
                <a:lnTo>
                  <a:pt x="f33" y="f32"/>
                </a:lnTo>
                <a:lnTo>
                  <a:pt x="f18" y="f34"/>
                </a:lnTo>
                <a:lnTo>
                  <a:pt x="f16" y="f35"/>
                </a:lnTo>
                <a:lnTo>
                  <a:pt x="f1" y="f0"/>
                </a:lnTo>
                <a:close/>
              </a:path>
              <a:path w="285750" h="275590">
                <a:moveTo>
                  <a:pt x="f33" y="f32"/>
                </a:moveTo>
                <a:lnTo>
                  <a:pt x="f1" y="f32"/>
                </a:lnTo>
                <a:lnTo>
                  <a:pt x="f36" y="f31"/>
                </a:lnTo>
                <a:lnTo>
                  <a:pt x="f37" y="f30"/>
                </a:lnTo>
                <a:lnTo>
                  <a:pt x="f38" y="f29"/>
                </a:lnTo>
                <a:lnTo>
                  <a:pt x="f39" y="f10"/>
                </a:lnTo>
                <a:lnTo>
                  <a:pt x="f38" y="f27"/>
                </a:lnTo>
                <a:lnTo>
                  <a:pt x="f37" y="f25"/>
                </a:lnTo>
                <a:lnTo>
                  <a:pt x="f36" y="f23"/>
                </a:lnTo>
                <a:lnTo>
                  <a:pt x="f1" y="f21"/>
                </a:lnTo>
                <a:lnTo>
                  <a:pt x="f20" y="f21"/>
                </a:lnTo>
                <a:lnTo>
                  <a:pt x="f40" y="f41"/>
                </a:lnTo>
                <a:lnTo>
                  <a:pt x="f42" y="f43"/>
                </a:lnTo>
                <a:lnTo>
                  <a:pt x="f44" y="f10"/>
                </a:lnTo>
                <a:lnTo>
                  <a:pt x="f42" y="f45"/>
                </a:lnTo>
                <a:lnTo>
                  <a:pt x="f40" y="f46"/>
                </a:lnTo>
                <a:lnTo>
                  <a:pt x="f33" y="f32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9" name="object 18"/>
          <p:cNvSpPr/>
          <p:nvPr/>
        </p:nvSpPr>
        <p:spPr>
          <a:xfrm>
            <a:off x="10520280" y="5787360"/>
            <a:ext cx="386280" cy="206280"/>
          </a:xfrm>
          <a:custGeom>
            <a:avLst/>
            <a:gdLst>
              <a:gd name="f0" fmla="val 0"/>
              <a:gd name="f1" fmla="val 244551"/>
              <a:gd name="f2" fmla="val 41795"/>
              <a:gd name="f3" fmla="val 224078"/>
              <a:gd name="f4" fmla="val 23622"/>
              <a:gd name="f5" fmla="val 199859"/>
              <a:gd name="f6" fmla="val 10553"/>
              <a:gd name="f7" fmla="val 172453"/>
              <a:gd name="f8" fmla="val 2654"/>
              <a:gd name="f9" fmla="val 142417"/>
              <a:gd name="f10" fmla="val 96202"/>
              <a:gd name="f11" fmla="val 6667"/>
              <a:gd name="f12" fmla="val 56959"/>
              <a:gd name="f13" fmla="val 25488"/>
              <a:gd name="f14" fmla="val 26568"/>
              <a:gd name="f15" fmla="val 54724"/>
              <a:gd name="f16" fmla="val 6959"/>
              <a:gd name="f17" fmla="val 92621"/>
              <a:gd name="f18" fmla="val 137439"/>
              <a:gd name="f19" fmla="val 6946"/>
              <a:gd name="f20" fmla="val 182270"/>
              <a:gd name="f21" fmla="val 26555"/>
              <a:gd name="f22" fmla="val 220192"/>
              <a:gd name="f23" fmla="val 56883"/>
              <a:gd name="f24" fmla="val 249453"/>
              <a:gd name="f25" fmla="val 96012"/>
              <a:gd name="f26" fmla="val 268300"/>
              <a:gd name="f27" fmla="val 142062"/>
              <a:gd name="f28" fmla="val 274967"/>
              <a:gd name="f29" fmla="val 172300"/>
              <a:gd name="f30" fmla="val 272249"/>
              <a:gd name="f31" fmla="val 199821"/>
              <a:gd name="f32" fmla="val 264210"/>
              <a:gd name="f33" fmla="val 250977"/>
              <a:gd name="f34" fmla="val 232702"/>
              <a:gd name="f35" fmla="val 219646"/>
              <a:gd name="f36" fmla="val 208521"/>
              <a:gd name="f37" fmla="val 203225"/>
              <a:gd name="f38" fmla="val 222770"/>
              <a:gd name="f39" fmla="val 185102"/>
              <a:gd name="f40" fmla="val 232841"/>
              <a:gd name="f41" fmla="val 165341"/>
              <a:gd name="f42" fmla="val 238810"/>
              <a:gd name="f43" fmla="val 143979"/>
              <a:gd name="f44" fmla="val 240779"/>
              <a:gd name="f45" fmla="val 101866"/>
              <a:gd name="f46" fmla="val 233006"/>
              <a:gd name="f47" fmla="val 68402"/>
              <a:gd name="f48" fmla="val 211429"/>
              <a:gd name="f49" fmla="val 46316"/>
              <a:gd name="f50" fmla="val 178701"/>
              <a:gd name="f51" fmla="val 38354"/>
              <a:gd name="f52" fmla="val 63500"/>
              <a:gd name="f53" fmla="val 41948"/>
              <a:gd name="f54" fmla="val 34175"/>
              <a:gd name="f55" fmla="val 36080"/>
              <a:gd name="f56" fmla="val 41897"/>
              <a:gd name="f57" fmla="val 51816"/>
              <a:gd name="f58" fmla="val 66014"/>
              <a:gd name="f59" fmla="val 515010"/>
              <a:gd name="f60" fmla="val 494538"/>
              <a:gd name="f61" fmla="val 470293"/>
              <a:gd name="f62" fmla="val 442887"/>
              <a:gd name="f63" fmla="val 412864"/>
              <a:gd name="f64" fmla="val 366649"/>
              <a:gd name="f65" fmla="val 327393"/>
              <a:gd name="f66" fmla="val 297014"/>
              <a:gd name="f67" fmla="val 277393"/>
              <a:gd name="f68" fmla="val 270433"/>
              <a:gd name="f69" fmla="val 296989"/>
              <a:gd name="f70" fmla="val 327329"/>
              <a:gd name="f71" fmla="val 366483"/>
              <a:gd name="f72" fmla="val 412546"/>
              <a:gd name="f73" fmla="val 442747"/>
              <a:gd name="f74" fmla="val 470255"/>
              <a:gd name="f75" fmla="val 494525"/>
              <a:gd name="f76" fmla="val 490118"/>
              <a:gd name="f77" fmla="val 473684"/>
              <a:gd name="f78" fmla="val 455561"/>
              <a:gd name="f79" fmla="val 435800"/>
              <a:gd name="f80" fmla="val 414413"/>
              <a:gd name="f81" fmla="val 372287"/>
              <a:gd name="f82" fmla="val 338823"/>
              <a:gd name="f83" fmla="val 316750"/>
              <a:gd name="f84" fmla="val 30878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515619" h="275590">
                <a:moveTo>
                  <a:pt x="f1" y="f2"/>
                </a:moveTo>
                <a:lnTo>
                  <a:pt x="f3" y="f4"/>
                </a:lnTo>
                <a:lnTo>
                  <a:pt x="f5" y="f6"/>
                </a:lnTo>
                <a:lnTo>
                  <a:pt x="f7" y="f8"/>
                </a:lnTo>
                <a:lnTo>
                  <a:pt x="f9" y="f0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0" y="f18"/>
                </a:lnTo>
                <a:lnTo>
                  <a:pt x="f19" y="f20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2"/>
                </a:lnTo>
                <a:lnTo>
                  <a:pt x="f3" y="f33"/>
                </a:lnTo>
                <a:lnTo>
                  <a:pt x="f1" y="f34"/>
                </a:lnTo>
                <a:lnTo>
                  <a:pt x="f35" y="f36"/>
                </a:lnTo>
                <a:lnTo>
                  <a:pt x="f37" y="f38"/>
                </a:lnTo>
                <a:lnTo>
                  <a:pt x="f39" y="f40"/>
                </a:lnTo>
                <a:lnTo>
                  <a:pt x="f41" y="f42"/>
                </a:lnTo>
                <a:lnTo>
                  <a:pt x="f43" y="f44"/>
                </a:lnTo>
                <a:lnTo>
                  <a:pt x="f45" y="f46"/>
                </a:lnTo>
                <a:lnTo>
                  <a:pt x="f47" y="f48"/>
                </a:lnTo>
                <a:lnTo>
                  <a:pt x="f49" y="f50"/>
                </a:lnTo>
                <a:lnTo>
                  <a:pt x="f51" y="f18"/>
                </a:lnTo>
                <a:lnTo>
                  <a:pt x="f49" y="f10"/>
                </a:lnTo>
                <a:lnTo>
                  <a:pt x="f47" y="f52"/>
                </a:lnTo>
                <a:lnTo>
                  <a:pt x="f45" y="f53"/>
                </a:lnTo>
                <a:lnTo>
                  <a:pt x="f43" y="f54"/>
                </a:lnTo>
                <a:lnTo>
                  <a:pt x="f41" y="f55"/>
                </a:lnTo>
                <a:lnTo>
                  <a:pt x="f39" y="f56"/>
                </a:lnTo>
                <a:lnTo>
                  <a:pt x="f37" y="f57"/>
                </a:lnTo>
                <a:lnTo>
                  <a:pt x="f35" y="f58"/>
                </a:lnTo>
                <a:lnTo>
                  <a:pt x="f1" y="f2"/>
                </a:lnTo>
                <a:close/>
              </a:path>
              <a:path w="515619" h="275590">
                <a:moveTo>
                  <a:pt x="f59" y="f2"/>
                </a:moveTo>
                <a:lnTo>
                  <a:pt x="f60" y="f4"/>
                </a:lnTo>
                <a:lnTo>
                  <a:pt x="f61" y="f6"/>
                </a:lnTo>
                <a:lnTo>
                  <a:pt x="f62" y="f8"/>
                </a:lnTo>
                <a:lnTo>
                  <a:pt x="f63" y="f0"/>
                </a:lnTo>
                <a:lnTo>
                  <a:pt x="f64" y="f11"/>
                </a:lnTo>
                <a:lnTo>
                  <a:pt x="f65" y="f13"/>
                </a:lnTo>
                <a:lnTo>
                  <a:pt x="f66" y="f15"/>
                </a:lnTo>
                <a:lnTo>
                  <a:pt x="f67" y="f17"/>
                </a:lnTo>
                <a:lnTo>
                  <a:pt x="f68" y="f18"/>
                </a:lnTo>
                <a:lnTo>
                  <a:pt x="f67" y="f20"/>
                </a:lnTo>
                <a:lnTo>
                  <a:pt x="f69" y="f22"/>
                </a:lnTo>
                <a:lnTo>
                  <a:pt x="f70" y="f24"/>
                </a:lnTo>
                <a:lnTo>
                  <a:pt x="f71" y="f26"/>
                </a:lnTo>
                <a:lnTo>
                  <a:pt x="f72" y="f28"/>
                </a:lnTo>
                <a:lnTo>
                  <a:pt x="f73" y="f30"/>
                </a:lnTo>
                <a:lnTo>
                  <a:pt x="f74" y="f32"/>
                </a:lnTo>
                <a:lnTo>
                  <a:pt x="f75" y="f33"/>
                </a:lnTo>
                <a:lnTo>
                  <a:pt x="f59" y="f34"/>
                </a:lnTo>
                <a:lnTo>
                  <a:pt x="f76" y="f36"/>
                </a:lnTo>
                <a:lnTo>
                  <a:pt x="f77" y="f38"/>
                </a:lnTo>
                <a:lnTo>
                  <a:pt x="f78" y="f40"/>
                </a:lnTo>
                <a:lnTo>
                  <a:pt x="f79" y="f42"/>
                </a:lnTo>
                <a:lnTo>
                  <a:pt x="f80" y="f44"/>
                </a:lnTo>
                <a:lnTo>
                  <a:pt x="f81" y="f46"/>
                </a:lnTo>
                <a:lnTo>
                  <a:pt x="f82" y="f48"/>
                </a:lnTo>
                <a:lnTo>
                  <a:pt x="f83" y="f50"/>
                </a:lnTo>
                <a:lnTo>
                  <a:pt x="f84" y="f18"/>
                </a:lnTo>
                <a:lnTo>
                  <a:pt x="f83" y="f10"/>
                </a:lnTo>
                <a:lnTo>
                  <a:pt x="f82" y="f52"/>
                </a:lnTo>
                <a:lnTo>
                  <a:pt x="f81" y="f53"/>
                </a:lnTo>
                <a:lnTo>
                  <a:pt x="f80" y="f54"/>
                </a:lnTo>
                <a:lnTo>
                  <a:pt x="f79" y="f55"/>
                </a:lnTo>
                <a:lnTo>
                  <a:pt x="f78" y="f56"/>
                </a:lnTo>
                <a:lnTo>
                  <a:pt x="f77" y="f57"/>
                </a:lnTo>
                <a:lnTo>
                  <a:pt x="f76" y="f58"/>
                </a:lnTo>
                <a:lnTo>
                  <a:pt x="f59" y="f2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20" name="object 19"/>
          <p:cNvSpPr/>
          <p:nvPr/>
        </p:nvSpPr>
        <p:spPr>
          <a:xfrm>
            <a:off x="10958040" y="5789519"/>
            <a:ext cx="173880" cy="201600"/>
          </a:xfrm>
          <a:custGeom>
            <a:avLst/>
            <a:gdLst>
              <a:gd name="f0" fmla="val 0"/>
              <a:gd name="f1" fmla="val 232333"/>
              <a:gd name="f2" fmla="val 197040"/>
              <a:gd name="f3" fmla="val 38036"/>
              <a:gd name="f4" fmla="val 207352"/>
              <a:gd name="f5" fmla="val 268833"/>
              <a:gd name="f6" fmla="val 35344"/>
              <a:gd name="f7" fmla="val 194703"/>
              <a:gd name="f8" fmla="val 61899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32409" h="269240">
                <a:moveTo>
                  <a:pt x="f1" y="f0"/>
                </a:moveTo>
                <a:lnTo>
                  <a:pt x="f2" y="f0"/>
                </a:lnTo>
                <a:lnTo>
                  <a:pt x="f3" y="f4"/>
                </a:lnTo>
                <a:lnTo>
                  <a:pt x="f3" y="f0"/>
                </a:lnTo>
                <a:lnTo>
                  <a:pt x="f0" y="f0"/>
                </a:lnTo>
                <a:lnTo>
                  <a:pt x="f0" y="f5"/>
                </a:lnTo>
                <a:lnTo>
                  <a:pt x="f6" y="f5"/>
                </a:lnTo>
                <a:lnTo>
                  <a:pt x="f7" y="f8"/>
                </a:lnTo>
                <a:lnTo>
                  <a:pt x="f7" y="f5"/>
                </a:lnTo>
                <a:lnTo>
                  <a:pt x="f1" y="f5"/>
                </a:lnTo>
                <a:lnTo>
                  <a:pt x="f1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21" name="object 20"/>
          <p:cNvSpPr/>
          <p:nvPr/>
        </p:nvSpPr>
        <p:spPr>
          <a:xfrm>
            <a:off x="11183760" y="5789519"/>
            <a:ext cx="173880" cy="201600"/>
          </a:xfrm>
          <a:custGeom>
            <a:avLst/>
            <a:gdLst>
              <a:gd name="f0" fmla="val 0"/>
              <a:gd name="f1" fmla="val 232359"/>
              <a:gd name="f2" fmla="val 196977"/>
              <a:gd name="f3" fmla="val 37998"/>
              <a:gd name="f4" fmla="val 207352"/>
              <a:gd name="f5" fmla="val 268833"/>
              <a:gd name="f6" fmla="val 35306"/>
              <a:gd name="f7" fmla="val 194678"/>
              <a:gd name="f8" fmla="val 61899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32409" h="269240">
                <a:moveTo>
                  <a:pt x="f1" y="f0"/>
                </a:moveTo>
                <a:lnTo>
                  <a:pt x="f2" y="f0"/>
                </a:lnTo>
                <a:lnTo>
                  <a:pt x="f3" y="f4"/>
                </a:lnTo>
                <a:lnTo>
                  <a:pt x="f3" y="f0"/>
                </a:lnTo>
                <a:lnTo>
                  <a:pt x="f0" y="f0"/>
                </a:lnTo>
                <a:lnTo>
                  <a:pt x="f0" y="f5"/>
                </a:lnTo>
                <a:lnTo>
                  <a:pt x="f6" y="f5"/>
                </a:lnTo>
                <a:lnTo>
                  <a:pt x="f7" y="f8"/>
                </a:lnTo>
                <a:lnTo>
                  <a:pt x="f7" y="f5"/>
                </a:lnTo>
                <a:lnTo>
                  <a:pt x="f1" y="f5"/>
                </a:lnTo>
                <a:lnTo>
                  <a:pt x="f1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1201400" y="5434200"/>
            <a:ext cx="142920" cy="21240"/>
          </a:xfrm>
          <a:custGeom>
            <a:avLst/>
            <a:gdLst>
              <a:gd name="f0" fmla="val 0"/>
              <a:gd name="f1" fmla="val 190601"/>
              <a:gd name="f2" fmla="val 28359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191134" h="28575">
                <a:moveTo>
                  <a:pt x="f1" y="f0"/>
                </a:moveTo>
                <a:lnTo>
                  <a:pt x="f0" y="f0"/>
                </a:lnTo>
                <a:lnTo>
                  <a:pt x="f0" y="f2"/>
                </a:lnTo>
                <a:lnTo>
                  <a:pt x="f1" y="f2"/>
                </a:lnTo>
                <a:lnTo>
                  <a:pt x="f1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23" name="object 24"/>
          <p:cNvSpPr/>
          <p:nvPr/>
        </p:nvSpPr>
        <p:spPr>
          <a:xfrm>
            <a:off x="362880" y="5829480"/>
            <a:ext cx="1545480" cy="2566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12960" rIns="0" bIns="0" anchor="t" anchorCtr="0" compatLnSpc="0">
            <a:spAutoFit/>
          </a:bodyPr>
          <a:lstStyle/>
          <a:p>
            <a:pPr marL="9360" marR="0" lvl="0" indent="0" algn="l" rtl="0" hangingPunct="1">
              <a:lnSpc>
                <a:spcPct val="100000"/>
              </a:lnSpc>
              <a:spcBef>
                <a:spcPts val="102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600" b="0" i="0" u="none" strike="noStrike" kern="1200" spc="0">
                <a:ln>
                  <a:noFill/>
                </a:ln>
                <a:solidFill>
                  <a:srgbClr val="616061"/>
                </a:solidFill>
                <a:latin typeface="Montserrat" pitchFamily="18"/>
                <a:ea typeface="Microsoft YaHei" pitchFamily="2"/>
                <a:cs typeface="Montserrat" pitchFamily="2"/>
              </a:rPr>
              <a:t> </a:t>
            </a:r>
          </a:p>
        </p:txBody>
      </p:sp>
      <p:sp>
        <p:nvSpPr>
          <p:cNvPr id="24" name="object 25"/>
          <p:cNvSpPr/>
          <p:nvPr/>
        </p:nvSpPr>
        <p:spPr>
          <a:xfrm>
            <a:off x="326880" y="361079"/>
            <a:ext cx="5933159" cy="325583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0" tIns="55080" rIns="0" bIns="0" anchor="t" anchorCtr="0" compatLnSpc="0">
            <a:spAutoFit/>
          </a:bodyPr>
          <a:lstStyle/>
          <a:p>
            <a:pPr marL="9360" marR="3960" lvl="0" indent="0" algn="ctr" rtl="0" hangingPunct="1">
              <a:lnSpc>
                <a:spcPct val="150000"/>
              </a:lnSpc>
              <a:spcBef>
                <a:spcPts val="434"/>
              </a:spcBef>
              <a:spcAft>
                <a:spcPts val="0"/>
              </a:spcAft>
              <a:buNone/>
              <a:tabLst>
                <a:tab pos="808920" algn="l"/>
                <a:tab pos="2204280" algn="l"/>
                <a:tab pos="2335680" algn="l"/>
                <a:tab pos="3352679" algn="l"/>
              </a:tabLst>
              <a:defRPr sz="1800"/>
            </a:pPr>
            <a:r>
              <a:rPr lang="ru-RU" sz="20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Montserrat-Medium" pitchFamily="18"/>
                <a:ea typeface="Microsoft YaHei" pitchFamily="2"/>
                <a:cs typeface="Montserrat-Medium" pitchFamily="2"/>
              </a:rPr>
              <a:t>Ответственность страхователей за совершение нарушений законодательства Российской Федерации об обязательном социальном страховании на случай временной нетрудоспособности и в связи с материнством</a:t>
            </a:r>
          </a:p>
        </p:txBody>
      </p:sp>
      <p:pic>
        <p:nvPicPr>
          <p:cNvPr id="25" name="Picture 28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6953400" y="2875320"/>
            <a:ext cx="4404600" cy="3139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/>
          <p:nvPr/>
        </p:nvSpPr>
        <p:spPr>
          <a:xfrm>
            <a:off x="1371599" y="64800"/>
            <a:ext cx="10354319" cy="729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0">
            <a:solidFill>
              <a:srgbClr val="FFFFFF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400" b="1" i="0" u="none" strike="noStrike" kern="1200" spc="0">
                <a:ln>
                  <a:noFill/>
                </a:ln>
                <a:solidFill>
                  <a:srgbClr val="FF0000"/>
                </a:solidFill>
                <a:latin typeface="Arial" pitchFamily="34"/>
                <a:ea typeface="Microsoft YaHei" pitchFamily="2"/>
                <a:cs typeface="Arial" pitchFamily="34"/>
              </a:rPr>
              <a:t>ОТВЕТСТВЕННОСТЬ СТРАХОВАТЕЛЕЙ за совершение нарушений законодательства Российской Федерации об обязательном социальном страховании на случай временной нетрудоспособности и в связи с материнством (ОБЩИЕ ПОЛОЖЕНИЯ)</a:t>
            </a:r>
          </a:p>
        </p:txBody>
      </p:sp>
      <p:sp>
        <p:nvSpPr>
          <p:cNvPr id="3" name="TextBox 11"/>
          <p:cNvSpPr/>
          <p:nvPr/>
        </p:nvSpPr>
        <p:spPr>
          <a:xfrm>
            <a:off x="340920" y="1586880"/>
            <a:ext cx="5312880" cy="11559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0">
            <a:solidFill>
              <a:srgbClr val="E7E6E6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своевременно и в полном объеме получать страховое обеспечение в соответствии с законодательством Российской Федерации об обязательном социальном страховании на случай временной нетрудоспособности и в связи с материнством</a:t>
            </a:r>
          </a:p>
        </p:txBody>
      </p:sp>
      <p:sp>
        <p:nvSpPr>
          <p:cNvPr id="4" name="TextBox 10"/>
          <p:cNvSpPr/>
          <p:nvPr/>
        </p:nvSpPr>
        <p:spPr>
          <a:xfrm>
            <a:off x="6606000" y="1789560"/>
            <a:ext cx="5104080" cy="1369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0">
            <a:solidFill>
              <a:srgbClr val="E7E6E6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34"/>
              </a:rPr>
              <a:t>своевременно представлять в установленном порядке в территориальный орган страховщика сведения, необходимые для назначения и выплаты страхового обеспечения застрахованному лицу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34"/>
              </a:rPr>
              <a:t>(не позднее 3 рабочих дней со дня закрытия ЛН, со дня подачи заявления на ежемесячное пособие)</a:t>
            </a:r>
          </a:p>
        </p:txBody>
      </p:sp>
      <p:sp>
        <p:nvSpPr>
          <p:cNvPr id="5" name="Rectangle 3"/>
          <p:cNvSpPr/>
          <p:nvPr/>
        </p:nvSpPr>
        <p:spPr>
          <a:xfrm>
            <a:off x="352440" y="3260880"/>
            <a:ext cx="11341800" cy="21376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9360">
            <a:solidFill>
              <a:srgbClr val="E7E6E6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0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Wingdings"/>
              <a:buChar char="ü"/>
              <a:tabLst/>
              <a:defRPr sz="1800"/>
            </a:pP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1"/>
                <a:cs typeface="Arial" pitchFamily="34"/>
              </a:rPr>
              <a:t>запрашивать у страхователя сведения и документы, связанные с назначением и выплатой страхового обеспечения, в том числе сведения и документы, связанные с расходами на выплату социального пособия на погребение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ru-RU" sz="14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34"/>
              <a:ea typeface="Arial Unicode MS" pitchFamily="1"/>
              <a:cs typeface="Arial" pitchFamily="34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Wingdings"/>
              <a:buChar char="ü"/>
              <a:tabLst/>
              <a:defRPr sz="1800"/>
            </a:pP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1"/>
                <a:cs typeface="Arial" pitchFamily="34"/>
              </a:rPr>
              <a:t> </a:t>
            </a:r>
            <a:r>
              <a:rPr lang="ru-RU" sz="1400" b="0" i="0" u="none" strike="noStrike" kern="1200" spc="0">
                <a:ln>
                  <a:noFill/>
                </a:ln>
                <a:solidFill>
                  <a:srgbClr val="FF0000"/>
                </a:solidFill>
                <a:latin typeface="Arial" pitchFamily="34"/>
                <a:ea typeface="Arial Unicode MS" pitchFamily="1"/>
                <a:cs typeface="Arial" pitchFamily="34"/>
              </a:rPr>
              <a:t>проводить</a:t>
            </a: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1"/>
                <a:cs typeface="Arial" pitchFamily="34"/>
              </a:rPr>
              <a:t> </a:t>
            </a:r>
            <a:r>
              <a:rPr lang="ru-RU" sz="1400" b="0" i="0" u="none" strike="noStrike" kern="1200" spc="0">
                <a:ln>
                  <a:noFill/>
                </a:ln>
                <a:solidFill>
                  <a:srgbClr val="FF0000"/>
                </a:solidFill>
                <a:latin typeface="Arial" pitchFamily="34"/>
                <a:ea typeface="Arial Unicode MS" pitchFamily="1"/>
                <a:cs typeface="Arial" pitchFamily="34"/>
              </a:rPr>
              <a:t>проверки</a:t>
            </a: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1"/>
                <a:cs typeface="Arial" pitchFamily="34"/>
              </a:rPr>
              <a:t> полноты и достоверности представляемых страхователем сведений, необходимых для назначения и выплаты страхового обеспечения застрахованным лицам, а также сведений и документов, необходимых для возмещения расходов страхователя на выплату социального пособия на погребение, требовать и получать от страхователя документы и объяснения по вопросам, возникающим в ходе проверок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ru-RU" sz="14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34"/>
              <a:ea typeface="Arial Unicode MS" pitchFamily="1"/>
              <a:cs typeface="Arial" pitchFamily="34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Wingdings"/>
              <a:buChar char="ü"/>
              <a:tabLst/>
              <a:defRPr sz="1800"/>
            </a:pP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1"/>
                <a:cs typeface="Arial" pitchFamily="34"/>
              </a:rPr>
              <a:t> </a:t>
            </a:r>
            <a:r>
              <a:rPr lang="ru-RU" sz="1400" b="0" i="0" u="none" strike="noStrike" kern="1200" spc="0">
                <a:ln>
                  <a:noFill/>
                </a:ln>
                <a:solidFill>
                  <a:srgbClr val="FF0000"/>
                </a:solidFill>
                <a:latin typeface="Arial" pitchFamily="34"/>
                <a:ea typeface="Arial Unicode MS" pitchFamily="1"/>
                <a:cs typeface="Arial" pitchFamily="34"/>
              </a:rPr>
              <a:t>привлекать страхователей к ответственности</a:t>
            </a: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1"/>
                <a:cs typeface="Arial" pitchFamily="34"/>
              </a:rPr>
              <a:t>, предусмотренной Законом № 255-ФЗ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1"/>
                <a:cs typeface="Arial" pitchFamily="34"/>
              </a:rPr>
              <a:t> </a:t>
            </a:r>
          </a:p>
          <a:p>
            <a:pPr marL="0" marR="0" lvl="0" indent="0" algn="l" rtl="0" hangingPunct="1">
              <a:lnSpc>
                <a:spcPct val="80000"/>
              </a:lnSpc>
              <a:spcBef>
                <a:spcPts val="638"/>
              </a:spcBef>
              <a:spcAft>
                <a:spcPts val="0"/>
              </a:spcAft>
              <a:buNone/>
              <a:tabLst/>
              <a:defRPr sz="1800"/>
            </a:pPr>
            <a:endParaRPr lang="ru-RU" sz="2000" b="0" i="0" u="none" strike="noStrike" kern="1200" spc="0">
              <a:ln>
                <a:noFill/>
              </a:ln>
              <a:solidFill>
                <a:srgbClr val="002060"/>
              </a:solidFill>
              <a:latin typeface="Calibri" pitchFamily="18"/>
              <a:ea typeface="Arial Unicode MS" pitchFamily="1"/>
              <a:cs typeface="Arial Unicode MS" pitchFamily="34"/>
            </a:endParaRPr>
          </a:p>
        </p:txBody>
      </p:sp>
      <p:sp>
        <p:nvSpPr>
          <p:cNvPr id="6" name="TextBox 17"/>
          <p:cNvSpPr/>
          <p:nvPr/>
        </p:nvSpPr>
        <p:spPr>
          <a:xfrm>
            <a:off x="340920" y="1070640"/>
            <a:ext cx="3518280" cy="51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BDD7EE"/>
          </a:solidFill>
          <a:ln w="0">
            <a:solidFill>
              <a:srgbClr val="DEEBF7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6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Право застрахованного лица </a:t>
            </a:r>
            <a:r>
              <a:rPr lang="ru-RU" sz="1200" b="0" i="1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(пункт 1 части 1 статьи 4.3 Закона 255-ФЗ)</a:t>
            </a:r>
          </a:p>
        </p:txBody>
      </p:sp>
      <p:sp>
        <p:nvSpPr>
          <p:cNvPr id="7" name="TextBox 19"/>
          <p:cNvSpPr/>
          <p:nvPr/>
        </p:nvSpPr>
        <p:spPr>
          <a:xfrm>
            <a:off x="6590160" y="961919"/>
            <a:ext cx="5135400" cy="6987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BDD7EE"/>
          </a:solidFill>
          <a:ln w="0">
            <a:solidFill>
              <a:srgbClr val="DEEBF7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6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Обязанность страхователя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200" b="0" i="1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34"/>
              </a:rPr>
              <a:t>(пункт 2.1 части 2 статьи 4.1 Закона № 255-ФЗ, части 8, 11 статьи 13 Закона № 255-ФЗ)</a:t>
            </a:r>
          </a:p>
        </p:txBody>
      </p:sp>
      <p:sp>
        <p:nvSpPr>
          <p:cNvPr id="8" name="TextBox 20"/>
          <p:cNvSpPr/>
          <p:nvPr/>
        </p:nvSpPr>
        <p:spPr>
          <a:xfrm>
            <a:off x="352440" y="2831399"/>
            <a:ext cx="4398479" cy="333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BDD7EE"/>
          </a:solidFill>
          <a:ln w="0">
            <a:solidFill>
              <a:srgbClr val="DEEBF7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6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Права СФР</a:t>
            </a:r>
            <a:r>
              <a:rPr lang="ru-RU" sz="1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 </a:t>
            </a:r>
            <a:r>
              <a:rPr lang="ru-RU" sz="1200" b="0" i="1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1"/>
                <a:cs typeface="Arial" pitchFamily="34"/>
              </a:rPr>
              <a:t>(часть 1 статьи 4.2 Закона № 255-ФЗ)</a:t>
            </a:r>
          </a:p>
        </p:txBody>
      </p:sp>
      <p:sp>
        <p:nvSpPr>
          <p:cNvPr id="9" name="TextBox 23"/>
          <p:cNvSpPr/>
          <p:nvPr/>
        </p:nvSpPr>
        <p:spPr>
          <a:xfrm>
            <a:off x="352440" y="5499000"/>
            <a:ext cx="5475240" cy="333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BDD7EE"/>
          </a:solidFill>
          <a:ln w="0">
            <a:solidFill>
              <a:srgbClr val="DEEBF7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6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Обязанности СФР</a:t>
            </a:r>
            <a:r>
              <a:rPr lang="ru-RU" sz="1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 </a:t>
            </a:r>
            <a:r>
              <a:rPr lang="ru-RU" sz="1200" b="0" i="1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(часть 2 статьи 4.2 Закона № 255-ФЗ)</a:t>
            </a:r>
          </a:p>
        </p:txBody>
      </p:sp>
      <p:sp>
        <p:nvSpPr>
          <p:cNvPr id="10" name="Стрелка вправо 24"/>
          <p:cNvSpPr/>
          <p:nvPr/>
        </p:nvSpPr>
        <p:spPr>
          <a:xfrm>
            <a:off x="5817960" y="2171520"/>
            <a:ext cx="587880" cy="20412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0 f7 1"/>
              <a:gd name="f17" fmla="+- 21600 0 f12"/>
              <a:gd name="f18" fmla="*/ f13 f8 1"/>
              <a:gd name="f19" fmla="*/ f11 f8 1"/>
              <a:gd name="f20" fmla="*/ f17 f11 1"/>
              <a:gd name="f21" fmla="*/ f20 1 10800"/>
              <a:gd name="f22" fmla="+- f12 f21 0"/>
              <a:gd name="f23" fmla="*/ f22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23" b="f18"/>
            <a:pathLst>
              <a:path w="21600" h="21600">
                <a:moveTo>
                  <a:pt x="f4" y="f11"/>
                </a:moveTo>
                <a:lnTo>
                  <a:pt x="f12" y="f11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3"/>
                </a:lnTo>
                <a:lnTo>
                  <a:pt x="f4" y="f13"/>
                </a:lnTo>
                <a:close/>
              </a:path>
            </a:pathLst>
          </a:custGeom>
          <a:solidFill>
            <a:srgbClr val="808080"/>
          </a:solidFill>
          <a:ln w="12600">
            <a:solidFill>
              <a:srgbClr val="FFFFFF"/>
            </a:solidFill>
            <a:prstDash val="solid"/>
            <a:miter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1" name="Прямоугольник 6"/>
          <p:cNvSpPr/>
          <p:nvPr/>
        </p:nvSpPr>
        <p:spPr>
          <a:xfrm>
            <a:off x="352440" y="5937479"/>
            <a:ext cx="11341800" cy="729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0">
            <a:solidFill>
              <a:srgbClr val="E7E6E6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400" b="0" i="0" u="none" strike="noStrike" kern="1200" spc="0">
                <a:ln>
                  <a:noFill/>
                </a:ln>
                <a:solidFill>
                  <a:srgbClr val="FF0000"/>
                </a:solidFill>
                <a:latin typeface="Arial" pitchFamily="34"/>
                <a:ea typeface="Microsoft YaHei" pitchFamily="2"/>
                <a:cs typeface="Lucida Sans" pitchFamily="2"/>
              </a:rPr>
              <a:t>осуществлять в пределах своей компетенции контроль </a:t>
            </a: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за соблюдением страхователями законодательства Российской Федерации об обязательном социальном страховании на случай временной нетрудоспособности и в связи с материнством при представлении ими сведений и документов, необходимых для назначения и выплаты страхового обеспечения</a:t>
            </a:r>
          </a:p>
        </p:txBody>
      </p:sp>
      <p:sp>
        <p:nvSpPr>
          <p:cNvPr id="12" name="Стрелка вправо 12"/>
          <p:cNvSpPr/>
          <p:nvPr/>
        </p:nvSpPr>
        <p:spPr>
          <a:xfrm>
            <a:off x="6395040" y="2669040"/>
            <a:ext cx="0" cy="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0 f7 1"/>
              <a:gd name="f17" fmla="+- 21600 0 f12"/>
              <a:gd name="f18" fmla="*/ f13 f8 1"/>
              <a:gd name="f19" fmla="*/ f11 f8 1"/>
              <a:gd name="f20" fmla="*/ f17 f11 1"/>
              <a:gd name="f21" fmla="*/ f20 1 10800"/>
              <a:gd name="f22" fmla="+- f12 f21 0"/>
              <a:gd name="f23" fmla="*/ f22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23" b="f18"/>
            <a:pathLst>
              <a:path w="21600" h="21600">
                <a:moveTo>
                  <a:pt x="f4" y="f11"/>
                </a:moveTo>
                <a:lnTo>
                  <a:pt x="f12" y="f11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3"/>
                </a:lnTo>
                <a:lnTo>
                  <a:pt x="f4" y="f13"/>
                </a:lnTo>
                <a:close/>
              </a:path>
            </a:pathLst>
          </a:custGeom>
          <a:solidFill>
            <a:srgbClr val="808080"/>
          </a:solidFill>
          <a:ln w="12600">
            <a:solidFill>
              <a:srgbClr val="FFFFFF"/>
            </a:solidFill>
            <a:prstDash val="solid"/>
            <a:miter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pic>
        <p:nvPicPr>
          <p:cNvPr id="1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2920" y="146880"/>
            <a:ext cx="1045080" cy="811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7"/>
          <p:cNvSpPr/>
          <p:nvPr/>
        </p:nvSpPr>
        <p:spPr>
          <a:xfrm>
            <a:off x="1371599" y="64800"/>
            <a:ext cx="10354319" cy="729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0">
            <a:solidFill>
              <a:srgbClr val="FFFFFF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ct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400" b="1" i="0" u="none" strike="noStrike" kern="1200" spc="0">
                <a:ln>
                  <a:noFill/>
                </a:ln>
                <a:solidFill>
                  <a:srgbClr val="FF0000"/>
                </a:solidFill>
                <a:latin typeface="Arial" pitchFamily="34"/>
                <a:ea typeface="Microsoft YaHei" pitchFamily="2"/>
                <a:cs typeface="Arial" pitchFamily="34"/>
              </a:rPr>
              <a:t>ОТВЕТСТВЕННОСТЬ СТРАХОВАТЕЛЕЙ за совершение нарушений законодательства Российской Федерации об обязательном социальном страховании на случай временной нетрудоспособности и в связи с материнством (ОБЩИЕ ПОЛОЖЕНИЯ)</a:t>
            </a:r>
          </a:p>
        </p:txBody>
      </p:sp>
      <p:sp>
        <p:nvSpPr>
          <p:cNvPr id="3" name="TextBox 11"/>
          <p:cNvSpPr/>
          <p:nvPr/>
        </p:nvSpPr>
        <p:spPr>
          <a:xfrm>
            <a:off x="340920" y="1586880"/>
            <a:ext cx="5312880" cy="115596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0">
            <a:solidFill>
              <a:srgbClr val="E7E6E6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своевременно и в полном объеме получать страховое обеспечение в соответствии с законодательством Российской Федерации об обязательном социальном страховании на случай временной нетрудоспособности и в связи с материнством</a:t>
            </a:r>
          </a:p>
        </p:txBody>
      </p:sp>
      <p:sp>
        <p:nvSpPr>
          <p:cNvPr id="4" name="TextBox 10"/>
          <p:cNvSpPr/>
          <p:nvPr/>
        </p:nvSpPr>
        <p:spPr>
          <a:xfrm>
            <a:off x="6606000" y="1789560"/>
            <a:ext cx="5104080" cy="13690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0">
            <a:solidFill>
              <a:srgbClr val="E7E6E6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34"/>
              </a:rPr>
              <a:t>своевременно представлять в установленном порядке в территориальный орган страховщика сведения, необходимые для назначения и выплаты страхового обеспечения застрахованному лицу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34"/>
              </a:rPr>
              <a:t>(не позднее 3 рабочих дней со дня закрытия ЛН, со дня подачи заявления на ежемесячное пособие)</a:t>
            </a:r>
          </a:p>
        </p:txBody>
      </p:sp>
      <p:sp>
        <p:nvSpPr>
          <p:cNvPr id="5" name="Rectangle 3"/>
          <p:cNvSpPr/>
          <p:nvPr/>
        </p:nvSpPr>
        <p:spPr>
          <a:xfrm>
            <a:off x="352440" y="3260880"/>
            <a:ext cx="11341800" cy="213768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9360">
            <a:solidFill>
              <a:srgbClr val="E7E6E6"/>
            </a:solidFill>
            <a:prstDash val="solid"/>
            <a:miter/>
          </a:ln>
        </p:spPr>
        <p:txBody>
          <a:bodyPr vert="horz" wrap="square" lIns="91440" tIns="45720" rIns="91440" bIns="45720" anchor="t" anchorCtr="0" compatLnSpc="0"/>
          <a:lstStyle/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Wingdings"/>
              <a:buChar char="ü"/>
              <a:tabLst/>
              <a:defRPr sz="1800"/>
            </a:pP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1"/>
                <a:cs typeface="Arial" pitchFamily="34"/>
              </a:rPr>
              <a:t>запрашивать у страхователя сведения и документы, связанные с назначением и выплатой страхового обеспечения, в том числе сведения и документы, связанные с расходами на выплату социального пособия на погребение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ru-RU" sz="14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34"/>
              <a:ea typeface="Arial Unicode MS" pitchFamily="1"/>
              <a:cs typeface="Arial" pitchFamily="34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Wingdings"/>
              <a:buChar char="ü"/>
              <a:tabLst/>
              <a:defRPr sz="1800"/>
            </a:pP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1"/>
                <a:cs typeface="Arial" pitchFamily="34"/>
              </a:rPr>
              <a:t> </a:t>
            </a:r>
            <a:r>
              <a:rPr lang="ru-RU" sz="1400" b="0" i="0" u="none" strike="noStrike" kern="1200" spc="0">
                <a:ln>
                  <a:noFill/>
                </a:ln>
                <a:solidFill>
                  <a:srgbClr val="FF0000"/>
                </a:solidFill>
                <a:latin typeface="Arial" pitchFamily="34"/>
                <a:ea typeface="Arial Unicode MS" pitchFamily="1"/>
                <a:cs typeface="Arial" pitchFamily="34"/>
              </a:rPr>
              <a:t>проводить</a:t>
            </a: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1"/>
                <a:cs typeface="Arial" pitchFamily="34"/>
              </a:rPr>
              <a:t> </a:t>
            </a:r>
            <a:r>
              <a:rPr lang="ru-RU" sz="1400" b="0" i="0" u="none" strike="noStrike" kern="1200" spc="0">
                <a:ln>
                  <a:noFill/>
                </a:ln>
                <a:solidFill>
                  <a:srgbClr val="FF0000"/>
                </a:solidFill>
                <a:latin typeface="Arial" pitchFamily="34"/>
                <a:ea typeface="Arial Unicode MS" pitchFamily="1"/>
                <a:cs typeface="Arial" pitchFamily="34"/>
              </a:rPr>
              <a:t>проверки</a:t>
            </a: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1"/>
                <a:cs typeface="Arial" pitchFamily="34"/>
              </a:rPr>
              <a:t> полноты и достоверности представляемых страхователем сведений, необходимых для назначения и выплаты страхового обеспечения застрахованным лицам, а также сведений и документов, необходимых для возмещения расходов страхователя на выплату социального пособия на погребение, требовать и получать от страхователя документы и объяснения по вопросам, возникающим в ходе проверок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endParaRPr lang="ru-RU" sz="1400" b="0" i="0" u="none" strike="noStrike" kern="1200" spc="0">
              <a:ln>
                <a:noFill/>
              </a:ln>
              <a:solidFill>
                <a:srgbClr val="000000"/>
              </a:solidFill>
              <a:latin typeface="Arial" pitchFamily="34"/>
              <a:ea typeface="Arial Unicode MS" pitchFamily="1"/>
              <a:cs typeface="Arial" pitchFamily="34"/>
            </a:endParaRP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45000"/>
              <a:buFont typeface="Wingdings"/>
              <a:buChar char="ü"/>
              <a:tabLst/>
              <a:defRPr sz="1800"/>
            </a:pP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1"/>
                <a:cs typeface="Arial" pitchFamily="34"/>
              </a:rPr>
              <a:t> </a:t>
            </a:r>
            <a:r>
              <a:rPr lang="ru-RU" sz="1400" b="0" i="0" u="none" strike="noStrike" kern="1200" spc="0">
                <a:ln>
                  <a:noFill/>
                </a:ln>
                <a:solidFill>
                  <a:srgbClr val="FF0000"/>
                </a:solidFill>
                <a:latin typeface="Arial" pitchFamily="34"/>
                <a:ea typeface="Arial Unicode MS" pitchFamily="1"/>
                <a:cs typeface="Arial" pitchFamily="34"/>
              </a:rPr>
              <a:t>привлекать страхователей к ответственности</a:t>
            </a: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1"/>
                <a:cs typeface="Arial" pitchFamily="34"/>
              </a:rPr>
              <a:t>, предусмотренной Законом № 255-ФЗ</a:t>
            </a:r>
          </a:p>
          <a:p>
            <a: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1"/>
                <a:cs typeface="Arial" pitchFamily="34"/>
              </a:rPr>
              <a:t> </a:t>
            </a:r>
          </a:p>
          <a:p>
            <a:pPr marL="0" marR="0" lvl="0" indent="0" algn="l" rtl="0" hangingPunct="1">
              <a:lnSpc>
                <a:spcPct val="80000"/>
              </a:lnSpc>
              <a:spcBef>
                <a:spcPts val="638"/>
              </a:spcBef>
              <a:spcAft>
                <a:spcPts val="0"/>
              </a:spcAft>
              <a:buNone/>
              <a:tabLst/>
              <a:defRPr sz="1800"/>
            </a:pPr>
            <a:endParaRPr lang="ru-RU" sz="2000" b="0" i="0" u="none" strike="noStrike" kern="1200" spc="0">
              <a:ln>
                <a:noFill/>
              </a:ln>
              <a:solidFill>
                <a:srgbClr val="002060"/>
              </a:solidFill>
              <a:latin typeface="Calibri" pitchFamily="18"/>
              <a:ea typeface="Arial Unicode MS" pitchFamily="1"/>
              <a:cs typeface="Arial Unicode MS" pitchFamily="34"/>
            </a:endParaRPr>
          </a:p>
        </p:txBody>
      </p:sp>
      <p:sp>
        <p:nvSpPr>
          <p:cNvPr id="6" name="TextBox 17"/>
          <p:cNvSpPr/>
          <p:nvPr/>
        </p:nvSpPr>
        <p:spPr>
          <a:xfrm>
            <a:off x="340920" y="1070640"/>
            <a:ext cx="3518280" cy="51624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BDD7EE"/>
          </a:solidFill>
          <a:ln w="0">
            <a:solidFill>
              <a:srgbClr val="DEEBF7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6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Право застрахованного лица </a:t>
            </a:r>
            <a:r>
              <a:rPr lang="ru-RU" sz="1200" b="0" i="1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(пункт 1 части 1 статьи 4.3 Закона 255-ФЗ)</a:t>
            </a:r>
          </a:p>
        </p:txBody>
      </p:sp>
      <p:sp>
        <p:nvSpPr>
          <p:cNvPr id="7" name="TextBox 19"/>
          <p:cNvSpPr/>
          <p:nvPr/>
        </p:nvSpPr>
        <p:spPr>
          <a:xfrm>
            <a:off x="6590160" y="961919"/>
            <a:ext cx="5135400" cy="698759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BDD7EE"/>
          </a:solidFill>
          <a:ln w="0">
            <a:solidFill>
              <a:srgbClr val="DEEBF7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6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Обязанность страхователя</a:t>
            </a:r>
          </a:p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200" b="0" i="1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Arial" pitchFamily="34"/>
              </a:rPr>
              <a:t>(пункт 2.1 части 2 статьи 4.1 Закона № 255-ФЗ, части 8, 11 статьи 13 Закона № 255-ФЗ)</a:t>
            </a:r>
          </a:p>
        </p:txBody>
      </p:sp>
      <p:sp>
        <p:nvSpPr>
          <p:cNvPr id="8" name="TextBox 20"/>
          <p:cNvSpPr/>
          <p:nvPr/>
        </p:nvSpPr>
        <p:spPr>
          <a:xfrm>
            <a:off x="352440" y="2831399"/>
            <a:ext cx="4398479" cy="333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BDD7EE"/>
          </a:solidFill>
          <a:ln w="0">
            <a:solidFill>
              <a:srgbClr val="DEEBF7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6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Права СФР</a:t>
            </a:r>
            <a:r>
              <a:rPr lang="ru-RU" sz="1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 </a:t>
            </a:r>
            <a:r>
              <a:rPr lang="ru-RU" sz="1200" b="0" i="1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Arial Unicode MS" pitchFamily="1"/>
                <a:cs typeface="Arial" pitchFamily="34"/>
              </a:rPr>
              <a:t>(часть 1 статьи 4.2 Закона № 255-ФЗ)</a:t>
            </a:r>
          </a:p>
        </p:txBody>
      </p:sp>
      <p:sp>
        <p:nvSpPr>
          <p:cNvPr id="9" name="TextBox 23"/>
          <p:cNvSpPr/>
          <p:nvPr/>
        </p:nvSpPr>
        <p:spPr>
          <a:xfrm>
            <a:off x="352440" y="5499000"/>
            <a:ext cx="5475240" cy="333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solidFill>
            <a:srgbClr val="BDD7EE"/>
          </a:solidFill>
          <a:ln w="0">
            <a:solidFill>
              <a:srgbClr val="DEEBF7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6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Обязанности СФР</a:t>
            </a:r>
            <a:r>
              <a:rPr lang="ru-RU" sz="1400" b="1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 </a:t>
            </a:r>
            <a:r>
              <a:rPr lang="ru-RU" sz="1200" b="0" i="1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(часть 2 статьи 4.2 Закона № 255-ФЗ)</a:t>
            </a:r>
          </a:p>
        </p:txBody>
      </p:sp>
      <p:sp>
        <p:nvSpPr>
          <p:cNvPr id="10" name="Стрелка вправо 24"/>
          <p:cNvSpPr/>
          <p:nvPr/>
        </p:nvSpPr>
        <p:spPr>
          <a:xfrm>
            <a:off x="5817960" y="2171520"/>
            <a:ext cx="587880" cy="20412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0 f7 1"/>
              <a:gd name="f17" fmla="+- 21600 0 f12"/>
              <a:gd name="f18" fmla="*/ f13 f8 1"/>
              <a:gd name="f19" fmla="*/ f11 f8 1"/>
              <a:gd name="f20" fmla="*/ f17 f11 1"/>
              <a:gd name="f21" fmla="*/ f20 1 10800"/>
              <a:gd name="f22" fmla="+- f12 f21 0"/>
              <a:gd name="f23" fmla="*/ f22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23" b="f18"/>
            <a:pathLst>
              <a:path w="21600" h="21600">
                <a:moveTo>
                  <a:pt x="f4" y="f11"/>
                </a:moveTo>
                <a:lnTo>
                  <a:pt x="f12" y="f11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3"/>
                </a:lnTo>
                <a:lnTo>
                  <a:pt x="f4" y="f13"/>
                </a:lnTo>
                <a:close/>
              </a:path>
            </a:pathLst>
          </a:custGeom>
          <a:solidFill>
            <a:srgbClr val="808080"/>
          </a:solidFill>
          <a:ln w="12600">
            <a:solidFill>
              <a:srgbClr val="FFFFFF"/>
            </a:solidFill>
            <a:prstDash val="solid"/>
            <a:miter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1" name="Прямоугольник 6"/>
          <p:cNvSpPr/>
          <p:nvPr/>
        </p:nvSpPr>
        <p:spPr>
          <a:xfrm>
            <a:off x="352440" y="5937479"/>
            <a:ext cx="11341800" cy="7297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 w="0">
            <a:solidFill>
              <a:srgbClr val="E7E6E6"/>
            </a:solidFill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1400" b="0" i="0" u="none" strike="noStrike" kern="1200" spc="0">
                <a:ln>
                  <a:noFill/>
                </a:ln>
                <a:solidFill>
                  <a:srgbClr val="FF0000"/>
                </a:solidFill>
                <a:latin typeface="Arial" pitchFamily="34"/>
                <a:ea typeface="Microsoft YaHei" pitchFamily="2"/>
                <a:cs typeface="Lucida Sans" pitchFamily="2"/>
              </a:rPr>
              <a:t>осуществлять в пределах своей компетенции контроль </a:t>
            </a:r>
            <a:r>
              <a:rPr lang="ru-RU" sz="14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Arial" pitchFamily="34"/>
                <a:ea typeface="Microsoft YaHei" pitchFamily="2"/>
                <a:cs typeface="Lucida Sans" pitchFamily="2"/>
              </a:rPr>
              <a:t>за соблюдением страхователями законодательства Российской Федерации об обязательном социальном страховании на случай временной нетрудоспособности и в связи с материнством при представлении ими сведений и документов, необходимых для назначения и выплаты страхового обеспечения</a:t>
            </a:r>
          </a:p>
        </p:txBody>
      </p:sp>
      <p:sp>
        <p:nvSpPr>
          <p:cNvPr id="12" name="Стрелка вправо 12"/>
          <p:cNvSpPr/>
          <p:nvPr/>
        </p:nvSpPr>
        <p:spPr>
          <a:xfrm>
            <a:off x="6395040" y="2669040"/>
            <a:ext cx="0" cy="0"/>
          </a:xfrm>
          <a:custGeom>
            <a:avLst>
              <a:gd name="f0" fmla="val 16200"/>
              <a:gd name="f1" fmla="val 5400"/>
            </a:avLst>
            <a:gdLst>
              <a:gd name="f2" fmla="val w"/>
              <a:gd name="f3" fmla="val h"/>
              <a:gd name="f4" fmla="val 0"/>
              <a:gd name="f5" fmla="val 21600"/>
              <a:gd name="f6" fmla="val 10800"/>
              <a:gd name="f7" fmla="*/ f2 1 21600"/>
              <a:gd name="f8" fmla="*/ f3 1 21600"/>
              <a:gd name="f9" fmla="pin 0 f0 21600"/>
              <a:gd name="f10" fmla="pin 0 f1 10800"/>
              <a:gd name="f11" fmla="val f10"/>
              <a:gd name="f12" fmla="val f9"/>
              <a:gd name="f13" fmla="+- 21600 0 f10"/>
              <a:gd name="f14" fmla="*/ f9 f7 1"/>
              <a:gd name="f15" fmla="*/ f10 f8 1"/>
              <a:gd name="f16" fmla="*/ 0 f7 1"/>
              <a:gd name="f17" fmla="+- 21600 0 f12"/>
              <a:gd name="f18" fmla="*/ f13 f8 1"/>
              <a:gd name="f19" fmla="*/ f11 f8 1"/>
              <a:gd name="f20" fmla="*/ f17 f11 1"/>
              <a:gd name="f21" fmla="*/ f20 1 10800"/>
              <a:gd name="f22" fmla="+- f12 f21 0"/>
              <a:gd name="f23" fmla="*/ f22 f7 1"/>
            </a:gdLst>
            <a:ahLst>
              <a:ahXY gdRefX="f0" minX="f4" maxX="f5" gdRefY="f1" minY="f4" maxY="f6">
                <a:pos x="f14" y="f15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f16" t="f19" r="f23" b="f18"/>
            <a:pathLst>
              <a:path w="21600" h="21600">
                <a:moveTo>
                  <a:pt x="f4" y="f11"/>
                </a:moveTo>
                <a:lnTo>
                  <a:pt x="f12" y="f11"/>
                </a:lnTo>
                <a:lnTo>
                  <a:pt x="f12" y="f4"/>
                </a:lnTo>
                <a:lnTo>
                  <a:pt x="f5" y="f6"/>
                </a:lnTo>
                <a:lnTo>
                  <a:pt x="f12" y="f5"/>
                </a:lnTo>
                <a:lnTo>
                  <a:pt x="f12" y="f13"/>
                </a:lnTo>
                <a:lnTo>
                  <a:pt x="f4" y="f13"/>
                </a:lnTo>
                <a:close/>
              </a:path>
            </a:pathLst>
          </a:custGeom>
          <a:solidFill>
            <a:srgbClr val="808080"/>
          </a:solidFill>
          <a:ln w="12600">
            <a:solidFill>
              <a:srgbClr val="FFFFFF"/>
            </a:solidFill>
            <a:prstDash val="solid"/>
            <a:miter/>
          </a:ln>
        </p:spPr>
        <p:txBody>
          <a:bodyPr vert="horz" wrap="squar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pic>
        <p:nvPicPr>
          <p:cNvPr id="1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2920" y="146880"/>
            <a:ext cx="1045080" cy="811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/>
          <p:cNvSpPr txBox="1">
            <a:spLocks noGrp="1"/>
          </p:cNvSpPr>
          <p:nvPr>
            <p:ph type="body" idx="4294967295"/>
          </p:nvPr>
        </p:nvSpPr>
        <p:spPr>
          <a:xfrm>
            <a:off x="1152000" y="792000"/>
            <a:ext cx="10512000" cy="5760000"/>
          </a:xfrm>
          <a:solidFill>
            <a:srgbClr val="F2F2F2"/>
          </a:solidFill>
        </p:spPr>
        <p:txBody>
          <a:bodyPr/>
          <a:lstStyle>
            <a:defPPr marL="432000" lvl="0" indent="-324000" algn="l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ru-RU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defPPr>
            <a:lvl1pPr marL="432000" lvl="0" indent="-324000" algn="l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ru-RU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1pPr>
            <a:lvl2pPr marL="864000" lvl="1" indent="-324000" algn="l" hangingPunct="1">
              <a:lnSpc>
                <a:spcPct val="9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2pPr>
            <a:lvl3pPr marL="1295999" lvl="2" indent="-288000" algn="l" hangingPunct="1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3pPr>
            <a:lvl4pPr marL="1728000" lvl="3" indent="-216000" algn="l" hangingPunct="1">
              <a:lnSpc>
                <a:spcPct val="9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4pPr>
            <a:lvl5pPr marL="2160000" lvl="4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5pPr>
            <a:lvl6pPr marL="2592000" lvl="5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6pPr>
            <a:lvl7pPr marL="3024000" lvl="6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7pPr>
            <a:lvl8pPr marL="3456000" lvl="7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8pPr>
            <a:lvl9pPr marL="3887999" lvl="8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9pPr>
          </a:lstStyle>
          <a:p>
            <a:pPr marL="0" lvl="0" indent="0" algn="ctr">
              <a:spcBef>
                <a:spcPts val="1001"/>
              </a:spcBef>
              <a:buNone/>
            </a:pPr>
            <a:r>
              <a:rPr lang="ru-RU" sz="2000">
                <a:latin typeface="Calibri" pitchFamily="18"/>
                <a:cs typeface="Times New Roman" pitchFamily="18"/>
              </a:rPr>
              <a:t>                   </a:t>
            </a:r>
            <a:r>
              <a:rPr lang="ru-RU" sz="2000" b="1">
                <a:solidFill>
                  <a:srgbClr val="FF0000"/>
                </a:solidFill>
                <a:latin typeface="Times New Roman" pitchFamily="18"/>
                <a:cs typeface="Times New Roman" pitchFamily="18"/>
              </a:rPr>
              <a:t>Сроки направления  сведений для назначения пособий по обязательному социальному страхованию на случай временной нетрудоспособности  и в связи с материнством</a:t>
            </a:r>
          </a:p>
          <a:p>
            <a:pPr marL="0" lvl="0" indent="0" algn="ctr">
              <a:spcBef>
                <a:spcPts val="1276"/>
              </a:spcBef>
              <a:buNone/>
            </a:pPr>
            <a:r>
              <a:rPr lang="ru-RU" sz="1600">
                <a:latin typeface="Times New Roman" pitchFamily="18"/>
                <a:cs typeface="Times New Roman" pitchFamily="18"/>
              </a:rPr>
              <a:t>       В силу пункта  8 статьи 13  Федерального закона 255-ФЗ страхователи</a:t>
            </a:r>
            <a:r>
              <a:rPr lang="ru-RU" sz="1600" b="1">
                <a:latin typeface="Times New Roman" pitchFamily="18"/>
                <a:cs typeface="Times New Roman" pitchFamily="18"/>
              </a:rPr>
              <a:t> </a:t>
            </a:r>
            <a:r>
              <a:rPr lang="ru-RU" sz="1600" b="1" i="1">
                <a:latin typeface="Times New Roman" pitchFamily="18"/>
                <a:cs typeface="Times New Roman" pitchFamily="18"/>
              </a:rPr>
              <a:t>не позднее трех рабочих дней</a:t>
            </a:r>
            <a:r>
              <a:rPr lang="ru-RU" sz="1600" b="1">
                <a:latin typeface="Times New Roman" pitchFamily="18"/>
                <a:cs typeface="Times New Roman" pitchFamily="18"/>
              </a:rPr>
              <a:t> </a:t>
            </a:r>
            <a:r>
              <a:rPr lang="ru-RU" sz="1600">
                <a:latin typeface="Times New Roman" pitchFamily="18"/>
                <a:cs typeface="Times New Roman" pitchFamily="18"/>
              </a:rPr>
              <a:t>со дня получения данных о закрытом листке нетрудоспособности, сформированном в форме электронного документа, передают в информационную систему страховщика в составе сведений для формирования электронного листка нетрудоспособности сведения, необходимые для назначения и выплаты пособий по временной нетрудоспособности, по беременности и родам, подписанные с использованием усиленной квалифицированной электронной подписи.</a:t>
            </a:r>
          </a:p>
          <a:p>
            <a:pPr marL="0" lvl="0" indent="0" algn="just">
              <a:spcBef>
                <a:spcPts val="1276"/>
              </a:spcBef>
              <a:buNone/>
            </a:pPr>
            <a:r>
              <a:rPr lang="ru-RU" sz="1600">
                <a:latin typeface="Times New Roman" pitchFamily="18"/>
                <a:cs typeface="Times New Roman" pitchFamily="18"/>
              </a:rPr>
              <a:t>       Данная норма предусмотрена также пунктом 35 Правил получения Фондом социального страхования  Российской Федерации сведений и документов, необходимых для назначения и выплаты пособий по временной нетрудоспособности, по беременности и родам, единовременного пособия при рождении ребенка, ежемесячного пособия по уходу за ребенком»  утвержденных Постановлением Правительства Российской Федерации от 23.11.2021 №2010 (далее  - Правила).</a:t>
            </a:r>
          </a:p>
          <a:p>
            <a:pPr marL="0" lvl="0" indent="0" algn="just">
              <a:spcBef>
                <a:spcPts val="1276"/>
              </a:spcBef>
              <a:buNone/>
            </a:pPr>
            <a:r>
              <a:rPr lang="ru-RU" sz="1600">
                <a:latin typeface="Times New Roman" pitchFamily="18"/>
                <a:cs typeface="Times New Roman" pitchFamily="18"/>
              </a:rPr>
              <a:t>     В соответствии с Пунктом 11 ст. 13 Федерального закона 255-ФЗ страхователи представляют сведения, необходимые для назначения ежемесячного пособия по уходу за ребенком, в территориальный орган страховщика по месту их регистрации в срок </a:t>
            </a:r>
            <a:r>
              <a:rPr lang="ru-RU" sz="1600" b="1" i="1">
                <a:latin typeface="Times New Roman" pitchFamily="18"/>
                <a:cs typeface="Times New Roman" pitchFamily="18"/>
              </a:rPr>
              <a:t>не позднее трех рабочих дней </a:t>
            </a:r>
            <a:r>
              <a:rPr lang="ru-RU" sz="1600">
                <a:latin typeface="Times New Roman" pitchFamily="18"/>
                <a:cs typeface="Times New Roman" pitchFamily="18"/>
              </a:rPr>
              <a:t>со дня подачи застрахованным лицом заявления о назначении ежемесячного пособия по уходу за ребенком. Данная норма предусмотрена так же пунктом 35 Правил.</a:t>
            </a:r>
          </a:p>
          <a:p>
            <a:pPr marL="0" lvl="0" indent="0" algn="just">
              <a:spcBef>
                <a:spcPts val="1276"/>
              </a:spcBef>
              <a:buNone/>
            </a:pPr>
            <a:r>
              <a:rPr lang="ru-RU" sz="1600">
                <a:latin typeface="Times New Roman" pitchFamily="18"/>
                <a:cs typeface="Times New Roman" pitchFamily="18"/>
              </a:rPr>
              <a:t>       В случае возникновения обстоятельств, влекущих прекращение права застрахованного лица на получение ежемесячного пособия по уходу за ребенком, страхователь в срок </a:t>
            </a:r>
            <a:r>
              <a:rPr lang="ru-RU" sz="1600" b="1">
                <a:latin typeface="Times New Roman" pitchFamily="18"/>
                <a:cs typeface="Times New Roman" pitchFamily="18"/>
              </a:rPr>
              <a:t>не позднее трех рабочих дней </a:t>
            </a:r>
            <a:r>
              <a:rPr lang="ru-RU" sz="1600">
                <a:latin typeface="Times New Roman" pitchFamily="18"/>
                <a:cs typeface="Times New Roman" pitchFamily="18"/>
              </a:rPr>
              <a:t>со дня, когда ему стало известно о возникновении таких обстоятельств, направляет в территориальный орган страховщика уведомление о прекращении права застрахованного лица на получение ежемесячного пособия по уходу за ребенком пункт 43 Правил.</a:t>
            </a:r>
          </a:p>
          <a:p>
            <a:pPr marL="0" lvl="0" indent="0" algn="just">
              <a:spcBef>
                <a:spcPts val="1276"/>
              </a:spcBef>
              <a:buNone/>
            </a:pPr>
            <a:r>
              <a:rPr lang="ru-RU" sz="1600">
                <a:latin typeface="Times New Roman" pitchFamily="18"/>
                <a:cs typeface="Times New Roman" pitchFamily="18"/>
              </a:rPr>
              <a:t>          </a:t>
            </a:r>
          </a:p>
          <a:p>
            <a:pPr lvl="0" algn="ctr">
              <a:buNone/>
            </a:pPr>
            <a:endParaRPr lang="ru-RU" sz="1600">
              <a:latin typeface="Times New Roman" pitchFamily="18"/>
              <a:cs typeface="Times New Roman" pitchFamily="18"/>
            </a:endParaRPr>
          </a:p>
          <a:p>
            <a:pPr lvl="0" algn="ctr">
              <a:buNone/>
            </a:pPr>
            <a:endParaRPr lang="ru-RU" sz="1600">
              <a:latin typeface="Times New Roman" pitchFamily="18"/>
              <a:cs typeface="Times New Roman" pitchFamily="18"/>
            </a:endParaRPr>
          </a:p>
          <a:p>
            <a:pPr marL="0" lvl="0" indent="0">
              <a:spcBef>
                <a:spcPts val="1001"/>
              </a:spcBef>
              <a:buNone/>
            </a:pPr>
            <a:endParaRPr lang="ru-RU" sz="1600">
              <a:latin typeface="Calibri" pitchFamily="18"/>
            </a:endParaRPr>
          </a:p>
          <a:p>
            <a:pPr marL="0" lvl="0" indent="0">
              <a:spcBef>
                <a:spcPts val="1001"/>
              </a:spcBef>
              <a:buNone/>
            </a:pPr>
            <a:endParaRPr lang="ru-RU" sz="1400">
              <a:latin typeface="Calibri" pitchFamily="18"/>
            </a:endParaRPr>
          </a:p>
          <a:p>
            <a:pPr marL="0" lvl="0" indent="0">
              <a:spcBef>
                <a:spcPts val="1001"/>
              </a:spcBef>
              <a:buNone/>
            </a:pPr>
            <a:endParaRPr lang="ru-RU" sz="1400">
              <a:latin typeface="Calibri" pitchFamily="18"/>
            </a:endParaRPr>
          </a:p>
          <a:p>
            <a:pPr marL="0" lvl="0" indent="0">
              <a:spcBef>
                <a:spcPts val="1001"/>
              </a:spcBef>
              <a:buNone/>
            </a:pPr>
            <a:endParaRPr lang="ru-RU">
              <a:latin typeface="Calibri" pitchFamily="18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322920" y="146520"/>
            <a:ext cx="1117080" cy="7894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 idx="4294967295"/>
          </p:nvPr>
        </p:nvSpPr>
        <p:spPr>
          <a:xfrm>
            <a:off x="788759" y="365040"/>
            <a:ext cx="10515240" cy="1325160"/>
          </a:xfrm>
          <a:solidFill>
            <a:srgbClr val="DEEBF7"/>
          </a:solidFill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 algn="ctr">
              <a:buNone/>
            </a:pPr>
            <a:r>
              <a:rPr lang="ru-RU" sz="2000" b="1">
                <a:solidFill>
                  <a:srgbClr val="FF0000"/>
                </a:solidFill>
              </a:rPr>
              <a:t>Статья 15.2. Ответственность за совершение нарушений законодательства Российской Федерации об обязательном социальном страховании на случай временной нетрудоспособности и в связи с материнством (Закон № 255-ФЗ)</a:t>
            </a:r>
            <a:r>
              <a:rPr lang="ru-RU" sz="1600"/>
              <a:t/>
            </a:r>
            <a:br>
              <a:rPr lang="ru-RU" sz="1600"/>
            </a:br>
            <a:endParaRPr lang="ru-RU" sz="1600"/>
          </a:p>
        </p:txBody>
      </p:sp>
      <p:sp>
        <p:nvSpPr>
          <p:cNvPr id="3" name="Объект 2"/>
          <p:cNvSpPr txBox="1">
            <a:spLocks noGrp="1"/>
          </p:cNvSpPr>
          <p:nvPr>
            <p:ph type="body" idx="4294967295"/>
          </p:nvPr>
        </p:nvSpPr>
        <p:spPr>
          <a:xfrm>
            <a:off x="788759" y="1841039"/>
            <a:ext cx="10515240" cy="4350960"/>
          </a:xfrm>
          <a:solidFill>
            <a:srgbClr val="F2F2F2"/>
          </a:solidFill>
        </p:spPr>
        <p:txBody>
          <a:bodyPr/>
          <a:lstStyle>
            <a:defPPr marL="432000" lvl="0" indent="-324000" algn="l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None/>
              <a:defRPr lang="ru-RU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defPPr>
            <a:lvl1pPr marL="432000" lvl="0" indent="-324000" algn="l" hangingPunct="1">
              <a:lnSpc>
                <a:spcPct val="90000"/>
              </a:lnSpc>
              <a:spcBef>
                <a:spcPts val="0"/>
              </a:spcBef>
              <a:spcAft>
                <a:spcPts val="1417"/>
              </a:spcAft>
              <a:buSzPct val="45000"/>
              <a:buFont typeface="StarSymbol"/>
              <a:buChar char="●"/>
              <a:defRPr lang="ru-RU" sz="2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1pPr>
            <a:lvl2pPr marL="864000" lvl="1" indent="-324000" algn="l" hangingPunct="1">
              <a:lnSpc>
                <a:spcPct val="90000"/>
              </a:lnSpc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2pPr>
            <a:lvl3pPr marL="1295999" lvl="2" indent="-288000" algn="l" hangingPunct="1">
              <a:lnSpc>
                <a:spcPct val="90000"/>
              </a:lnSpc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3pPr>
            <a:lvl4pPr marL="1728000" lvl="3" indent="-216000" algn="l" hangingPunct="1">
              <a:lnSpc>
                <a:spcPct val="90000"/>
              </a:lnSpc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18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4pPr>
            <a:lvl5pPr marL="2160000" lvl="4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5pPr>
            <a:lvl6pPr marL="2592000" lvl="5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6pPr>
            <a:lvl7pPr marL="3024000" lvl="6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7pPr>
            <a:lvl8pPr marL="3456000" lvl="7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8pPr>
            <a:lvl9pPr marL="3887999" lvl="8" indent="-216000" algn="l" hangingPunct="1">
              <a:lnSpc>
                <a:spcPct val="90000"/>
              </a:lnSpc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 spc="0">
                <a:ln>
                  <a:noFill/>
                </a:ln>
                <a:solidFill>
                  <a:srgbClr val="000000"/>
                </a:solidFill>
                <a:latin typeface="Calibri"/>
                <a:ea typeface="Microsoft YaHei" pitchFamily="2"/>
                <a:cs typeface="Lucida Sans" pitchFamily="2"/>
              </a:defRPr>
            </a:lvl9pPr>
          </a:lstStyle>
          <a:p>
            <a:pPr marL="0" lvl="0" indent="0">
              <a:spcBef>
                <a:spcPts val="1001"/>
              </a:spcBef>
              <a:buNone/>
            </a:pPr>
            <a:endParaRPr lang="ru-RU" sz="1400">
              <a:latin typeface="Calibri" pitchFamily="18"/>
            </a:endParaRPr>
          </a:p>
          <a:p>
            <a:pPr marL="0" lvl="0" indent="0">
              <a:spcBef>
                <a:spcPts val="1001"/>
              </a:spcBef>
              <a:buNone/>
            </a:pPr>
            <a:r>
              <a:rPr lang="ru-RU" sz="1400">
                <a:latin typeface="Calibri" pitchFamily="18"/>
              </a:rPr>
              <a:t>1.</a:t>
            </a:r>
            <a:r>
              <a:rPr lang="ru-RU" sz="1600">
                <a:latin typeface="Calibri" pitchFamily="18"/>
              </a:rPr>
              <a:t> Отказ в представлении или непредставление в установленный срок страхователем в территориальный орган страховщика документов (их копий, заверенных в установленном порядке), необходимых для осуществления контроля за полнотой и достоверностью сведений и документов, представляемых для назначения и выплаты страхового обеспечения, влечет взыскание со страхователя штрафа в размере </a:t>
            </a:r>
            <a:r>
              <a:rPr lang="ru-RU" sz="1600" b="1">
                <a:solidFill>
                  <a:srgbClr val="FF0000"/>
                </a:solidFill>
                <a:latin typeface="Calibri" pitchFamily="18"/>
              </a:rPr>
              <a:t>200 рублей за каждый непредставленный документ</a:t>
            </a:r>
            <a:r>
              <a:rPr lang="ru-RU" sz="1600">
                <a:latin typeface="Calibri" pitchFamily="18"/>
              </a:rPr>
              <a:t>.</a:t>
            </a:r>
          </a:p>
          <a:p>
            <a:pPr marL="0" lvl="0" indent="0">
              <a:spcBef>
                <a:spcPts val="1001"/>
              </a:spcBef>
              <a:buNone/>
            </a:pPr>
            <a:r>
              <a:rPr lang="ru-RU" sz="1600">
                <a:latin typeface="Calibri" pitchFamily="18"/>
              </a:rPr>
              <a:t>2. Представление страхователем недостоверных сведений и документов, необходимых для назначения и выплаты страхового обеспечения, или их сокрытие, повлекшие излишне понесенные расходы на выплату страхового обеспечения, влечет взыскание со страхователя штрафа в размере </a:t>
            </a:r>
            <a:r>
              <a:rPr lang="ru-RU" sz="1600" b="1">
                <a:solidFill>
                  <a:srgbClr val="FF0000"/>
                </a:solidFill>
                <a:latin typeface="Calibri" pitchFamily="18"/>
              </a:rPr>
              <a:t>20 процентов</a:t>
            </a:r>
            <a:r>
              <a:rPr lang="ru-RU" sz="1600">
                <a:latin typeface="Calibri" pitchFamily="18"/>
              </a:rPr>
              <a:t> от суммы излишне понесенных расходов, но не более </a:t>
            </a:r>
            <a:r>
              <a:rPr lang="ru-RU" sz="1600" b="1">
                <a:solidFill>
                  <a:srgbClr val="FF0000"/>
                </a:solidFill>
                <a:latin typeface="Calibri" pitchFamily="18"/>
              </a:rPr>
              <a:t>5 000 рублей и не менее 1 000 рублей</a:t>
            </a:r>
            <a:r>
              <a:rPr lang="ru-RU" sz="1600">
                <a:latin typeface="Calibri" pitchFamily="18"/>
              </a:rPr>
              <a:t>.</a:t>
            </a:r>
          </a:p>
          <a:p>
            <a:pPr marL="0" lvl="0" indent="0">
              <a:spcBef>
                <a:spcPts val="1001"/>
              </a:spcBef>
              <a:buNone/>
            </a:pPr>
            <a:r>
              <a:rPr lang="ru-RU" sz="1600">
                <a:latin typeface="Calibri" pitchFamily="18"/>
              </a:rPr>
              <a:t>3. Нарушение страхователем установленного Законом № 255-ФЗ срока представления страховщику сведений, необходимых для назначения и выплаты страхового обеспечения, влечет взыскание с него штрафа в размере </a:t>
            </a:r>
            <a:r>
              <a:rPr lang="ru-RU" sz="1600" b="1">
                <a:solidFill>
                  <a:srgbClr val="FF0000"/>
                </a:solidFill>
                <a:latin typeface="Calibri" pitchFamily="18"/>
              </a:rPr>
              <a:t>5 000 рублей</a:t>
            </a:r>
            <a:r>
              <a:rPr lang="ru-RU" sz="1600">
                <a:latin typeface="Calibri" pitchFamily="18"/>
              </a:rPr>
              <a:t>.</a:t>
            </a:r>
          </a:p>
          <a:p>
            <a:pPr marL="0" lvl="0" indent="0">
              <a:spcBef>
                <a:spcPts val="1001"/>
              </a:spcBef>
              <a:buNone/>
            </a:pPr>
            <a:endParaRPr lang="ru-RU" sz="1400">
              <a:latin typeface="Calibri" pitchFamily="18"/>
            </a:endParaRPr>
          </a:p>
          <a:p>
            <a:pPr marL="0" lvl="0" indent="0">
              <a:spcBef>
                <a:spcPts val="1001"/>
              </a:spcBef>
              <a:buNone/>
            </a:pPr>
            <a:endParaRPr lang="ru-RU" sz="1400">
              <a:latin typeface="Calibri" pitchFamily="18"/>
            </a:endParaRPr>
          </a:p>
          <a:p>
            <a:pPr marL="0" lvl="0" indent="0">
              <a:spcBef>
                <a:spcPts val="1001"/>
              </a:spcBef>
              <a:buNone/>
            </a:pPr>
            <a:endParaRPr lang="ru-RU">
              <a:latin typeface="Calibri" pitchFamily="1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0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108000" y="198360"/>
            <a:ext cx="11975760" cy="65786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object 2"/>
          <p:cNvSpPr/>
          <p:nvPr/>
        </p:nvSpPr>
        <p:spPr>
          <a:xfrm>
            <a:off x="8967240" y="5488919"/>
            <a:ext cx="427680" cy="206280"/>
          </a:xfrm>
          <a:custGeom>
            <a:avLst/>
            <a:gdLst>
              <a:gd name="f0" fmla="val 0"/>
              <a:gd name="f1" fmla="val 244627"/>
              <a:gd name="f2" fmla="val 41859"/>
              <a:gd name="f3" fmla="val 224129"/>
              <a:gd name="f4" fmla="val 23660"/>
              <a:gd name="f5" fmla="val 199872"/>
              <a:gd name="f6" fmla="val 10566"/>
              <a:gd name="f7" fmla="val 172466"/>
              <a:gd name="f8" fmla="val 2654"/>
              <a:gd name="f9" fmla="val 142443"/>
              <a:gd name="f10" fmla="val 96227"/>
              <a:gd name="f11" fmla="val 6680"/>
              <a:gd name="f12" fmla="val 56984"/>
              <a:gd name="f13" fmla="val 25514"/>
              <a:gd name="f14" fmla="val 26593"/>
              <a:gd name="f15" fmla="val 54775"/>
              <a:gd name="f16" fmla="val 6972"/>
              <a:gd name="f17" fmla="val 92684"/>
              <a:gd name="f18" fmla="val 137490"/>
              <a:gd name="f19" fmla="val 6959"/>
              <a:gd name="f20" fmla="val 182333"/>
              <a:gd name="f21" fmla="val 26568"/>
              <a:gd name="f22" fmla="val 220256"/>
              <a:gd name="f23" fmla="val 56908"/>
              <a:gd name="f24" fmla="val 249516"/>
              <a:gd name="f25" fmla="val 96050"/>
              <a:gd name="f26" fmla="val 268351"/>
              <a:gd name="f27" fmla="val 142100"/>
              <a:gd name="f28" fmla="val 275018"/>
              <a:gd name="f29" fmla="val 172313"/>
              <a:gd name="f30" fmla="val 272300"/>
              <a:gd name="f31" fmla="val 199834"/>
              <a:gd name="f32" fmla="val 264248"/>
              <a:gd name="f33" fmla="val 224116"/>
              <a:gd name="f34" fmla="val 251015"/>
              <a:gd name="f35" fmla="val 232740"/>
              <a:gd name="f36" fmla="val 219684"/>
              <a:gd name="f37" fmla="val 208546"/>
              <a:gd name="f38" fmla="val 203250"/>
              <a:gd name="f39" fmla="val 222821"/>
              <a:gd name="f40" fmla="val 185140"/>
              <a:gd name="f41" fmla="val 232867"/>
              <a:gd name="f42" fmla="val 165379"/>
              <a:gd name="f43" fmla="val 238810"/>
              <a:gd name="f44" fmla="val 143992"/>
              <a:gd name="f45" fmla="val 240753"/>
              <a:gd name="f46" fmla="val 101917"/>
              <a:gd name="f47" fmla="val 232994"/>
              <a:gd name="f48" fmla="val 68465"/>
              <a:gd name="f49" fmla="val 211455"/>
              <a:gd name="f50" fmla="val 46393"/>
              <a:gd name="f51" fmla="val 178752"/>
              <a:gd name="f52" fmla="val 38417"/>
              <a:gd name="f53" fmla="val 96266"/>
              <a:gd name="f54" fmla="val 63563"/>
              <a:gd name="f55" fmla="val 41998"/>
              <a:gd name="f56" fmla="val 34226"/>
              <a:gd name="f57" fmla="val 36118"/>
              <a:gd name="f58" fmla="val 41935"/>
              <a:gd name="f59" fmla="val 51854"/>
              <a:gd name="f60" fmla="val 66090"/>
              <a:gd name="f61" fmla="val 570649"/>
              <a:gd name="f62" fmla="val 563689"/>
              <a:gd name="f63" fmla="val 92824"/>
              <a:gd name="f64" fmla="val 544055"/>
              <a:gd name="f65" fmla="val 54927"/>
              <a:gd name="f66" fmla="val 532257"/>
              <a:gd name="f67" fmla="val 43548"/>
              <a:gd name="f68" fmla="val 524370"/>
              <a:gd name="f69" fmla="val 502539"/>
              <a:gd name="f70" fmla="val 469531"/>
              <a:gd name="f71" fmla="val 428117"/>
              <a:gd name="f72" fmla="val 386321"/>
              <a:gd name="f73" fmla="val 353110"/>
              <a:gd name="f74" fmla="val 331203"/>
              <a:gd name="f75" fmla="val 323291"/>
              <a:gd name="f76" fmla="val 522592"/>
              <a:gd name="f77" fmla="val 513664"/>
              <a:gd name="f78" fmla="val 25615"/>
              <a:gd name="f79" fmla="val 474383"/>
              <a:gd name="f80" fmla="val 6705"/>
              <a:gd name="f81" fmla="val 381546"/>
              <a:gd name="f82" fmla="val 6743"/>
              <a:gd name="f83" fmla="val 342074"/>
              <a:gd name="f84" fmla="val 25717"/>
              <a:gd name="f85" fmla="val 311569"/>
              <a:gd name="f86" fmla="val 55067"/>
              <a:gd name="f87" fmla="val 291909"/>
              <a:gd name="f88" fmla="val 92951"/>
              <a:gd name="f89" fmla="val 284937"/>
              <a:gd name="f90" fmla="val 182029"/>
              <a:gd name="f91" fmla="val 219925"/>
              <a:gd name="f92" fmla="val 249288"/>
              <a:gd name="f93" fmla="val 268274"/>
              <a:gd name="f94" fmla="val 268312"/>
              <a:gd name="f95" fmla="val 249402"/>
              <a:gd name="f96" fmla="val 522617"/>
              <a:gd name="f97" fmla="val 220091"/>
              <a:gd name="f98" fmla="val 182181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570865" h="275590">
                <a:moveTo>
                  <a:pt x="f1" y="f2"/>
                </a:moveTo>
                <a:lnTo>
                  <a:pt x="f3" y="f4"/>
                </a:lnTo>
                <a:lnTo>
                  <a:pt x="f5" y="f6"/>
                </a:lnTo>
                <a:lnTo>
                  <a:pt x="f7" y="f8"/>
                </a:lnTo>
                <a:lnTo>
                  <a:pt x="f9" y="f0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0" y="f18"/>
                </a:lnTo>
                <a:lnTo>
                  <a:pt x="f19" y="f20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2"/>
                </a:lnTo>
                <a:lnTo>
                  <a:pt x="f33" y="f34"/>
                </a:lnTo>
                <a:lnTo>
                  <a:pt x="f1" y="f35"/>
                </a:lnTo>
                <a:lnTo>
                  <a:pt x="f36" y="f37"/>
                </a:lnTo>
                <a:lnTo>
                  <a:pt x="f38" y="f39"/>
                </a:lnTo>
                <a:lnTo>
                  <a:pt x="f40" y="f41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18"/>
                </a:lnTo>
                <a:lnTo>
                  <a:pt x="f50" y="f53"/>
                </a:lnTo>
                <a:lnTo>
                  <a:pt x="f48" y="f54"/>
                </a:lnTo>
                <a:lnTo>
                  <a:pt x="f46" y="f55"/>
                </a:lnTo>
                <a:lnTo>
                  <a:pt x="f44" y="f56"/>
                </a:lnTo>
                <a:lnTo>
                  <a:pt x="f42" y="f57"/>
                </a:lnTo>
                <a:lnTo>
                  <a:pt x="f40" y="f58"/>
                </a:lnTo>
                <a:lnTo>
                  <a:pt x="f38" y="f59"/>
                </a:lnTo>
                <a:lnTo>
                  <a:pt x="f36" y="f60"/>
                </a:lnTo>
                <a:lnTo>
                  <a:pt x="f1" y="f2"/>
                </a:lnTo>
                <a:close/>
              </a:path>
              <a:path w="570865" h="275590">
                <a:moveTo>
                  <a:pt x="f61" y="f18"/>
                </a:moveTo>
                <a:lnTo>
                  <a:pt x="f62" y="f63"/>
                </a:lnTo>
                <a:lnTo>
                  <a:pt x="f64" y="f65"/>
                </a:lnTo>
                <a:lnTo>
                  <a:pt x="f66" y="f67"/>
                </a:lnTo>
                <a:lnTo>
                  <a:pt x="f66" y="f18"/>
                </a:lnTo>
                <a:lnTo>
                  <a:pt x="f68" y="f51"/>
                </a:lnTo>
                <a:lnTo>
                  <a:pt x="f69" y="f49"/>
                </a:lnTo>
                <a:lnTo>
                  <a:pt x="f70" y="f47"/>
                </a:lnTo>
                <a:lnTo>
                  <a:pt x="f71" y="f45"/>
                </a:lnTo>
                <a:lnTo>
                  <a:pt x="f72" y="f47"/>
                </a:lnTo>
                <a:lnTo>
                  <a:pt x="f73" y="f49"/>
                </a:lnTo>
                <a:lnTo>
                  <a:pt x="f74" y="f51"/>
                </a:lnTo>
                <a:lnTo>
                  <a:pt x="f75" y="f18"/>
                </a:lnTo>
                <a:lnTo>
                  <a:pt x="f74" y="f53"/>
                </a:lnTo>
                <a:lnTo>
                  <a:pt x="f73" y="f54"/>
                </a:lnTo>
                <a:lnTo>
                  <a:pt x="f72" y="f55"/>
                </a:lnTo>
                <a:lnTo>
                  <a:pt x="f71" y="f56"/>
                </a:lnTo>
                <a:lnTo>
                  <a:pt x="f70" y="f55"/>
                </a:lnTo>
                <a:lnTo>
                  <a:pt x="f69" y="f54"/>
                </a:lnTo>
                <a:lnTo>
                  <a:pt x="f68" y="f53"/>
                </a:lnTo>
                <a:lnTo>
                  <a:pt x="f66" y="f18"/>
                </a:lnTo>
                <a:lnTo>
                  <a:pt x="f66" y="f67"/>
                </a:lnTo>
                <a:lnTo>
                  <a:pt x="f76" y="f56"/>
                </a:lnTo>
                <a:lnTo>
                  <a:pt x="f77" y="f78"/>
                </a:lnTo>
                <a:lnTo>
                  <a:pt x="f79" y="f80"/>
                </a:lnTo>
                <a:lnTo>
                  <a:pt x="f71" y="f0"/>
                </a:lnTo>
                <a:lnTo>
                  <a:pt x="f81" y="f82"/>
                </a:lnTo>
                <a:lnTo>
                  <a:pt x="f83" y="f84"/>
                </a:lnTo>
                <a:lnTo>
                  <a:pt x="f85" y="f86"/>
                </a:lnTo>
                <a:lnTo>
                  <a:pt x="f87" y="f88"/>
                </a:lnTo>
                <a:lnTo>
                  <a:pt x="f89" y="f18"/>
                </a:lnTo>
                <a:lnTo>
                  <a:pt x="f87" y="f90"/>
                </a:lnTo>
                <a:lnTo>
                  <a:pt x="f85" y="f91"/>
                </a:lnTo>
                <a:lnTo>
                  <a:pt x="f83" y="f92"/>
                </a:lnTo>
                <a:lnTo>
                  <a:pt x="f81" y="f93"/>
                </a:lnTo>
                <a:lnTo>
                  <a:pt x="f71" y="f28"/>
                </a:lnTo>
                <a:lnTo>
                  <a:pt x="f79" y="f94"/>
                </a:lnTo>
                <a:lnTo>
                  <a:pt x="f77" y="f95"/>
                </a:lnTo>
                <a:lnTo>
                  <a:pt x="f96" y="f45"/>
                </a:lnTo>
                <a:lnTo>
                  <a:pt x="f64" y="f97"/>
                </a:lnTo>
                <a:lnTo>
                  <a:pt x="f62" y="f98"/>
                </a:lnTo>
                <a:lnTo>
                  <a:pt x="f61" y="f18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4" name="object 3"/>
          <p:cNvSpPr/>
          <p:nvPr/>
        </p:nvSpPr>
        <p:spPr>
          <a:xfrm>
            <a:off x="9453240" y="5491800"/>
            <a:ext cx="200520" cy="235080"/>
          </a:xfrm>
          <a:custGeom>
            <a:avLst/>
            <a:gdLst>
              <a:gd name="f0" fmla="val 0"/>
              <a:gd name="f1" fmla="val 267970"/>
              <a:gd name="f2" fmla="val 313690"/>
              <a:gd name="f3" fmla="val 267360"/>
              <a:gd name="f4" fmla="val 234950"/>
              <a:gd name="f5" fmla="val 225856"/>
              <a:gd name="f6" fmla="val 187845"/>
              <a:gd name="f7" fmla="val 38074"/>
              <a:gd name="f8" fmla="val 23159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67970" h="313690">
                <a:moveTo>
                  <a:pt x="f3" y="f4"/>
                </a:moveTo>
                <a:lnTo>
                  <a:pt x="f5" y="f4"/>
                </a:lnTo>
                <a:lnTo>
                  <a:pt x="f5" y="f0"/>
                </a:lnTo>
                <a:lnTo>
                  <a:pt x="f6" y="f0"/>
                </a:lnTo>
                <a:lnTo>
                  <a:pt x="f6" y="f4"/>
                </a:lnTo>
                <a:lnTo>
                  <a:pt x="f7" y="f4"/>
                </a:lnTo>
                <a:lnTo>
                  <a:pt x="f7" y="f0"/>
                </a:lnTo>
                <a:lnTo>
                  <a:pt x="f0" y="f0"/>
                </a:lnTo>
                <a:lnTo>
                  <a:pt x="f0" y="f4"/>
                </a:lnTo>
                <a:lnTo>
                  <a:pt x="f0" y="f1"/>
                </a:lnTo>
                <a:lnTo>
                  <a:pt x="f8" y="f1"/>
                </a:lnTo>
                <a:lnTo>
                  <a:pt x="f8" y="f2"/>
                </a:lnTo>
                <a:lnTo>
                  <a:pt x="f3" y="f2"/>
                </a:lnTo>
                <a:lnTo>
                  <a:pt x="f3" y="f1"/>
                </a:lnTo>
                <a:lnTo>
                  <a:pt x="f3" y="f4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5" name="object 4"/>
          <p:cNvSpPr/>
          <p:nvPr/>
        </p:nvSpPr>
        <p:spPr>
          <a:xfrm>
            <a:off x="9703440" y="5491440"/>
            <a:ext cx="173880" cy="201600"/>
          </a:xfrm>
          <a:custGeom>
            <a:avLst/>
            <a:gdLst>
              <a:gd name="f0" fmla="val 0"/>
              <a:gd name="f1" fmla="val 232359"/>
              <a:gd name="f2" fmla="val 197053"/>
              <a:gd name="f3" fmla="val 38074"/>
              <a:gd name="f4" fmla="val 207378"/>
              <a:gd name="f5" fmla="val 268859"/>
              <a:gd name="f6" fmla="val 35344"/>
              <a:gd name="f7" fmla="val 194678"/>
              <a:gd name="f8" fmla="val 61836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32409" h="269240">
                <a:moveTo>
                  <a:pt x="f1" y="f0"/>
                </a:moveTo>
                <a:lnTo>
                  <a:pt x="f2" y="f0"/>
                </a:lnTo>
                <a:lnTo>
                  <a:pt x="f3" y="f4"/>
                </a:lnTo>
                <a:lnTo>
                  <a:pt x="f3" y="f0"/>
                </a:lnTo>
                <a:lnTo>
                  <a:pt x="f0" y="f0"/>
                </a:lnTo>
                <a:lnTo>
                  <a:pt x="f0" y="f5"/>
                </a:lnTo>
                <a:lnTo>
                  <a:pt x="f6" y="f5"/>
                </a:lnTo>
                <a:lnTo>
                  <a:pt x="f7" y="f8"/>
                </a:lnTo>
                <a:lnTo>
                  <a:pt x="f7" y="f5"/>
                </a:lnTo>
                <a:lnTo>
                  <a:pt x="f1" y="f5"/>
                </a:lnTo>
                <a:lnTo>
                  <a:pt x="f1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object 5"/>
          <p:cNvSpPr/>
          <p:nvPr/>
        </p:nvSpPr>
        <p:spPr>
          <a:xfrm>
            <a:off x="9924120" y="5491440"/>
            <a:ext cx="423000" cy="204120"/>
          </a:xfrm>
          <a:custGeom>
            <a:avLst/>
            <a:gdLst>
              <a:gd name="f0" fmla="val 0"/>
              <a:gd name="f1" fmla="val 281876"/>
              <a:gd name="f2" fmla="val 268859"/>
              <a:gd name="f3" fmla="val 251307"/>
              <a:gd name="f4" fmla="val 201587"/>
              <a:gd name="f5" fmla="val 237363"/>
              <a:gd name="f6" fmla="val 170891"/>
              <a:gd name="f7" fmla="val 198564"/>
              <a:gd name="f8" fmla="val 85496"/>
              <a:gd name="f9" fmla="val 82537"/>
              <a:gd name="f10" fmla="val 140512"/>
              <a:gd name="f11" fmla="val 39166"/>
              <a:gd name="f12" fmla="val 177520"/>
              <a:gd name="f13" fmla="val 159727"/>
              <a:gd name="f14" fmla="val 121754"/>
              <a:gd name="f15" fmla="val 39522"/>
              <a:gd name="f16" fmla="val 69088"/>
              <a:gd name="f17" fmla="val 211950"/>
              <a:gd name="f18" fmla="val 241503"/>
              <a:gd name="f19" fmla="val 564489"/>
              <a:gd name="f20" fmla="val 375094"/>
              <a:gd name="f21" fmla="val 370941"/>
              <a:gd name="f22" fmla="val 113322"/>
              <a:gd name="f23" fmla="val 366814"/>
              <a:gd name="f24" fmla="val 167665"/>
              <a:gd name="f25" fmla="val 358279"/>
              <a:gd name="f26" fmla="val 205981"/>
              <a:gd name="f27" fmla="val 344068"/>
              <a:gd name="f28" fmla="val 228688"/>
              <a:gd name="f29" fmla="val 322948"/>
              <a:gd name="f30" fmla="val 236169"/>
              <a:gd name="f31" fmla="val 318630"/>
              <a:gd name="f32" fmla="val 315252"/>
              <a:gd name="f33" fmla="val 235826"/>
              <a:gd name="f34" fmla="val 310616"/>
              <a:gd name="f35" fmla="val 234657"/>
              <a:gd name="f36" fmla="val 307924"/>
              <a:gd name="f37" fmla="val 317169"/>
              <a:gd name="f38" fmla="val 271106"/>
              <a:gd name="f39" fmla="val 324446"/>
              <a:gd name="f40" fmla="val 271894"/>
              <a:gd name="f41" fmla="val 332117"/>
              <a:gd name="f42" fmla="val 387197"/>
              <a:gd name="f43" fmla="val 232041"/>
              <a:gd name="f44" fmla="val 399719"/>
              <a:gd name="f45" fmla="val 182143"/>
              <a:gd name="f46" fmla="val 405168"/>
              <a:gd name="f47" fmla="val 112153"/>
              <a:gd name="f48" fmla="val 407835"/>
              <a:gd name="f49" fmla="val 33401"/>
              <a:gd name="f50" fmla="val 526834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564515" h="272415">
                <a:moveTo>
                  <a:pt x="f1" y="f2"/>
                </a:moveTo>
                <a:lnTo>
                  <a:pt x="f3" y="f4"/>
                </a:lnTo>
                <a:lnTo>
                  <a:pt x="f5" y="f6"/>
                </a:lnTo>
                <a:lnTo>
                  <a:pt x="f7" y="f8"/>
                </a:lnTo>
                <a:lnTo>
                  <a:pt x="f7" y="f6"/>
                </a:lnTo>
                <a:lnTo>
                  <a:pt x="f9" y="f6"/>
                </a:lnTo>
                <a:lnTo>
                  <a:pt x="f10" y="f11"/>
                </a:lnTo>
                <a:lnTo>
                  <a:pt x="f7" y="f6"/>
                </a:lnTo>
                <a:lnTo>
                  <a:pt x="f7" y="f8"/>
                </a:lnTo>
                <a:lnTo>
                  <a:pt x="f12" y="f11"/>
                </a:lnTo>
                <a:lnTo>
                  <a:pt x="f13" y="f0"/>
                </a:lnTo>
                <a:lnTo>
                  <a:pt x="f14" y="f0"/>
                </a:lnTo>
                <a:lnTo>
                  <a:pt x="f0" y="f2"/>
                </a:lnTo>
                <a:lnTo>
                  <a:pt x="f15" y="f2"/>
                </a:lnTo>
                <a:lnTo>
                  <a:pt x="f16" y="f4"/>
                </a:lnTo>
                <a:lnTo>
                  <a:pt x="f17" y="f4"/>
                </a:lnTo>
                <a:lnTo>
                  <a:pt x="f18" y="f2"/>
                </a:lnTo>
                <a:lnTo>
                  <a:pt x="f1" y="f2"/>
                </a:lnTo>
                <a:close/>
              </a:path>
              <a:path w="564515" h="272415">
                <a:moveTo>
                  <a:pt x="f19" y="f0"/>
                </a:moveTo>
                <a:lnTo>
                  <a:pt x="f20" y="f0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0"/>
                </a:lnTo>
                <a:lnTo>
                  <a:pt x="f32" y="f33"/>
                </a:lnTo>
                <a:lnTo>
                  <a:pt x="f34" y="f35"/>
                </a:lnTo>
                <a:lnTo>
                  <a:pt x="f36" y="f2"/>
                </a:lnTo>
                <a:lnTo>
                  <a:pt x="f37" y="f38"/>
                </a:lnTo>
                <a:lnTo>
                  <a:pt x="f39" y="f40"/>
                </a:lnTo>
                <a:lnTo>
                  <a:pt x="f41" y="f40"/>
                </a:lnTo>
                <a:lnTo>
                  <a:pt x="f42" y="f43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49"/>
                </a:lnTo>
                <a:lnTo>
                  <a:pt x="f50" y="f2"/>
                </a:lnTo>
                <a:lnTo>
                  <a:pt x="f19" y="f2"/>
                </a:lnTo>
                <a:lnTo>
                  <a:pt x="f19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7" name="object 6"/>
          <p:cNvSpPr/>
          <p:nvPr/>
        </p:nvSpPr>
        <p:spPr>
          <a:xfrm>
            <a:off x="10421640" y="5491440"/>
            <a:ext cx="162360" cy="201600"/>
          </a:xfrm>
          <a:custGeom>
            <a:avLst/>
            <a:gdLst>
              <a:gd name="f0" fmla="val 0"/>
              <a:gd name="f1" fmla="val 38049"/>
              <a:gd name="f2" fmla="val 268846"/>
              <a:gd name="f3" fmla="val 110972"/>
              <a:gd name="f4" fmla="val 155897"/>
              <a:gd name="f5" fmla="val 263117"/>
              <a:gd name="f6" fmla="val 189190"/>
              <a:gd name="f7" fmla="val 246046"/>
              <a:gd name="f8" fmla="val 194705"/>
              <a:gd name="f9" fmla="val 238518"/>
              <a:gd name="f10" fmla="val 124015"/>
              <a:gd name="f11" fmla="val 197747"/>
              <a:gd name="f12" fmla="val 191338"/>
              <a:gd name="f13" fmla="val 115123"/>
              <a:gd name="f14" fmla="val 160263"/>
              <a:gd name="f15" fmla="val 99098"/>
              <a:gd name="f16" fmla="val 117906"/>
              <a:gd name="f17" fmla="val 93725"/>
              <a:gd name="f18" fmla="val 109410"/>
              <a:gd name="f19" fmla="val 139192"/>
              <a:gd name="f20" fmla="val 127311"/>
              <a:gd name="f21" fmla="val 160855"/>
              <a:gd name="f22" fmla="val 137417"/>
              <a:gd name="f23" fmla="val 174082"/>
              <a:gd name="f24" fmla="val 154662"/>
              <a:gd name="f25" fmla="val 178562"/>
              <a:gd name="f26" fmla="val 179374"/>
              <a:gd name="f27" fmla="val 174025"/>
              <a:gd name="f28" fmla="val 204962"/>
              <a:gd name="f29" fmla="val 160702"/>
              <a:gd name="f30" fmla="val 223477"/>
              <a:gd name="f31" fmla="val 139021"/>
              <a:gd name="f32" fmla="val 234726"/>
              <a:gd name="f33" fmla="val 209879"/>
              <a:gd name="f34" fmla="val 217807"/>
              <a:gd name="f35" fmla="val 216992"/>
              <a:gd name="f36" fmla="val 178574"/>
              <a:gd name="f37" fmla="val 210468"/>
              <a:gd name="f38" fmla="val 141662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7169" h="269240">
                <a:moveTo>
                  <a:pt x="f1" y="f0"/>
                </a:moveTo>
                <a:lnTo>
                  <a:pt x="f0" y="f0"/>
                </a:lnTo>
                <a:lnTo>
                  <a:pt x="f0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" y="f9"/>
                </a:lnTo>
                <a:lnTo>
                  <a:pt x="f1" y="f10"/>
                </a:lnTo>
                <a:lnTo>
                  <a:pt x="f11" y="f10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" y="f17"/>
                </a:lnTo>
                <a:lnTo>
                  <a:pt x="f1" y="f0"/>
                </a:lnTo>
                <a:close/>
              </a:path>
              <a:path w="217169" h="269240">
                <a:moveTo>
                  <a:pt x="f11" y="f10"/>
                </a:moveTo>
                <a:lnTo>
                  <a:pt x="f18" y="f10"/>
                </a:lnTo>
                <a:lnTo>
                  <a:pt x="f19" y="f20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2"/>
                </a:lnTo>
                <a:lnTo>
                  <a:pt x="f18" y="f9"/>
                </a:lnTo>
                <a:lnTo>
                  <a:pt x="f8" y="f9"/>
                </a:lnTo>
                <a:lnTo>
                  <a:pt x="f33" y="f34"/>
                </a:lnTo>
                <a:lnTo>
                  <a:pt x="f35" y="f36"/>
                </a:lnTo>
                <a:lnTo>
                  <a:pt x="f37" y="f38"/>
                </a:lnTo>
                <a:lnTo>
                  <a:pt x="f11" y="f1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8" name="object 7"/>
          <p:cNvSpPr/>
          <p:nvPr/>
        </p:nvSpPr>
        <p:spPr>
          <a:xfrm>
            <a:off x="10638720" y="5602680"/>
            <a:ext cx="28800" cy="90000"/>
          </a:xfrm>
          <a:custGeom>
            <a:avLst/>
            <a:gdLst>
              <a:gd name="f0" fmla="val 0"/>
              <a:gd name="f1" fmla="val 120650"/>
              <a:gd name="f2" fmla="val 38455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38734" h="120650">
                <a:moveTo>
                  <a:pt x="f0" y="f1"/>
                </a:moveTo>
                <a:lnTo>
                  <a:pt x="f2" y="f1"/>
                </a:lnTo>
                <a:lnTo>
                  <a:pt x="f2" y="f0"/>
                </a:lnTo>
                <a:lnTo>
                  <a:pt x="f0" y="f0"/>
                </a:lnTo>
                <a:lnTo>
                  <a:pt x="f0" y="f1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9" name="object 8"/>
          <p:cNvSpPr/>
          <p:nvPr/>
        </p:nvSpPr>
        <p:spPr>
          <a:xfrm>
            <a:off x="10638720" y="5491440"/>
            <a:ext cx="173520" cy="201600"/>
          </a:xfrm>
          <a:custGeom>
            <a:avLst/>
            <a:gdLst>
              <a:gd name="f0" fmla="val 0"/>
              <a:gd name="f1" fmla="val 269240"/>
              <a:gd name="f2" fmla="val 231241"/>
              <a:gd name="f3" fmla="val 192824"/>
              <a:gd name="f4" fmla="val 115570"/>
              <a:gd name="f5" fmla="val 38455"/>
              <a:gd name="f6" fmla="val 14859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31775" h="269240">
                <a:moveTo>
                  <a:pt x="f2" y="f0"/>
                </a:moveTo>
                <a:lnTo>
                  <a:pt x="f3" y="f0"/>
                </a:lnTo>
                <a:lnTo>
                  <a:pt x="f3" y="f4"/>
                </a:lnTo>
                <a:lnTo>
                  <a:pt x="f5" y="f4"/>
                </a:lnTo>
                <a:lnTo>
                  <a:pt x="f5" y="f0"/>
                </a:lnTo>
                <a:lnTo>
                  <a:pt x="f0" y="f0"/>
                </a:lnTo>
                <a:lnTo>
                  <a:pt x="f0" y="f4"/>
                </a:lnTo>
                <a:lnTo>
                  <a:pt x="f0" y="f6"/>
                </a:lnTo>
                <a:lnTo>
                  <a:pt x="f3" y="f6"/>
                </a:lnTo>
                <a:lnTo>
                  <a:pt x="f3" y="f1"/>
                </a:lnTo>
                <a:lnTo>
                  <a:pt x="f2" y="f1"/>
                </a:lnTo>
                <a:lnTo>
                  <a:pt x="f2" y="f6"/>
                </a:lnTo>
                <a:lnTo>
                  <a:pt x="f2" y="f4"/>
                </a:lnTo>
                <a:lnTo>
                  <a:pt x="f2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0" name="object 9"/>
          <p:cNvSpPr/>
          <p:nvPr/>
        </p:nvSpPr>
        <p:spPr>
          <a:xfrm>
            <a:off x="10886400" y="5491440"/>
            <a:ext cx="222840" cy="201600"/>
          </a:xfrm>
          <a:custGeom>
            <a:avLst/>
            <a:gdLst>
              <a:gd name="f0" fmla="val 0"/>
              <a:gd name="f1" fmla="val 38049"/>
              <a:gd name="f2" fmla="val 268846"/>
              <a:gd name="f3" fmla="val 111048"/>
              <a:gd name="f4" fmla="val 155967"/>
              <a:gd name="f5" fmla="val 263117"/>
              <a:gd name="f6" fmla="val 189247"/>
              <a:gd name="f7" fmla="val 246046"/>
              <a:gd name="f8" fmla="val 194759"/>
              <a:gd name="f9" fmla="val 238518"/>
              <a:gd name="f10" fmla="val 124015"/>
              <a:gd name="f11" fmla="val 197809"/>
              <a:gd name="f12" fmla="val 191406"/>
              <a:gd name="f13" fmla="val 115123"/>
              <a:gd name="f14" fmla="val 160339"/>
              <a:gd name="f15" fmla="val 99098"/>
              <a:gd name="f16" fmla="val 117957"/>
              <a:gd name="f17" fmla="val 93725"/>
              <a:gd name="f18" fmla="val 109473"/>
              <a:gd name="f19" fmla="val 139260"/>
              <a:gd name="f20" fmla="val 127311"/>
              <a:gd name="f21" fmla="val 160931"/>
              <a:gd name="f22" fmla="val 137417"/>
              <a:gd name="f23" fmla="val 174167"/>
              <a:gd name="f24" fmla="val 154662"/>
              <a:gd name="f25" fmla="val 178650"/>
              <a:gd name="f26" fmla="val 179374"/>
              <a:gd name="f27" fmla="val 174110"/>
              <a:gd name="f28" fmla="val 204962"/>
              <a:gd name="f29" fmla="val 160778"/>
              <a:gd name="f30" fmla="val 223477"/>
              <a:gd name="f31" fmla="val 139088"/>
              <a:gd name="f32" fmla="val 234726"/>
              <a:gd name="f33" fmla="val 209923"/>
              <a:gd name="f34" fmla="val 217807"/>
              <a:gd name="f35" fmla="val 217030"/>
              <a:gd name="f36" fmla="val 178574"/>
              <a:gd name="f37" fmla="val 210517"/>
              <a:gd name="f38" fmla="val 141662"/>
              <a:gd name="f39" fmla="val 297662"/>
              <a:gd name="f40" fmla="val 259651"/>
              <a:gd name="f41" fmla="val 268833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97815" h="269240">
                <a:moveTo>
                  <a:pt x="f1" y="f0"/>
                </a:moveTo>
                <a:lnTo>
                  <a:pt x="f0" y="f0"/>
                </a:lnTo>
                <a:lnTo>
                  <a:pt x="f0" y="f2"/>
                </a:lnTo>
                <a:lnTo>
                  <a:pt x="f3" y="f2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" y="f9"/>
                </a:lnTo>
                <a:lnTo>
                  <a:pt x="f1" y="f10"/>
                </a:lnTo>
                <a:lnTo>
                  <a:pt x="f11" y="f10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1" y="f17"/>
                </a:lnTo>
                <a:lnTo>
                  <a:pt x="f1" y="f0"/>
                </a:lnTo>
                <a:close/>
              </a:path>
              <a:path w="297815" h="269240">
                <a:moveTo>
                  <a:pt x="f11" y="f10"/>
                </a:moveTo>
                <a:lnTo>
                  <a:pt x="f18" y="f10"/>
                </a:lnTo>
                <a:lnTo>
                  <a:pt x="f19" y="f20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2"/>
                </a:lnTo>
                <a:lnTo>
                  <a:pt x="f18" y="f9"/>
                </a:lnTo>
                <a:lnTo>
                  <a:pt x="f8" y="f9"/>
                </a:lnTo>
                <a:lnTo>
                  <a:pt x="f33" y="f34"/>
                </a:lnTo>
                <a:lnTo>
                  <a:pt x="f35" y="f36"/>
                </a:lnTo>
                <a:lnTo>
                  <a:pt x="f37" y="f38"/>
                </a:lnTo>
                <a:lnTo>
                  <a:pt x="f11" y="f10"/>
                </a:lnTo>
                <a:close/>
              </a:path>
              <a:path w="297815" h="269240">
                <a:moveTo>
                  <a:pt x="f39" y="f0"/>
                </a:moveTo>
                <a:lnTo>
                  <a:pt x="f40" y="f0"/>
                </a:lnTo>
                <a:lnTo>
                  <a:pt x="f40" y="f41"/>
                </a:lnTo>
                <a:lnTo>
                  <a:pt x="f39" y="f41"/>
                </a:lnTo>
                <a:lnTo>
                  <a:pt x="f39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1" name="object 10"/>
          <p:cNvSpPr/>
          <p:nvPr/>
        </p:nvSpPr>
        <p:spPr>
          <a:xfrm>
            <a:off x="11183760" y="5491440"/>
            <a:ext cx="173880" cy="201600"/>
          </a:xfrm>
          <a:custGeom>
            <a:avLst/>
            <a:gdLst>
              <a:gd name="f0" fmla="val 0"/>
              <a:gd name="f1" fmla="val 232359"/>
              <a:gd name="f2" fmla="val 196977"/>
              <a:gd name="f3" fmla="val 37998"/>
              <a:gd name="f4" fmla="val 207378"/>
              <a:gd name="f5" fmla="val 268859"/>
              <a:gd name="f6" fmla="val 35306"/>
              <a:gd name="f7" fmla="val 194678"/>
              <a:gd name="f8" fmla="val 61836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32409" h="269240">
                <a:moveTo>
                  <a:pt x="f1" y="f0"/>
                </a:moveTo>
                <a:lnTo>
                  <a:pt x="f2" y="f0"/>
                </a:lnTo>
                <a:lnTo>
                  <a:pt x="f3" y="f4"/>
                </a:lnTo>
                <a:lnTo>
                  <a:pt x="f3" y="f0"/>
                </a:lnTo>
                <a:lnTo>
                  <a:pt x="f0" y="f0"/>
                </a:lnTo>
                <a:lnTo>
                  <a:pt x="f0" y="f5"/>
                </a:lnTo>
                <a:lnTo>
                  <a:pt x="f6" y="f5"/>
                </a:lnTo>
                <a:lnTo>
                  <a:pt x="f7" y="f8"/>
                </a:lnTo>
                <a:lnTo>
                  <a:pt x="f7" y="f5"/>
                </a:lnTo>
                <a:lnTo>
                  <a:pt x="f1" y="f5"/>
                </a:lnTo>
                <a:lnTo>
                  <a:pt x="f1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2" name="object 11"/>
          <p:cNvSpPr/>
          <p:nvPr/>
        </p:nvSpPr>
        <p:spPr>
          <a:xfrm>
            <a:off x="8961480" y="5781960"/>
            <a:ext cx="240480" cy="216360"/>
          </a:xfrm>
          <a:custGeom>
            <a:avLst/>
            <a:gdLst>
              <a:gd name="f0" fmla="val 0"/>
              <a:gd name="f1" fmla="val 178600"/>
              <a:gd name="f2" fmla="val 142874"/>
              <a:gd name="f3" fmla="val 27228"/>
              <a:gd name="f4" fmla="val 93220"/>
              <a:gd name="f5" fmla="val 33874"/>
              <a:gd name="f6" fmla="val 53437"/>
              <a:gd name="f7" fmla="val 49347"/>
              <a:gd name="f8" fmla="val 24195"/>
              <a:gd name="f9" fmla="val 73170"/>
              <a:gd name="f10" fmla="val 6160"/>
              <a:gd name="f11" fmla="val 104865"/>
              <a:gd name="f12" fmla="val 143954"/>
              <a:gd name="f13" fmla="val 9581"/>
              <a:gd name="f14" fmla="val 191472"/>
              <a:gd name="f15" fmla="val 37457"/>
              <a:gd name="f16" fmla="val 227364"/>
              <a:gd name="f17" fmla="val 82322"/>
              <a:gd name="f18" fmla="val 250660"/>
              <a:gd name="f19" fmla="val 260388"/>
              <a:gd name="f20" fmla="val 288785"/>
              <a:gd name="f21" fmla="val 228230"/>
              <a:gd name="f22" fmla="val 253903"/>
              <a:gd name="f23" fmla="val 267919"/>
              <a:gd name="f24" fmla="val 238525"/>
              <a:gd name="f25" fmla="val 277867"/>
              <a:gd name="f26" fmla="val 230403"/>
              <a:gd name="f27" fmla="val 98176"/>
              <a:gd name="f28" fmla="val 222589"/>
              <a:gd name="f29" fmla="val 64995"/>
              <a:gd name="f30" fmla="val 205495"/>
              <a:gd name="f31" fmla="val 44344"/>
              <a:gd name="f32" fmla="val 179243"/>
              <a:gd name="f33" fmla="val 37236"/>
              <a:gd name="f34" fmla="val 44128"/>
              <a:gd name="f35" fmla="val 108709"/>
              <a:gd name="f36" fmla="val 64419"/>
              <a:gd name="f37" fmla="val 82484"/>
              <a:gd name="f38" fmla="val 97527"/>
              <a:gd name="f39" fmla="val 65392"/>
              <a:gd name="f40" fmla="val 57543"/>
              <a:gd name="f41" fmla="val 278233"/>
              <a:gd name="f42" fmla="val 238948"/>
              <a:gd name="f43" fmla="val 36992"/>
              <a:gd name="f44" fmla="val 223452"/>
              <a:gd name="f45" fmla="val 65273"/>
              <a:gd name="f46" fmla="val 256611"/>
              <a:gd name="f47" fmla="val 82432"/>
              <a:gd name="f48" fmla="val 277171"/>
              <a:gd name="f49" fmla="val 108664"/>
              <a:gd name="f50" fmla="val 284225"/>
              <a:gd name="f51" fmla="val 143611"/>
              <a:gd name="f52" fmla="val 277335"/>
              <a:gd name="f53" fmla="val 178959"/>
              <a:gd name="f54" fmla="val 257049"/>
              <a:gd name="f55" fmla="val 205328"/>
              <a:gd name="f56" fmla="val 223945"/>
              <a:gd name="f57" fmla="val 222537"/>
              <a:gd name="f58" fmla="val 297044"/>
              <a:gd name="f59" fmla="val 214746"/>
              <a:gd name="f60" fmla="val 314977"/>
              <a:gd name="f61" fmla="val 183059"/>
              <a:gd name="f62" fmla="val 321094"/>
              <a:gd name="f63" fmla="val 311523"/>
              <a:gd name="f64" fmla="val 96407"/>
              <a:gd name="f65" fmla="val 283698"/>
              <a:gd name="f66" fmla="val 60402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321309" h="288925">
                <a:moveTo>
                  <a:pt x="f1" y="f0"/>
                </a:moveTo>
                <a:lnTo>
                  <a:pt x="f2" y="f0"/>
                </a:lnTo>
                <a:lnTo>
                  <a:pt x="f2" y="f3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10" y="f11"/>
                </a:lnTo>
                <a:lnTo>
                  <a:pt x="f0" y="f12"/>
                </a:lnTo>
                <a:lnTo>
                  <a:pt x="f13" y="f14"/>
                </a:lnTo>
                <a:lnTo>
                  <a:pt x="f15" y="f16"/>
                </a:lnTo>
                <a:lnTo>
                  <a:pt x="f17" y="f18"/>
                </a:lnTo>
                <a:lnTo>
                  <a:pt x="f2" y="f19"/>
                </a:lnTo>
                <a:lnTo>
                  <a:pt x="f2" y="f20"/>
                </a:lnTo>
                <a:lnTo>
                  <a:pt x="f1" y="f20"/>
                </a:lnTo>
                <a:lnTo>
                  <a:pt x="f1" y="f19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2"/>
                </a:lnTo>
                <a:lnTo>
                  <a:pt x="f33" y="f12"/>
                </a:lnTo>
                <a:lnTo>
                  <a:pt x="f34" y="f35"/>
                </a:lnTo>
                <a:lnTo>
                  <a:pt x="f36" y="f37"/>
                </a:lnTo>
                <a:lnTo>
                  <a:pt x="f38" y="f39"/>
                </a:lnTo>
                <a:lnTo>
                  <a:pt x="f2" y="f40"/>
                </a:lnTo>
                <a:lnTo>
                  <a:pt x="f41" y="f40"/>
                </a:lnTo>
                <a:lnTo>
                  <a:pt x="f42" y="f43"/>
                </a:lnTo>
                <a:lnTo>
                  <a:pt x="f1" y="f3"/>
                </a:lnTo>
                <a:lnTo>
                  <a:pt x="f1" y="f0"/>
                </a:lnTo>
                <a:close/>
              </a:path>
              <a:path w="321309" h="288925">
                <a:moveTo>
                  <a:pt x="f1" y="f40"/>
                </a:moveTo>
                <a:lnTo>
                  <a:pt x="f2" y="f40"/>
                </a:lnTo>
                <a:lnTo>
                  <a:pt x="f2" y="f26"/>
                </a:lnTo>
                <a:lnTo>
                  <a:pt x="f1" y="f26"/>
                </a:lnTo>
                <a:lnTo>
                  <a:pt x="f1" y="f40"/>
                </a:lnTo>
                <a:close/>
              </a:path>
              <a:path w="321309" h="288925">
                <a:moveTo>
                  <a:pt x="f41" y="f40"/>
                </a:moveTo>
                <a:lnTo>
                  <a:pt x="f1" y="f40"/>
                </a:lnTo>
                <a:lnTo>
                  <a:pt x="f44" y="f45"/>
                </a:lnTo>
                <a:lnTo>
                  <a:pt x="f46" y="f47"/>
                </a:lnTo>
                <a:lnTo>
                  <a:pt x="f48" y="f49"/>
                </a:lnTo>
                <a:lnTo>
                  <a:pt x="f50" y="f51"/>
                </a:lnTo>
                <a:lnTo>
                  <a:pt x="f52" y="f53"/>
                </a:lnTo>
                <a:lnTo>
                  <a:pt x="f54" y="f55"/>
                </a:lnTo>
                <a:lnTo>
                  <a:pt x="f56" y="f57"/>
                </a:lnTo>
                <a:lnTo>
                  <a:pt x="f1" y="f26"/>
                </a:lnTo>
                <a:lnTo>
                  <a:pt x="f25" y="f26"/>
                </a:lnTo>
                <a:lnTo>
                  <a:pt x="f58" y="f59"/>
                </a:lnTo>
                <a:lnTo>
                  <a:pt x="f60" y="f61"/>
                </a:lnTo>
                <a:lnTo>
                  <a:pt x="f62" y="f12"/>
                </a:lnTo>
                <a:lnTo>
                  <a:pt x="f63" y="f64"/>
                </a:lnTo>
                <a:lnTo>
                  <a:pt x="f65" y="f66"/>
                </a:lnTo>
                <a:lnTo>
                  <a:pt x="f41" y="f4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3" name="object 12"/>
          <p:cNvSpPr/>
          <p:nvPr/>
        </p:nvSpPr>
        <p:spPr>
          <a:xfrm>
            <a:off x="9241200" y="5787360"/>
            <a:ext cx="214560" cy="206280"/>
          </a:xfrm>
          <a:custGeom>
            <a:avLst/>
            <a:gdLst>
              <a:gd name="f0" fmla="val 0"/>
              <a:gd name="f1" fmla="val 143281"/>
              <a:gd name="f2" fmla="val 96676"/>
              <a:gd name="f3" fmla="val 6735"/>
              <a:gd name="f4" fmla="val 57179"/>
              <a:gd name="f5" fmla="val 25705"/>
              <a:gd name="f6" fmla="val 26656"/>
              <a:gd name="f7" fmla="val 55050"/>
              <a:gd name="f8" fmla="val 6975"/>
              <a:gd name="f9" fmla="val 92914"/>
              <a:gd name="f10" fmla="val 137439"/>
              <a:gd name="f11" fmla="val 181973"/>
              <a:gd name="f12" fmla="val 219859"/>
              <a:gd name="f13" fmla="val 249231"/>
              <a:gd name="f14" fmla="val 268222"/>
              <a:gd name="f15" fmla="val 274967"/>
              <a:gd name="f16" fmla="val 189521"/>
              <a:gd name="f17" fmla="val 268266"/>
              <a:gd name="f18" fmla="val 228788"/>
              <a:gd name="f19" fmla="val 249362"/>
              <a:gd name="f20" fmla="val 237690"/>
              <a:gd name="f21" fmla="val 240779"/>
              <a:gd name="f22" fmla="val 101470"/>
              <a:gd name="f23" fmla="val 233003"/>
              <a:gd name="f24" fmla="val 68252"/>
              <a:gd name="f25" fmla="val 211431"/>
              <a:gd name="f26" fmla="val 46337"/>
              <a:gd name="f27" fmla="val 178698"/>
              <a:gd name="f28" fmla="val 38430"/>
              <a:gd name="f29" fmla="val 96208"/>
              <a:gd name="f30" fmla="val 63499"/>
              <a:gd name="f31" fmla="val 41945"/>
              <a:gd name="f32" fmla="val 34175"/>
              <a:gd name="f33" fmla="val 237678"/>
              <a:gd name="f34" fmla="val 25606"/>
              <a:gd name="f35" fmla="val 6702"/>
              <a:gd name="f36" fmla="val 184653"/>
              <a:gd name="f37" fmla="val 217635"/>
              <a:gd name="f38" fmla="val 239455"/>
              <a:gd name="f39" fmla="val 247345"/>
              <a:gd name="f40" fmla="val 259183"/>
              <a:gd name="f41" fmla="val 220057"/>
              <a:gd name="f42" fmla="val 278811"/>
              <a:gd name="f43" fmla="val 182149"/>
              <a:gd name="f44" fmla="val 285775"/>
              <a:gd name="f45" fmla="val 92782"/>
              <a:gd name="f46" fmla="val 54902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86384" h="275590">
                <a:moveTo>
                  <a:pt x="f1" y="f0"/>
                </a:moveTo>
                <a:lnTo>
                  <a:pt x="f2" y="f3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0" y="f10"/>
                </a:lnTo>
                <a:lnTo>
                  <a:pt x="f8" y="f11"/>
                </a:lnTo>
                <a:lnTo>
                  <a:pt x="f6" y="f12"/>
                </a:lnTo>
                <a:lnTo>
                  <a:pt x="f4" y="f13"/>
                </a:lnTo>
                <a:lnTo>
                  <a:pt x="f2" y="f14"/>
                </a:lnTo>
                <a:lnTo>
                  <a:pt x="f1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1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10"/>
                </a:lnTo>
                <a:lnTo>
                  <a:pt x="f26" y="f29"/>
                </a:lnTo>
                <a:lnTo>
                  <a:pt x="f24" y="f30"/>
                </a:lnTo>
                <a:lnTo>
                  <a:pt x="f22" y="f31"/>
                </a:lnTo>
                <a:lnTo>
                  <a:pt x="f1" y="f32"/>
                </a:lnTo>
                <a:lnTo>
                  <a:pt x="f33" y="f32"/>
                </a:lnTo>
                <a:lnTo>
                  <a:pt x="f18" y="f34"/>
                </a:lnTo>
                <a:lnTo>
                  <a:pt x="f16" y="f35"/>
                </a:lnTo>
                <a:lnTo>
                  <a:pt x="f1" y="f0"/>
                </a:lnTo>
                <a:close/>
              </a:path>
              <a:path w="286384" h="275590">
                <a:moveTo>
                  <a:pt x="f33" y="f32"/>
                </a:moveTo>
                <a:lnTo>
                  <a:pt x="f1" y="f32"/>
                </a:lnTo>
                <a:lnTo>
                  <a:pt x="f36" y="f31"/>
                </a:lnTo>
                <a:lnTo>
                  <a:pt x="f37" y="f30"/>
                </a:lnTo>
                <a:lnTo>
                  <a:pt x="f38" y="f29"/>
                </a:lnTo>
                <a:lnTo>
                  <a:pt x="f39" y="f10"/>
                </a:lnTo>
                <a:lnTo>
                  <a:pt x="f38" y="f27"/>
                </a:lnTo>
                <a:lnTo>
                  <a:pt x="f37" y="f25"/>
                </a:lnTo>
                <a:lnTo>
                  <a:pt x="f36" y="f23"/>
                </a:lnTo>
                <a:lnTo>
                  <a:pt x="f1" y="f21"/>
                </a:lnTo>
                <a:lnTo>
                  <a:pt x="f20" y="f21"/>
                </a:lnTo>
                <a:lnTo>
                  <a:pt x="f40" y="f41"/>
                </a:lnTo>
                <a:lnTo>
                  <a:pt x="f42" y="f43"/>
                </a:lnTo>
                <a:lnTo>
                  <a:pt x="f44" y="f10"/>
                </a:lnTo>
                <a:lnTo>
                  <a:pt x="f42" y="f45"/>
                </a:lnTo>
                <a:lnTo>
                  <a:pt x="f40" y="f46"/>
                </a:lnTo>
                <a:lnTo>
                  <a:pt x="f33" y="f32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4" name="object 13"/>
          <p:cNvSpPr/>
          <p:nvPr/>
        </p:nvSpPr>
        <p:spPr>
          <a:xfrm>
            <a:off x="9513720" y="5900760"/>
            <a:ext cx="28800" cy="90000"/>
          </a:xfrm>
          <a:custGeom>
            <a:avLst/>
            <a:gdLst>
              <a:gd name="f0" fmla="val 0"/>
              <a:gd name="f1" fmla="val 120649"/>
              <a:gd name="f2" fmla="val 38392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38734" h="120650">
                <a:moveTo>
                  <a:pt x="f0" y="f1"/>
                </a:moveTo>
                <a:lnTo>
                  <a:pt x="f2" y="f1"/>
                </a:lnTo>
                <a:lnTo>
                  <a:pt x="f2" y="f0"/>
                </a:lnTo>
                <a:lnTo>
                  <a:pt x="f0" y="f0"/>
                </a:lnTo>
                <a:lnTo>
                  <a:pt x="f0" y="f1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5" name="object 14"/>
          <p:cNvSpPr/>
          <p:nvPr/>
        </p:nvSpPr>
        <p:spPr>
          <a:xfrm>
            <a:off x="9513720" y="5789519"/>
            <a:ext cx="173520" cy="201600"/>
          </a:xfrm>
          <a:custGeom>
            <a:avLst/>
            <a:gdLst>
              <a:gd name="f0" fmla="val 0"/>
              <a:gd name="f1" fmla="val 269240"/>
              <a:gd name="f2" fmla="val 231178"/>
              <a:gd name="f3" fmla="val 192760"/>
              <a:gd name="f4" fmla="val 115570"/>
              <a:gd name="f5" fmla="val 38392"/>
              <a:gd name="f6" fmla="val 14859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31775" h="269240">
                <a:moveTo>
                  <a:pt x="f2" y="f0"/>
                </a:moveTo>
                <a:lnTo>
                  <a:pt x="f3" y="f0"/>
                </a:lnTo>
                <a:lnTo>
                  <a:pt x="f3" y="f4"/>
                </a:lnTo>
                <a:lnTo>
                  <a:pt x="f5" y="f4"/>
                </a:lnTo>
                <a:lnTo>
                  <a:pt x="f5" y="f0"/>
                </a:lnTo>
                <a:lnTo>
                  <a:pt x="f0" y="f0"/>
                </a:lnTo>
                <a:lnTo>
                  <a:pt x="f0" y="f4"/>
                </a:lnTo>
                <a:lnTo>
                  <a:pt x="f0" y="f6"/>
                </a:lnTo>
                <a:lnTo>
                  <a:pt x="f3" y="f6"/>
                </a:lnTo>
                <a:lnTo>
                  <a:pt x="f3" y="f1"/>
                </a:lnTo>
                <a:lnTo>
                  <a:pt x="f2" y="f1"/>
                </a:lnTo>
                <a:lnTo>
                  <a:pt x="f2" y="f6"/>
                </a:lnTo>
                <a:lnTo>
                  <a:pt x="f2" y="f4"/>
                </a:lnTo>
                <a:lnTo>
                  <a:pt x="f2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6" name="object 15"/>
          <p:cNvSpPr/>
          <p:nvPr/>
        </p:nvSpPr>
        <p:spPr>
          <a:xfrm>
            <a:off x="9724680" y="5789519"/>
            <a:ext cx="219600" cy="231120"/>
          </a:xfrm>
          <a:custGeom>
            <a:avLst/>
            <a:gdLst>
              <a:gd name="f0" fmla="val 0"/>
              <a:gd name="f1" fmla="val 293077"/>
              <a:gd name="f2" fmla="val 235394"/>
              <a:gd name="f3" fmla="val 380"/>
              <a:gd name="f4" fmla="val 308355"/>
              <a:gd name="f5" fmla="val 35699"/>
              <a:gd name="f6" fmla="val 36080"/>
              <a:gd name="f7" fmla="val 268820"/>
              <a:gd name="f8" fmla="val 257327"/>
              <a:gd name="f9" fmla="val 253453"/>
              <a:gd name="f10" fmla="val 64528"/>
              <a:gd name="f11" fmla="val 61861"/>
              <a:gd name="f12" fmla="val 86385"/>
              <a:gd name="f13" fmla="val 58332"/>
              <a:gd name="f14" fmla="val 143884"/>
              <a:gd name="f15" fmla="val 50466"/>
              <a:gd name="f16" fmla="val 190727"/>
              <a:gd name="f17" fmla="val 36204"/>
              <a:gd name="f18" fmla="val 222650"/>
              <a:gd name="f19" fmla="val 13487"/>
              <a:gd name="f20" fmla="val 63792"/>
              <a:gd name="f21" fmla="val 87453"/>
              <a:gd name="f22" fmla="val 179524"/>
              <a:gd name="f23" fmla="val 92897"/>
              <a:gd name="f24" fmla="val 137428"/>
              <a:gd name="f25" fmla="val 95618"/>
              <a:gd name="f26" fmla="val 89915"/>
              <a:gd name="f27" fmla="val 97561"/>
              <a:gd name="f28" fmla="val 33413"/>
              <a:gd name="f29" fmla="val 215468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93369" h="308609">
                <a:moveTo>
                  <a:pt x="f1" y="f2"/>
                </a:moveTo>
                <a:lnTo>
                  <a:pt x="f3" y="f2"/>
                </a:lnTo>
                <a:lnTo>
                  <a:pt x="f0" y="f4"/>
                </a:lnTo>
                <a:lnTo>
                  <a:pt x="f5" y="f4"/>
                </a:lnTo>
                <a:lnTo>
                  <a:pt x="f6" y="f7"/>
                </a:lnTo>
                <a:lnTo>
                  <a:pt x="f1" y="f7"/>
                </a:lnTo>
                <a:lnTo>
                  <a:pt x="f1" y="f2"/>
                </a:lnTo>
                <a:close/>
              </a:path>
              <a:path w="293369" h="308609">
                <a:moveTo>
                  <a:pt x="f1" y="f7"/>
                </a:moveTo>
                <a:lnTo>
                  <a:pt x="f8" y="f7"/>
                </a:lnTo>
                <a:lnTo>
                  <a:pt x="f8" y="f4"/>
                </a:lnTo>
                <a:lnTo>
                  <a:pt x="f1" y="f4"/>
                </a:lnTo>
                <a:lnTo>
                  <a:pt x="f1" y="f7"/>
                </a:lnTo>
                <a:close/>
              </a:path>
              <a:path w="293369" h="308609">
                <a:moveTo>
                  <a:pt x="f9" y="f0"/>
                </a:moveTo>
                <a:lnTo>
                  <a:pt x="f10" y="f0"/>
                </a:lnTo>
                <a:lnTo>
                  <a:pt x="f11" y="f12"/>
                </a:lnTo>
                <a:lnTo>
                  <a:pt x="f13" y="f14"/>
                </a:lnTo>
                <a:lnTo>
                  <a:pt x="f15" y="f16"/>
                </a:lnTo>
                <a:lnTo>
                  <a:pt x="f17" y="f18"/>
                </a:lnTo>
                <a:lnTo>
                  <a:pt x="f19" y="f2"/>
                </a:lnTo>
                <a:lnTo>
                  <a:pt x="f20" y="f2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9" y="f28"/>
                </a:lnTo>
                <a:lnTo>
                  <a:pt x="f9" y="f0"/>
                </a:lnTo>
                <a:close/>
              </a:path>
              <a:path w="293369" h="308609">
                <a:moveTo>
                  <a:pt x="f9" y="f28"/>
                </a:moveTo>
                <a:lnTo>
                  <a:pt x="f29" y="f28"/>
                </a:lnTo>
                <a:lnTo>
                  <a:pt x="f29" y="f2"/>
                </a:lnTo>
                <a:lnTo>
                  <a:pt x="f9" y="f2"/>
                </a:lnTo>
                <a:lnTo>
                  <a:pt x="f9" y="f28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7" name="object 16"/>
          <p:cNvSpPr/>
          <p:nvPr/>
        </p:nvSpPr>
        <p:spPr>
          <a:xfrm>
            <a:off x="10069560" y="5789519"/>
            <a:ext cx="162360" cy="201600"/>
          </a:xfrm>
          <a:custGeom>
            <a:avLst/>
            <a:gdLst>
              <a:gd name="f0" fmla="val 0"/>
              <a:gd name="f1" fmla="val 104851"/>
              <a:gd name="f2" fmla="val 268833"/>
              <a:gd name="f3" fmla="val 38379"/>
              <a:gd name="f4" fmla="val 187413"/>
              <a:gd name="f5" fmla="val 151832"/>
              <a:gd name="f6" fmla="val 180983"/>
              <a:gd name="f7" fmla="val 187075"/>
              <a:gd name="f8" fmla="val 162458"/>
              <a:gd name="f9" fmla="val 193450"/>
              <a:gd name="f10" fmla="val 153974"/>
              <a:gd name="f11" fmla="val 33401"/>
              <a:gd name="f12" fmla="val 193397"/>
              <a:gd name="f13" fmla="val 24984"/>
              <a:gd name="f14" fmla="val 6440"/>
              <a:gd name="f15" fmla="val 103657"/>
              <a:gd name="f16" fmla="val 136116"/>
              <a:gd name="f17" fmla="val 37429"/>
              <a:gd name="f18" fmla="val 159567"/>
              <a:gd name="f19" fmla="val 49171"/>
              <a:gd name="f20" fmla="val 173796"/>
              <a:gd name="f21" fmla="val 68108"/>
              <a:gd name="f22" fmla="val 178587"/>
              <a:gd name="f23" fmla="val 93726"/>
              <a:gd name="f24" fmla="val 119336"/>
              <a:gd name="f25" fmla="val 138247"/>
              <a:gd name="f26" fmla="val 149959"/>
              <a:gd name="f27" fmla="val 209219"/>
              <a:gd name="f28" fmla="val 132989"/>
              <a:gd name="f29" fmla="val 216903"/>
              <a:gd name="f30" fmla="val 5446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7169" h="269240">
                <a:moveTo>
                  <a:pt x="f1" y="f0"/>
                </a:moveTo>
                <a:lnTo>
                  <a:pt x="f0" y="f0"/>
                </a:lnTo>
                <a:lnTo>
                  <a:pt x="f0" y="f2"/>
                </a:lnTo>
                <a:lnTo>
                  <a:pt x="f3" y="f2"/>
                </a:lnTo>
                <a:lnTo>
                  <a:pt x="f3" y="f4"/>
                </a:lnTo>
                <a:lnTo>
                  <a:pt x="f1" y="f4"/>
                </a:lnTo>
                <a:lnTo>
                  <a:pt x="f5" y="f6"/>
                </a:lnTo>
                <a:lnTo>
                  <a:pt x="f7" y="f8"/>
                </a:lnTo>
                <a:lnTo>
                  <a:pt x="f9" y="f10"/>
                </a:lnTo>
                <a:lnTo>
                  <a:pt x="f3" y="f10"/>
                </a:lnTo>
                <a:lnTo>
                  <a:pt x="f3" y="f11"/>
                </a:lnTo>
                <a:lnTo>
                  <a:pt x="f12" y="f11"/>
                </a:lnTo>
                <a:lnTo>
                  <a:pt x="f7" y="f13"/>
                </a:lnTo>
                <a:lnTo>
                  <a:pt x="f5" y="f14"/>
                </a:lnTo>
                <a:lnTo>
                  <a:pt x="f1" y="f0"/>
                </a:lnTo>
                <a:close/>
              </a:path>
              <a:path w="217169" h="269240">
                <a:moveTo>
                  <a:pt x="f12" y="f11"/>
                </a:moveTo>
                <a:lnTo>
                  <a:pt x="f15" y="f11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22" y="f23"/>
                </a:lnTo>
                <a:lnTo>
                  <a:pt x="f20" y="f24"/>
                </a:lnTo>
                <a:lnTo>
                  <a:pt x="f18" y="f25"/>
                </a:lnTo>
                <a:lnTo>
                  <a:pt x="f16" y="f26"/>
                </a:lnTo>
                <a:lnTo>
                  <a:pt x="f15" y="f10"/>
                </a:lnTo>
                <a:lnTo>
                  <a:pt x="f9" y="f10"/>
                </a:lnTo>
                <a:lnTo>
                  <a:pt x="f27" y="f28"/>
                </a:lnTo>
                <a:lnTo>
                  <a:pt x="f29" y="f23"/>
                </a:lnTo>
                <a:lnTo>
                  <a:pt x="f27" y="f30"/>
                </a:lnTo>
                <a:lnTo>
                  <a:pt x="f12" y="f11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8" name="object 17"/>
          <p:cNvSpPr/>
          <p:nvPr/>
        </p:nvSpPr>
        <p:spPr>
          <a:xfrm>
            <a:off x="10270080" y="5787360"/>
            <a:ext cx="213840" cy="206280"/>
          </a:xfrm>
          <a:custGeom>
            <a:avLst/>
            <a:gdLst>
              <a:gd name="f0" fmla="val 0"/>
              <a:gd name="f1" fmla="val 143256"/>
              <a:gd name="f2" fmla="val 96648"/>
              <a:gd name="f3" fmla="val 6735"/>
              <a:gd name="f4" fmla="val 57157"/>
              <a:gd name="f5" fmla="val 25705"/>
              <a:gd name="f6" fmla="val 26644"/>
              <a:gd name="f7" fmla="val 55050"/>
              <a:gd name="f8" fmla="val 6971"/>
              <a:gd name="f9" fmla="val 92914"/>
              <a:gd name="f10" fmla="val 137439"/>
              <a:gd name="f11" fmla="val 181973"/>
              <a:gd name="f12" fmla="val 219859"/>
              <a:gd name="f13" fmla="val 249231"/>
              <a:gd name="f14" fmla="val 268222"/>
              <a:gd name="f15" fmla="val 274967"/>
              <a:gd name="f16" fmla="val 189486"/>
              <a:gd name="f17" fmla="val 268266"/>
              <a:gd name="f18" fmla="val 228739"/>
              <a:gd name="f19" fmla="val 249362"/>
              <a:gd name="f20" fmla="val 237638"/>
              <a:gd name="f21" fmla="val 240779"/>
              <a:gd name="f22" fmla="val 101415"/>
              <a:gd name="f23" fmla="val 233003"/>
              <a:gd name="f24" fmla="val 68183"/>
              <a:gd name="f25" fmla="val 211431"/>
              <a:gd name="f26" fmla="val 46261"/>
              <a:gd name="f27" fmla="val 178698"/>
              <a:gd name="f28" fmla="val 38354"/>
              <a:gd name="f29" fmla="val 96208"/>
              <a:gd name="f30" fmla="val 63499"/>
              <a:gd name="f31" fmla="val 41945"/>
              <a:gd name="f32" fmla="val 34175"/>
              <a:gd name="f33" fmla="val 237626"/>
              <a:gd name="f34" fmla="val 25606"/>
              <a:gd name="f35" fmla="val 6702"/>
              <a:gd name="f36" fmla="val 184610"/>
              <a:gd name="f37" fmla="val 217603"/>
              <a:gd name="f38" fmla="val 239444"/>
              <a:gd name="f39" fmla="val 247345"/>
              <a:gd name="f40" fmla="val 259121"/>
              <a:gd name="f41" fmla="val 220057"/>
              <a:gd name="f42" fmla="val 278739"/>
              <a:gd name="f43" fmla="val 182149"/>
              <a:gd name="f44" fmla="val 285699"/>
              <a:gd name="f45" fmla="val 92782"/>
              <a:gd name="f46" fmla="val 54902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85750" h="275590">
                <a:moveTo>
                  <a:pt x="f1" y="f0"/>
                </a:moveTo>
                <a:lnTo>
                  <a:pt x="f2" y="f3"/>
                </a:lnTo>
                <a:lnTo>
                  <a:pt x="f4" y="f5"/>
                </a:lnTo>
                <a:lnTo>
                  <a:pt x="f6" y="f7"/>
                </a:lnTo>
                <a:lnTo>
                  <a:pt x="f8" y="f9"/>
                </a:lnTo>
                <a:lnTo>
                  <a:pt x="f0" y="f10"/>
                </a:lnTo>
                <a:lnTo>
                  <a:pt x="f8" y="f11"/>
                </a:lnTo>
                <a:lnTo>
                  <a:pt x="f6" y="f12"/>
                </a:lnTo>
                <a:lnTo>
                  <a:pt x="f4" y="f13"/>
                </a:lnTo>
                <a:lnTo>
                  <a:pt x="f2" y="f14"/>
                </a:lnTo>
                <a:lnTo>
                  <a:pt x="f1" y="f15"/>
                </a:lnTo>
                <a:lnTo>
                  <a:pt x="f16" y="f17"/>
                </a:lnTo>
                <a:lnTo>
                  <a:pt x="f18" y="f19"/>
                </a:lnTo>
                <a:lnTo>
                  <a:pt x="f20" y="f21"/>
                </a:lnTo>
                <a:lnTo>
                  <a:pt x="f1" y="f21"/>
                </a:lnTo>
                <a:lnTo>
                  <a:pt x="f22" y="f23"/>
                </a:lnTo>
                <a:lnTo>
                  <a:pt x="f24" y="f25"/>
                </a:lnTo>
                <a:lnTo>
                  <a:pt x="f26" y="f27"/>
                </a:lnTo>
                <a:lnTo>
                  <a:pt x="f28" y="f10"/>
                </a:lnTo>
                <a:lnTo>
                  <a:pt x="f26" y="f29"/>
                </a:lnTo>
                <a:lnTo>
                  <a:pt x="f24" y="f30"/>
                </a:lnTo>
                <a:lnTo>
                  <a:pt x="f22" y="f31"/>
                </a:lnTo>
                <a:lnTo>
                  <a:pt x="f1" y="f32"/>
                </a:lnTo>
                <a:lnTo>
                  <a:pt x="f33" y="f32"/>
                </a:lnTo>
                <a:lnTo>
                  <a:pt x="f18" y="f34"/>
                </a:lnTo>
                <a:lnTo>
                  <a:pt x="f16" y="f35"/>
                </a:lnTo>
                <a:lnTo>
                  <a:pt x="f1" y="f0"/>
                </a:lnTo>
                <a:close/>
              </a:path>
              <a:path w="285750" h="275590">
                <a:moveTo>
                  <a:pt x="f33" y="f32"/>
                </a:moveTo>
                <a:lnTo>
                  <a:pt x="f1" y="f32"/>
                </a:lnTo>
                <a:lnTo>
                  <a:pt x="f36" y="f31"/>
                </a:lnTo>
                <a:lnTo>
                  <a:pt x="f37" y="f30"/>
                </a:lnTo>
                <a:lnTo>
                  <a:pt x="f38" y="f29"/>
                </a:lnTo>
                <a:lnTo>
                  <a:pt x="f39" y="f10"/>
                </a:lnTo>
                <a:lnTo>
                  <a:pt x="f38" y="f27"/>
                </a:lnTo>
                <a:lnTo>
                  <a:pt x="f37" y="f25"/>
                </a:lnTo>
                <a:lnTo>
                  <a:pt x="f36" y="f23"/>
                </a:lnTo>
                <a:lnTo>
                  <a:pt x="f1" y="f21"/>
                </a:lnTo>
                <a:lnTo>
                  <a:pt x="f20" y="f21"/>
                </a:lnTo>
                <a:lnTo>
                  <a:pt x="f40" y="f41"/>
                </a:lnTo>
                <a:lnTo>
                  <a:pt x="f42" y="f43"/>
                </a:lnTo>
                <a:lnTo>
                  <a:pt x="f44" y="f10"/>
                </a:lnTo>
                <a:lnTo>
                  <a:pt x="f42" y="f45"/>
                </a:lnTo>
                <a:lnTo>
                  <a:pt x="f40" y="f46"/>
                </a:lnTo>
                <a:lnTo>
                  <a:pt x="f33" y="f32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19" name="object 18"/>
          <p:cNvSpPr/>
          <p:nvPr/>
        </p:nvSpPr>
        <p:spPr>
          <a:xfrm>
            <a:off x="10520280" y="5787360"/>
            <a:ext cx="386280" cy="206280"/>
          </a:xfrm>
          <a:custGeom>
            <a:avLst/>
            <a:gdLst>
              <a:gd name="f0" fmla="val 0"/>
              <a:gd name="f1" fmla="val 244551"/>
              <a:gd name="f2" fmla="val 41795"/>
              <a:gd name="f3" fmla="val 224078"/>
              <a:gd name="f4" fmla="val 23622"/>
              <a:gd name="f5" fmla="val 199859"/>
              <a:gd name="f6" fmla="val 10553"/>
              <a:gd name="f7" fmla="val 172453"/>
              <a:gd name="f8" fmla="val 2654"/>
              <a:gd name="f9" fmla="val 142417"/>
              <a:gd name="f10" fmla="val 96202"/>
              <a:gd name="f11" fmla="val 6667"/>
              <a:gd name="f12" fmla="val 56959"/>
              <a:gd name="f13" fmla="val 25488"/>
              <a:gd name="f14" fmla="val 26568"/>
              <a:gd name="f15" fmla="val 54724"/>
              <a:gd name="f16" fmla="val 6959"/>
              <a:gd name="f17" fmla="val 92621"/>
              <a:gd name="f18" fmla="val 137439"/>
              <a:gd name="f19" fmla="val 6946"/>
              <a:gd name="f20" fmla="val 182270"/>
              <a:gd name="f21" fmla="val 26555"/>
              <a:gd name="f22" fmla="val 220192"/>
              <a:gd name="f23" fmla="val 56883"/>
              <a:gd name="f24" fmla="val 249453"/>
              <a:gd name="f25" fmla="val 96012"/>
              <a:gd name="f26" fmla="val 268300"/>
              <a:gd name="f27" fmla="val 142062"/>
              <a:gd name="f28" fmla="val 274967"/>
              <a:gd name="f29" fmla="val 172300"/>
              <a:gd name="f30" fmla="val 272249"/>
              <a:gd name="f31" fmla="val 199821"/>
              <a:gd name="f32" fmla="val 264210"/>
              <a:gd name="f33" fmla="val 250977"/>
              <a:gd name="f34" fmla="val 232702"/>
              <a:gd name="f35" fmla="val 219646"/>
              <a:gd name="f36" fmla="val 208521"/>
              <a:gd name="f37" fmla="val 203225"/>
              <a:gd name="f38" fmla="val 222770"/>
              <a:gd name="f39" fmla="val 185102"/>
              <a:gd name="f40" fmla="val 232841"/>
              <a:gd name="f41" fmla="val 165341"/>
              <a:gd name="f42" fmla="val 238810"/>
              <a:gd name="f43" fmla="val 143979"/>
              <a:gd name="f44" fmla="val 240779"/>
              <a:gd name="f45" fmla="val 101866"/>
              <a:gd name="f46" fmla="val 233006"/>
              <a:gd name="f47" fmla="val 68402"/>
              <a:gd name="f48" fmla="val 211429"/>
              <a:gd name="f49" fmla="val 46316"/>
              <a:gd name="f50" fmla="val 178701"/>
              <a:gd name="f51" fmla="val 38354"/>
              <a:gd name="f52" fmla="val 63500"/>
              <a:gd name="f53" fmla="val 41948"/>
              <a:gd name="f54" fmla="val 34175"/>
              <a:gd name="f55" fmla="val 36080"/>
              <a:gd name="f56" fmla="val 41897"/>
              <a:gd name="f57" fmla="val 51816"/>
              <a:gd name="f58" fmla="val 66014"/>
              <a:gd name="f59" fmla="val 515010"/>
              <a:gd name="f60" fmla="val 494538"/>
              <a:gd name="f61" fmla="val 470293"/>
              <a:gd name="f62" fmla="val 442887"/>
              <a:gd name="f63" fmla="val 412864"/>
              <a:gd name="f64" fmla="val 366649"/>
              <a:gd name="f65" fmla="val 327393"/>
              <a:gd name="f66" fmla="val 297014"/>
              <a:gd name="f67" fmla="val 277393"/>
              <a:gd name="f68" fmla="val 270433"/>
              <a:gd name="f69" fmla="val 296989"/>
              <a:gd name="f70" fmla="val 327329"/>
              <a:gd name="f71" fmla="val 366483"/>
              <a:gd name="f72" fmla="val 412546"/>
              <a:gd name="f73" fmla="val 442747"/>
              <a:gd name="f74" fmla="val 470255"/>
              <a:gd name="f75" fmla="val 494525"/>
              <a:gd name="f76" fmla="val 490118"/>
              <a:gd name="f77" fmla="val 473684"/>
              <a:gd name="f78" fmla="val 455561"/>
              <a:gd name="f79" fmla="val 435800"/>
              <a:gd name="f80" fmla="val 414413"/>
              <a:gd name="f81" fmla="val 372287"/>
              <a:gd name="f82" fmla="val 338823"/>
              <a:gd name="f83" fmla="val 316750"/>
              <a:gd name="f84" fmla="val 308787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515619" h="275590">
                <a:moveTo>
                  <a:pt x="f1" y="f2"/>
                </a:moveTo>
                <a:lnTo>
                  <a:pt x="f3" y="f4"/>
                </a:lnTo>
                <a:lnTo>
                  <a:pt x="f5" y="f6"/>
                </a:lnTo>
                <a:lnTo>
                  <a:pt x="f7" y="f8"/>
                </a:lnTo>
                <a:lnTo>
                  <a:pt x="f9" y="f0"/>
                </a:lnTo>
                <a:lnTo>
                  <a:pt x="f10" y="f11"/>
                </a:lnTo>
                <a:lnTo>
                  <a:pt x="f12" y="f13"/>
                </a:lnTo>
                <a:lnTo>
                  <a:pt x="f14" y="f15"/>
                </a:lnTo>
                <a:lnTo>
                  <a:pt x="f16" y="f17"/>
                </a:lnTo>
                <a:lnTo>
                  <a:pt x="f0" y="f18"/>
                </a:lnTo>
                <a:lnTo>
                  <a:pt x="f19" y="f20"/>
                </a:lnTo>
                <a:lnTo>
                  <a:pt x="f21" y="f22"/>
                </a:lnTo>
                <a:lnTo>
                  <a:pt x="f23" y="f24"/>
                </a:lnTo>
                <a:lnTo>
                  <a:pt x="f25" y="f26"/>
                </a:lnTo>
                <a:lnTo>
                  <a:pt x="f27" y="f28"/>
                </a:lnTo>
                <a:lnTo>
                  <a:pt x="f29" y="f30"/>
                </a:lnTo>
                <a:lnTo>
                  <a:pt x="f31" y="f32"/>
                </a:lnTo>
                <a:lnTo>
                  <a:pt x="f3" y="f33"/>
                </a:lnTo>
                <a:lnTo>
                  <a:pt x="f1" y="f34"/>
                </a:lnTo>
                <a:lnTo>
                  <a:pt x="f35" y="f36"/>
                </a:lnTo>
                <a:lnTo>
                  <a:pt x="f37" y="f38"/>
                </a:lnTo>
                <a:lnTo>
                  <a:pt x="f39" y="f40"/>
                </a:lnTo>
                <a:lnTo>
                  <a:pt x="f41" y="f42"/>
                </a:lnTo>
                <a:lnTo>
                  <a:pt x="f43" y="f44"/>
                </a:lnTo>
                <a:lnTo>
                  <a:pt x="f45" y="f46"/>
                </a:lnTo>
                <a:lnTo>
                  <a:pt x="f47" y="f48"/>
                </a:lnTo>
                <a:lnTo>
                  <a:pt x="f49" y="f50"/>
                </a:lnTo>
                <a:lnTo>
                  <a:pt x="f51" y="f18"/>
                </a:lnTo>
                <a:lnTo>
                  <a:pt x="f49" y="f10"/>
                </a:lnTo>
                <a:lnTo>
                  <a:pt x="f47" y="f52"/>
                </a:lnTo>
                <a:lnTo>
                  <a:pt x="f45" y="f53"/>
                </a:lnTo>
                <a:lnTo>
                  <a:pt x="f43" y="f54"/>
                </a:lnTo>
                <a:lnTo>
                  <a:pt x="f41" y="f55"/>
                </a:lnTo>
                <a:lnTo>
                  <a:pt x="f39" y="f56"/>
                </a:lnTo>
                <a:lnTo>
                  <a:pt x="f37" y="f57"/>
                </a:lnTo>
                <a:lnTo>
                  <a:pt x="f35" y="f58"/>
                </a:lnTo>
                <a:lnTo>
                  <a:pt x="f1" y="f2"/>
                </a:lnTo>
                <a:close/>
              </a:path>
              <a:path w="515619" h="275590">
                <a:moveTo>
                  <a:pt x="f59" y="f2"/>
                </a:moveTo>
                <a:lnTo>
                  <a:pt x="f60" y="f4"/>
                </a:lnTo>
                <a:lnTo>
                  <a:pt x="f61" y="f6"/>
                </a:lnTo>
                <a:lnTo>
                  <a:pt x="f62" y="f8"/>
                </a:lnTo>
                <a:lnTo>
                  <a:pt x="f63" y="f0"/>
                </a:lnTo>
                <a:lnTo>
                  <a:pt x="f64" y="f11"/>
                </a:lnTo>
                <a:lnTo>
                  <a:pt x="f65" y="f13"/>
                </a:lnTo>
                <a:lnTo>
                  <a:pt x="f66" y="f15"/>
                </a:lnTo>
                <a:lnTo>
                  <a:pt x="f67" y="f17"/>
                </a:lnTo>
                <a:lnTo>
                  <a:pt x="f68" y="f18"/>
                </a:lnTo>
                <a:lnTo>
                  <a:pt x="f67" y="f20"/>
                </a:lnTo>
                <a:lnTo>
                  <a:pt x="f69" y="f22"/>
                </a:lnTo>
                <a:lnTo>
                  <a:pt x="f70" y="f24"/>
                </a:lnTo>
                <a:lnTo>
                  <a:pt x="f71" y="f26"/>
                </a:lnTo>
                <a:lnTo>
                  <a:pt x="f72" y="f28"/>
                </a:lnTo>
                <a:lnTo>
                  <a:pt x="f73" y="f30"/>
                </a:lnTo>
                <a:lnTo>
                  <a:pt x="f74" y="f32"/>
                </a:lnTo>
                <a:lnTo>
                  <a:pt x="f75" y="f33"/>
                </a:lnTo>
                <a:lnTo>
                  <a:pt x="f59" y="f34"/>
                </a:lnTo>
                <a:lnTo>
                  <a:pt x="f76" y="f36"/>
                </a:lnTo>
                <a:lnTo>
                  <a:pt x="f77" y="f38"/>
                </a:lnTo>
                <a:lnTo>
                  <a:pt x="f78" y="f40"/>
                </a:lnTo>
                <a:lnTo>
                  <a:pt x="f79" y="f42"/>
                </a:lnTo>
                <a:lnTo>
                  <a:pt x="f80" y="f44"/>
                </a:lnTo>
                <a:lnTo>
                  <a:pt x="f81" y="f46"/>
                </a:lnTo>
                <a:lnTo>
                  <a:pt x="f82" y="f48"/>
                </a:lnTo>
                <a:lnTo>
                  <a:pt x="f83" y="f50"/>
                </a:lnTo>
                <a:lnTo>
                  <a:pt x="f84" y="f18"/>
                </a:lnTo>
                <a:lnTo>
                  <a:pt x="f83" y="f10"/>
                </a:lnTo>
                <a:lnTo>
                  <a:pt x="f82" y="f52"/>
                </a:lnTo>
                <a:lnTo>
                  <a:pt x="f81" y="f53"/>
                </a:lnTo>
                <a:lnTo>
                  <a:pt x="f80" y="f54"/>
                </a:lnTo>
                <a:lnTo>
                  <a:pt x="f79" y="f55"/>
                </a:lnTo>
                <a:lnTo>
                  <a:pt x="f78" y="f56"/>
                </a:lnTo>
                <a:lnTo>
                  <a:pt x="f77" y="f57"/>
                </a:lnTo>
                <a:lnTo>
                  <a:pt x="f76" y="f58"/>
                </a:lnTo>
                <a:lnTo>
                  <a:pt x="f59" y="f2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20" name="object 19"/>
          <p:cNvSpPr/>
          <p:nvPr/>
        </p:nvSpPr>
        <p:spPr>
          <a:xfrm>
            <a:off x="10958040" y="5789519"/>
            <a:ext cx="173880" cy="201600"/>
          </a:xfrm>
          <a:custGeom>
            <a:avLst/>
            <a:gdLst>
              <a:gd name="f0" fmla="val 0"/>
              <a:gd name="f1" fmla="val 232333"/>
              <a:gd name="f2" fmla="val 197040"/>
              <a:gd name="f3" fmla="val 38036"/>
              <a:gd name="f4" fmla="val 207352"/>
              <a:gd name="f5" fmla="val 268833"/>
              <a:gd name="f6" fmla="val 35344"/>
              <a:gd name="f7" fmla="val 194703"/>
              <a:gd name="f8" fmla="val 61899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32409" h="269240">
                <a:moveTo>
                  <a:pt x="f1" y="f0"/>
                </a:moveTo>
                <a:lnTo>
                  <a:pt x="f2" y="f0"/>
                </a:lnTo>
                <a:lnTo>
                  <a:pt x="f3" y="f4"/>
                </a:lnTo>
                <a:lnTo>
                  <a:pt x="f3" y="f0"/>
                </a:lnTo>
                <a:lnTo>
                  <a:pt x="f0" y="f0"/>
                </a:lnTo>
                <a:lnTo>
                  <a:pt x="f0" y="f5"/>
                </a:lnTo>
                <a:lnTo>
                  <a:pt x="f6" y="f5"/>
                </a:lnTo>
                <a:lnTo>
                  <a:pt x="f7" y="f8"/>
                </a:lnTo>
                <a:lnTo>
                  <a:pt x="f7" y="f5"/>
                </a:lnTo>
                <a:lnTo>
                  <a:pt x="f1" y="f5"/>
                </a:lnTo>
                <a:lnTo>
                  <a:pt x="f1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21" name="object 20"/>
          <p:cNvSpPr/>
          <p:nvPr/>
        </p:nvSpPr>
        <p:spPr>
          <a:xfrm>
            <a:off x="11183760" y="5789519"/>
            <a:ext cx="173880" cy="201600"/>
          </a:xfrm>
          <a:custGeom>
            <a:avLst/>
            <a:gdLst>
              <a:gd name="f0" fmla="val 0"/>
              <a:gd name="f1" fmla="val 232359"/>
              <a:gd name="f2" fmla="val 196977"/>
              <a:gd name="f3" fmla="val 37998"/>
              <a:gd name="f4" fmla="val 207352"/>
              <a:gd name="f5" fmla="val 268833"/>
              <a:gd name="f6" fmla="val 35306"/>
              <a:gd name="f7" fmla="val 194678"/>
              <a:gd name="f8" fmla="val 61899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32409" h="269240">
                <a:moveTo>
                  <a:pt x="f1" y="f0"/>
                </a:moveTo>
                <a:lnTo>
                  <a:pt x="f2" y="f0"/>
                </a:lnTo>
                <a:lnTo>
                  <a:pt x="f3" y="f4"/>
                </a:lnTo>
                <a:lnTo>
                  <a:pt x="f3" y="f0"/>
                </a:lnTo>
                <a:lnTo>
                  <a:pt x="f0" y="f0"/>
                </a:lnTo>
                <a:lnTo>
                  <a:pt x="f0" y="f5"/>
                </a:lnTo>
                <a:lnTo>
                  <a:pt x="f6" y="f5"/>
                </a:lnTo>
                <a:lnTo>
                  <a:pt x="f7" y="f8"/>
                </a:lnTo>
                <a:lnTo>
                  <a:pt x="f7" y="f5"/>
                </a:lnTo>
                <a:lnTo>
                  <a:pt x="f1" y="f5"/>
                </a:lnTo>
                <a:lnTo>
                  <a:pt x="f1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11201400" y="5434200"/>
            <a:ext cx="142920" cy="21240"/>
          </a:xfrm>
          <a:custGeom>
            <a:avLst/>
            <a:gdLst>
              <a:gd name="f0" fmla="val 0"/>
              <a:gd name="f1" fmla="val 190601"/>
              <a:gd name="f2" fmla="val 28359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191134" h="28575">
                <a:moveTo>
                  <a:pt x="f1" y="f0"/>
                </a:moveTo>
                <a:lnTo>
                  <a:pt x="f0" y="f0"/>
                </a:lnTo>
                <a:lnTo>
                  <a:pt x="f0" y="f2"/>
                </a:lnTo>
                <a:lnTo>
                  <a:pt x="f1" y="f2"/>
                </a:lnTo>
                <a:lnTo>
                  <a:pt x="f1" y="f0"/>
                </a:lnTo>
                <a:close/>
              </a:path>
            </a:pathLst>
          </a:custGeom>
          <a:solidFill>
            <a:srgbClr val="616061"/>
          </a:solidFill>
          <a:ln>
            <a:noFill/>
            <a:prstDash val="solid"/>
          </a:ln>
        </p:spPr>
        <p:txBody>
          <a:bodyPr vert="horz" wrap="square" lIns="0" tIns="0" rIns="0" bIns="0" anchor="t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Lucida Sans" pitchFamily="2"/>
            </a:endParaRPr>
          </a:p>
        </p:txBody>
      </p:sp>
      <p:pic>
        <p:nvPicPr>
          <p:cNvPr id="23" name="Picture 28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6953400" y="2875320"/>
            <a:ext cx="4404600" cy="313992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Прямоугольник 22"/>
          <p:cNvSpPr/>
          <p:nvPr/>
        </p:nvSpPr>
        <p:spPr>
          <a:xfrm>
            <a:off x="361799" y="1170720"/>
            <a:ext cx="6210000" cy="1309320"/>
          </a:xfrm>
          <a:custGeom>
            <a:avLst/>
            <a:gdLst>
              <a:gd name="f0" fmla="val 0"/>
              <a:gd name="f1" fmla="val 21600"/>
            </a:gdLst>
            <a:ahLst/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0" y="f0"/>
                </a:moveTo>
                <a:lnTo>
                  <a:pt x="f1" y="f0"/>
                </a:lnTo>
                <a:lnTo>
                  <a:pt x="f1" y="f1"/>
                </a:lnTo>
                <a:lnTo>
                  <a:pt x="f0" y="f1"/>
                </a:lnTo>
                <a:lnTo>
                  <a:pt x="f0" y="f0"/>
                </a:lnTo>
                <a:close/>
              </a:path>
            </a:pathLst>
          </a:custGeom>
          <a:noFill/>
          <a:ln>
            <a:noFill/>
            <a:prstDash val="solid"/>
          </a:ln>
        </p:spPr>
        <p:txBody>
          <a:bodyPr vert="horz" wrap="square" lIns="90000" tIns="45000" rIns="90000" bIns="45000" anchor="t" anchorCtr="0" compatLnSpc="0">
            <a:spAutoFit/>
          </a:bodyPr>
          <a:lstStyle/>
          <a:p>
            <a:pPr marL="0" marR="0" lvl="0" indent="0" algn="just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4000" b="1" i="1" u="none" strike="noStrike" kern="1200" spc="0">
                <a:ln>
                  <a:noFill/>
                </a:ln>
                <a:solidFill>
                  <a:srgbClr val="2F5597"/>
                </a:solidFill>
                <a:latin typeface="Arial" pitchFamily="34"/>
                <a:ea typeface="Microsoft YaHei" pitchFamily="2"/>
                <a:cs typeface="Lucida Sans" pitchFamily="2"/>
              </a:rPr>
              <a:t>СПАСИБО</a:t>
            </a:r>
          </a:p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/>
            </a:pPr>
            <a:r>
              <a:rPr lang="ru-RU" sz="4000" b="1" i="1" u="none" strike="noStrike" kern="1200" spc="0">
                <a:ln>
                  <a:noFill/>
                </a:ln>
                <a:solidFill>
                  <a:srgbClr val="2F5597"/>
                </a:solidFill>
                <a:latin typeface="Arial" pitchFamily="34"/>
                <a:ea typeface="Microsoft YaHei" pitchFamily="2"/>
                <a:cs typeface="Lucida Sans" pitchFamily="2"/>
              </a:rPr>
              <a:t> ЗА ВНИМАНИЕ!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Обычный 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Обычный 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Обычный 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Обычный 4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1048</Words>
  <Application>Microsoft Office PowerPoint</Application>
  <PresentationFormat>Произвольный</PresentationFormat>
  <Paragraphs>52</Paragraphs>
  <Slides>6</Slides>
  <Notes>6</Notes>
  <HiddenSlides>2</HiddenSlides>
  <MMClips>0</MMClips>
  <ScaleCrop>false</ScaleCrop>
  <HeadingPairs>
    <vt:vector size="4" baseType="variant">
      <vt:variant>
        <vt:lpstr>Тема</vt:lpstr>
      </vt:variant>
      <vt:variant>
        <vt:i4>5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Обычный</vt:lpstr>
      <vt:lpstr>Обычный 1</vt:lpstr>
      <vt:lpstr>Обычный 2</vt:lpstr>
      <vt:lpstr>Обычный 3</vt:lpstr>
      <vt:lpstr>Обычный 4</vt:lpstr>
      <vt:lpstr>Презентация PowerPoint</vt:lpstr>
      <vt:lpstr>Презентация PowerPoint</vt:lpstr>
      <vt:lpstr>Презентация PowerPoint</vt:lpstr>
      <vt:lpstr>Презентация PowerPoint</vt:lpstr>
      <vt:lpstr>Статья 15.2. Ответственность за совершение нарушений законодательства Российской Федерации об обязательном социальном страховании на случай временной нетрудоспособности и в связи с материнством (Закон № 255-ФЗ)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Анисимов Алексей Евгеньевич</dc:creator>
  <cp:lastModifiedBy>Лескина Надежда Александровна</cp:lastModifiedBy>
  <cp:revision>5</cp:revision>
  <dcterms:modified xsi:type="dcterms:W3CDTF">2025-09-30T08:41:22Z</dcterms:modified>
</cp:coreProperties>
</file>