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07" r:id="rId3"/>
    <p:sldId id="308" r:id="rId4"/>
    <p:sldId id="313" r:id="rId5"/>
    <p:sldId id="290" r:id="rId6"/>
    <p:sldId id="305" r:id="rId7"/>
    <p:sldId id="310" r:id="rId8"/>
    <p:sldId id="311" r:id="rId9"/>
    <p:sldId id="301" r:id="rId10"/>
    <p:sldId id="314" r:id="rId11"/>
    <p:sldId id="315" r:id="rId12"/>
    <p:sldId id="272" r:id="rId13"/>
  </p:sldIdLst>
  <p:sldSz cx="16256000" cy="9144000"/>
  <p:notesSz cx="9926638" cy="67976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F4A"/>
    <a:srgbClr val="15429B"/>
    <a:srgbClr val="6491EA"/>
    <a:srgbClr val="1866D8"/>
    <a:srgbClr val="00A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/>
    <p:restoredTop sz="94698"/>
  </p:normalViewPr>
  <p:slideViewPr>
    <p:cSldViewPr>
      <p:cViewPr>
        <p:scale>
          <a:sx n="85" d="100"/>
          <a:sy n="85" d="100"/>
        </p:scale>
        <p:origin x="-606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8BBD5-8B82-40CD-A37B-B5E918844B1E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208C2-56B2-41F6-8DA7-9DB332BE2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0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90" y="577124"/>
            <a:ext cx="1265721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7"/>
            <a:ext cx="8739505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0" y="-32"/>
            <a:ext cx="16276292" cy="90678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9128" y="857224"/>
            <a:ext cx="94919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3600" dirty="0" smtClean="0">
                <a:solidFill>
                  <a:srgbClr val="002060"/>
                </a:solidFill>
                <a:latin typeface="Montserrat-Medium"/>
                <a:cs typeface="Montserrat-Medium"/>
              </a:rPr>
              <a:t>Актуальные вопросы социального страхования</a:t>
            </a:r>
            <a:r>
              <a:rPr lang="ru-RU" sz="3600" spc="-10" dirty="0" smtClean="0">
                <a:solidFill>
                  <a:srgbClr val="002060"/>
                </a:solidFill>
                <a:latin typeface="Montserrat-Medium"/>
                <a:cs typeface="Montserrat-Medium"/>
              </a:rPr>
              <a:t>	 </a:t>
            </a:r>
          </a:p>
          <a:p>
            <a:pPr marL="12700" marR="5080" algn="ctr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3600" dirty="0">
              <a:solidFill>
                <a:srgbClr val="002060"/>
              </a:solidFill>
              <a:latin typeface="Montserrat-Medium"/>
              <a:cs typeface="Montserrat-Medium"/>
            </a:endParaRPr>
          </a:p>
        </p:txBody>
      </p:sp>
      <p:pic>
        <p:nvPicPr>
          <p:cNvPr id="5" name="Picture 28">
            <a:extLst>
              <a:ext uri="{FF2B5EF4-FFF2-40B4-BE49-F238E27FC236}">
                <a16:creationId xmlns:a16="http://schemas.microsoft.com/office/drawing/2014/main" xmlns="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3833756"/>
            <a:ext cx="5873169" cy="4187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696" y="6429388"/>
            <a:ext cx="80724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Montserrat-Medium"/>
              </a:rPr>
              <a:t>Докладчик: Ушакова Наталья Николаевна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Montserrat-Medium"/>
              </a:rPr>
              <a:t>Начальник отдела назначения и осуществления страховых выплат застрахованным гражданам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3554" y="863182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tserrat-Medium"/>
              </a:rPr>
              <a:t>2025 год</a:t>
            </a:r>
            <a:endParaRPr lang="ru-RU" dirty="0">
              <a:solidFill>
                <a:srgbClr val="002060"/>
              </a:solidFill>
              <a:latin typeface="Montserrat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7453298" y="285720"/>
            <a:ext cx="8802702" cy="795340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Montserrat-Medium"/>
                <a:cs typeface="MyriadPro-Cond"/>
              </a:rPr>
              <a:t>Особенности предоставления субсидий</a:t>
            </a:r>
            <a:endParaRPr lang="ru-RU" sz="3200" b="1" kern="0" dirty="0">
              <a:solidFill>
                <a:schemeClr val="bg1"/>
              </a:solidFill>
              <a:latin typeface="Montserrat-Medium"/>
              <a:cs typeface="MyriadPro-Cond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48" y="1081060"/>
            <a:ext cx="7848872" cy="77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4599608" y="107504"/>
            <a:ext cx="8802702" cy="1344067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Montserrat-Medium"/>
                <a:cs typeface="MyriadPro-Cond"/>
              </a:rPr>
              <a:t>Извещения о предоставлении недостающих документов или сведений без ответа</a:t>
            </a:r>
            <a:endParaRPr lang="ru-RU" sz="3200" b="1" kern="0" dirty="0">
              <a:solidFill>
                <a:schemeClr val="bg1"/>
              </a:solidFill>
              <a:latin typeface="Montserrat-Medium"/>
              <a:cs typeface="MyriadPro-Cond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9408" y="2339752"/>
            <a:ext cx="12657218" cy="584775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   ГЛАВНОЕ </a:t>
            </a:r>
            <a:r>
              <a:rPr lang="ru-RU" sz="2000" b="1" dirty="0">
                <a:solidFill>
                  <a:srgbClr val="FF0000"/>
                </a:solidFill>
              </a:rPr>
              <a:t>УПРАВЛЕНИЕ МЧС РОССИИ ПО РЕСПУБЛИКЕ АЛТАЙ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</a:t>
            </a:r>
            <a:r>
              <a:rPr lang="ru-RU" sz="2000" b="1" dirty="0" smtClean="0"/>
              <a:t>№ 5864401 от 13.01.2025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</a:t>
            </a:r>
            <a:r>
              <a:rPr lang="ru-RU" sz="2000" b="1" dirty="0">
                <a:solidFill>
                  <a:srgbClr val="FF0000"/>
                </a:solidFill>
              </a:rPr>
              <a:t>МВД ПО РЕСПУБЛИКЕ АЛТАЙ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</a:t>
            </a:r>
            <a:r>
              <a:rPr lang="ru-RU" sz="2000" b="1" dirty="0" smtClean="0"/>
              <a:t>№ 202404863633 от 07.08.2025</a:t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</a:t>
            </a:r>
            <a:r>
              <a:rPr lang="ru-RU" sz="2000" b="1" dirty="0">
                <a:solidFill>
                  <a:srgbClr val="FF0000"/>
                </a:solidFill>
              </a:rPr>
              <a:t>УФК ПО РЕСПУБЛИКЕ </a:t>
            </a:r>
            <a:r>
              <a:rPr lang="ru-RU" sz="2000" b="1" dirty="0" smtClean="0">
                <a:solidFill>
                  <a:srgbClr val="FF0000"/>
                </a:solidFill>
              </a:rPr>
              <a:t>АЛТАЙ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   </a:t>
            </a:r>
            <a:r>
              <a:rPr lang="ru-RU" sz="2000" b="1" dirty="0"/>
              <a:t>№ 20240455555 от </a:t>
            </a:r>
            <a:r>
              <a:rPr lang="ru-RU" sz="2000" b="1" dirty="0" smtClean="0"/>
              <a:t>25.04.2025,  </a:t>
            </a:r>
            <a:r>
              <a:rPr lang="ru-RU" sz="2000" b="1" dirty="0"/>
              <a:t>№ 20240448845 от </a:t>
            </a:r>
            <a:r>
              <a:rPr lang="ru-RU" sz="2000" b="1" dirty="0" smtClean="0"/>
              <a:t>24.04.2025, </a:t>
            </a:r>
            <a:r>
              <a:rPr lang="ru-RU" sz="2000" b="1" dirty="0"/>
              <a:t>№ 20240448847 от </a:t>
            </a:r>
            <a:r>
              <a:rPr lang="ru-RU" sz="2000" b="1" dirty="0" smtClean="0"/>
              <a:t>24.04.2025, </a:t>
            </a:r>
            <a:r>
              <a:rPr lang="ru-RU" sz="2000" b="1" dirty="0"/>
              <a:t>№ </a:t>
            </a:r>
            <a:r>
              <a:rPr lang="ru-RU" sz="2000" b="1" dirty="0" smtClean="0"/>
              <a:t>20240441434 от 23.04.2025</a:t>
            </a:r>
            <a:br>
              <a:rPr lang="ru-RU" sz="2000" b="1" dirty="0" smtClean="0"/>
            </a:br>
            <a:r>
              <a:rPr lang="ru-RU" sz="2000" b="1" dirty="0"/>
              <a:t>   № 202404904114 от </a:t>
            </a:r>
            <a:r>
              <a:rPr lang="ru-RU" sz="2000" b="1" dirty="0" smtClean="0"/>
              <a:t>18.08.2025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УФССП РОССИИ ПО РЕСПУБЛИКЕ АЛТАЙ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</a:t>
            </a:r>
            <a:r>
              <a:rPr lang="ru-RU" sz="2000" b="1" dirty="0"/>
              <a:t>№ </a:t>
            </a:r>
            <a:r>
              <a:rPr lang="ru-RU" sz="2000" b="1" dirty="0" smtClean="0"/>
              <a:t>202404830708 от 30.07.2025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ТЕЛЕФОН ГОРЯЧЕЙ ЛИНИИ 8-38822-2-04-38 ДОП.1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120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27" name="object 2"/>
          <p:cNvSpPr txBox="1">
            <a:spLocks noGrp="1"/>
          </p:cNvSpPr>
          <p:nvPr>
            <p:ph type="title"/>
          </p:nvPr>
        </p:nvSpPr>
        <p:spPr>
          <a:xfrm>
            <a:off x="3555969" y="3357554"/>
            <a:ext cx="1143007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spc="70" dirty="0">
                <a:solidFill>
                  <a:srgbClr val="002060"/>
                </a:solidFill>
                <a:latin typeface="Montserrat-Medium"/>
                <a:cs typeface="Calibri-Light"/>
              </a:rPr>
              <a:t>СПАСИБО</a:t>
            </a:r>
            <a:r>
              <a:rPr sz="5400" spc="155" dirty="0">
                <a:solidFill>
                  <a:srgbClr val="002060"/>
                </a:solidFill>
                <a:latin typeface="Montserrat-Medium"/>
                <a:cs typeface="Calibri-Light"/>
              </a:rPr>
              <a:t> </a:t>
            </a:r>
            <a:r>
              <a:rPr sz="5400" spc="65" dirty="0">
                <a:solidFill>
                  <a:srgbClr val="002060"/>
                </a:solidFill>
                <a:latin typeface="Montserrat-Medium"/>
                <a:cs typeface="Calibri-Light"/>
              </a:rPr>
              <a:t>ЗА</a:t>
            </a:r>
            <a:r>
              <a:rPr sz="5400" spc="155" dirty="0">
                <a:solidFill>
                  <a:srgbClr val="002060"/>
                </a:solidFill>
                <a:latin typeface="Montserrat-Medium"/>
                <a:cs typeface="Calibri-Light"/>
              </a:rPr>
              <a:t> </a:t>
            </a:r>
            <a:r>
              <a:rPr sz="5400" spc="25" dirty="0">
                <a:solidFill>
                  <a:srgbClr val="002060"/>
                </a:solidFill>
                <a:latin typeface="Montserrat-Medium"/>
                <a:cs typeface="Calibri-Light"/>
              </a:rPr>
              <a:t>ВНИМАНИЕ!</a:t>
            </a:r>
            <a:endParaRPr sz="5400" dirty="0">
              <a:solidFill>
                <a:srgbClr val="002060"/>
              </a:solidFill>
              <a:latin typeface="Montserrat-Medium"/>
              <a:cs typeface="Calibri-Light"/>
            </a:endParaRPr>
          </a:p>
        </p:txBody>
      </p:sp>
      <p:pic>
        <p:nvPicPr>
          <p:cNvPr id="29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7736" y="4500562"/>
            <a:ext cx="1422496" cy="1422496"/>
          </a:xfrm>
          <a:prstGeom prst="rect">
            <a:avLst/>
          </a:prstGeom>
        </p:spPr>
      </p:pic>
      <p:pic>
        <p:nvPicPr>
          <p:cNvPr id="33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99438" y="4500562"/>
            <a:ext cx="1422496" cy="1422496"/>
          </a:xfrm>
          <a:prstGeom prst="rect">
            <a:avLst/>
          </a:prstGeom>
        </p:spPr>
      </p:pic>
      <p:pic>
        <p:nvPicPr>
          <p:cNvPr id="3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99702" y="4500562"/>
            <a:ext cx="1422496" cy="1422496"/>
          </a:xfrm>
          <a:prstGeom prst="rect">
            <a:avLst/>
          </a:prstGeom>
        </p:spPr>
      </p:pic>
      <p:sp>
        <p:nvSpPr>
          <p:cNvPr id="35" name="object 3"/>
          <p:cNvSpPr txBox="1"/>
          <p:nvPr/>
        </p:nvSpPr>
        <p:spPr>
          <a:xfrm>
            <a:off x="7627934" y="6072198"/>
            <a:ext cx="25717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002060"/>
                </a:solidFill>
                <a:latin typeface="Montserrat-Medium"/>
                <a:cs typeface="Montserrat"/>
              </a:rPr>
              <a:t>S</a:t>
            </a:r>
            <a:r>
              <a:rPr sz="2400" spc="-90" dirty="0">
                <a:solidFill>
                  <a:srgbClr val="002060"/>
                </a:solidFill>
                <a:latin typeface="Montserrat-Medium"/>
                <a:cs typeface="Montserrat"/>
              </a:rPr>
              <a:t>F</a:t>
            </a:r>
            <a:r>
              <a:rPr sz="2400" spc="5" dirty="0">
                <a:solidFill>
                  <a:srgbClr val="002060"/>
                </a:solidFill>
                <a:latin typeface="Montserrat-Medium"/>
                <a:cs typeface="Montserrat"/>
              </a:rPr>
              <a:t>R</a:t>
            </a:r>
            <a:r>
              <a:rPr sz="2400" spc="-85" dirty="0">
                <a:solidFill>
                  <a:srgbClr val="002060"/>
                </a:solidFill>
                <a:latin typeface="Montserrat-Medium"/>
                <a:cs typeface="Montserrat"/>
              </a:rPr>
              <a:t>.</a:t>
            </a:r>
            <a:r>
              <a:rPr sz="2400" spc="-60" dirty="0">
                <a:solidFill>
                  <a:srgbClr val="002060"/>
                </a:solidFill>
                <a:latin typeface="Montserrat-Medium"/>
                <a:cs typeface="Montserrat"/>
              </a:rPr>
              <a:t>G</a:t>
            </a:r>
            <a:r>
              <a:rPr sz="2400" spc="-105" dirty="0">
                <a:solidFill>
                  <a:srgbClr val="002060"/>
                </a:solidFill>
                <a:latin typeface="Montserrat-Medium"/>
                <a:cs typeface="Montserrat"/>
              </a:rPr>
              <a:t>O</a:t>
            </a:r>
            <a:r>
              <a:rPr sz="2400" spc="-229" dirty="0">
                <a:solidFill>
                  <a:srgbClr val="002060"/>
                </a:solidFill>
                <a:latin typeface="Montserrat-Medium"/>
                <a:cs typeface="Montserrat"/>
              </a:rPr>
              <a:t>V</a:t>
            </a:r>
            <a:r>
              <a:rPr sz="2400" spc="-10" dirty="0">
                <a:solidFill>
                  <a:srgbClr val="002060"/>
                </a:solidFill>
                <a:latin typeface="Montserrat-Medium"/>
                <a:cs typeface="Montserrat"/>
              </a:rPr>
              <a:t>.</a:t>
            </a:r>
            <a:r>
              <a:rPr sz="2400" spc="-65" dirty="0">
                <a:solidFill>
                  <a:srgbClr val="002060"/>
                </a:solidFill>
                <a:latin typeface="Montserrat-Medium"/>
                <a:cs typeface="Montserrat"/>
              </a:rPr>
              <a:t>R</a:t>
            </a:r>
            <a:r>
              <a:rPr sz="2400" dirty="0">
                <a:solidFill>
                  <a:srgbClr val="002060"/>
                </a:solidFill>
                <a:latin typeface="Montserrat-Medium"/>
                <a:cs typeface="Montserrat"/>
              </a:rPr>
              <a:t>U</a:t>
            </a:r>
            <a:endParaRPr sz="240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01" y="4932040"/>
            <a:ext cx="4032448" cy="399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627274" y="5214942"/>
            <a:ext cx="13287468" cy="2428892"/>
            <a:chOff x="2627279" y="2300199"/>
            <a:chExt cx="13287468" cy="3271933"/>
          </a:xfrm>
        </p:grpSpPr>
        <p:grpSp>
          <p:nvGrpSpPr>
            <p:cNvPr id="17" name="Группа 25"/>
            <p:cNvGrpSpPr/>
            <p:nvPr/>
          </p:nvGrpSpPr>
          <p:grpSpPr>
            <a:xfrm rot="277403">
              <a:off x="2627278" y="2300199"/>
              <a:ext cx="13287466" cy="3271811"/>
              <a:chOff x="2073249" y="1854213"/>
              <a:chExt cx="8086841" cy="3325135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 rot="21332055">
                <a:off x="2185733" y="1986040"/>
                <a:ext cx="7848601" cy="3193308"/>
              </a:xfrm>
              <a:prstGeom prst="roundRect">
                <a:avLst>
                  <a:gd name="adj" fmla="val 12517"/>
                </a:avLst>
              </a:prstGeom>
              <a:solidFill>
                <a:schemeClr val="bg1"/>
              </a:solidFill>
              <a:ln w="6350">
                <a:solidFill>
                  <a:srgbClr val="061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 rot="21322597">
                <a:off x="2521304" y="1868302"/>
                <a:ext cx="3182502" cy="34290"/>
              </a:xfrm>
              <a:prstGeom prst="line">
                <a:avLst/>
              </a:prstGeom>
              <a:ln w="6350">
                <a:solidFill>
                  <a:srgbClr val="0612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21322597" flipV="1">
                <a:off x="2073249" y="3402056"/>
                <a:ext cx="5560" cy="891684"/>
              </a:xfrm>
              <a:prstGeom prst="line">
                <a:avLst/>
              </a:prstGeom>
              <a:ln w="6350">
                <a:solidFill>
                  <a:srgbClr val="0612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21322597" flipH="1" flipV="1">
                <a:off x="10155576" y="1854213"/>
                <a:ext cx="4514" cy="2067427"/>
              </a:xfrm>
              <a:prstGeom prst="line">
                <a:avLst/>
              </a:prstGeom>
              <a:ln w="6350">
                <a:solidFill>
                  <a:srgbClr val="0612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3294311" y="2428859"/>
              <a:ext cx="1118913" cy="3143273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366AF2">
                    <a:shade val="30000"/>
                    <a:satMod val="115000"/>
                  </a:srgbClr>
                </a:gs>
                <a:gs pos="50000">
                  <a:srgbClr val="366AF2">
                    <a:shade val="67500"/>
                    <a:satMod val="115000"/>
                  </a:srgbClr>
                </a:gs>
                <a:gs pos="100000">
                  <a:srgbClr val="366AF2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6AF2"/>
                </a:solidFill>
              </a:endParaRPr>
            </a:p>
          </p:txBody>
        </p:sp>
      </p:grpSp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7469230" y="285720"/>
            <a:ext cx="8802702" cy="795340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Montserrat-Medium"/>
              </a:rPr>
              <a:t>НОРМАТИВНО-ПРАВОВЫЕ АКТЫ </a:t>
            </a:r>
            <a:endParaRPr lang="ru-RU" sz="3200" dirty="0">
              <a:solidFill>
                <a:prstClr val="white"/>
              </a:solidFill>
              <a:latin typeface="Montserrat-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0915" y="1098516"/>
            <a:ext cx="13612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tserrat-Medium"/>
              </a:rPr>
              <a:t>Постановление Правительства РФ от 23.11.2021 N 2010 (ред. от 26.12.2023) "Об утверждении Правил получения Фондом пенсионного и социального страхования Российской Федерации сведений и документов, необходимых для назначения и выплаты пособий по временной нетрудоспособности, по беременности и родам, единовременного пособия при рождении ребенка, ежемесячного пособия по уходу за ребенком"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87567" y="3578684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kern="0" dirty="0">
                <a:solidFill>
                  <a:srgbClr val="002060"/>
                </a:solidFill>
                <a:latin typeface="Montserrat-Medium"/>
              </a:rPr>
              <a:t>Федеральный</a:t>
            </a:r>
            <a:r>
              <a:rPr lang="ru-RU" sz="21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2100" b="1" kern="0" dirty="0">
                <a:solidFill>
                  <a:srgbClr val="002060"/>
                </a:solidFill>
                <a:latin typeface="Montserrat-Medium"/>
              </a:rPr>
              <a:t>закон от 29.12.2006 N 255-ФЗ "Об обязательном социальном страховании на случай временной нетрудоспособности и в связи с материнством"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84662" y="5469633"/>
            <a:ext cx="111004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buFont typeface="Wingdings" pitchFamily="2" charset="2"/>
              <a:buChar char="q"/>
            </a:pPr>
            <a:r>
              <a:rPr lang="ru-RU" sz="2000" b="1" kern="0" dirty="0">
                <a:solidFill>
                  <a:srgbClr val="002060"/>
                </a:solidFill>
                <a:latin typeface="Montserrat-Medium"/>
              </a:rPr>
              <a:t>Правила определяют состав сведений и документов, необходимых для назначения и выплаты пособий по временной нетрудоспособности, по беременности и родам, единовременного пособия при рождении ребенка, ежемесячного пособия по уходу за ребенком (далее - пособия), и порядок их получения Фондом пенсионного и социального страхования Российской Федерации (далее - страховщик), в том числе в электронной форме с использованием единой системы межведомственного электронного взаимодействия </a:t>
            </a:r>
          </a:p>
          <a:p>
            <a:pPr marL="342900" indent="12700"/>
            <a:endParaRPr lang="ru-RU" sz="2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270216" y="3286116"/>
            <a:ext cx="12358774" cy="71438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0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7270744" y="285720"/>
            <a:ext cx="9001188" cy="1000132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kern="0" dirty="0" smtClean="0">
                <a:solidFill>
                  <a:schemeClr val="bg1"/>
                </a:solidFill>
                <a:latin typeface="Montserrat-Medium"/>
                <a:cs typeface="MyriadPro-Cond"/>
              </a:rPr>
              <a:t>Единовременное </a:t>
            </a:r>
            <a:r>
              <a:rPr lang="ru-RU" sz="3600" b="1" kern="0" dirty="0">
                <a:solidFill>
                  <a:schemeClr val="bg1"/>
                </a:solidFill>
                <a:latin typeface="Montserrat-Medium"/>
                <a:cs typeface="MyriadPro-Cond"/>
              </a:rPr>
              <a:t>пособие </a:t>
            </a:r>
          </a:p>
          <a:p>
            <a:pPr lvl="0"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tserrat-Medium"/>
                <a:cs typeface="MyriadPro-Cond"/>
              </a:rPr>
              <a:t>при рождении ребенка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87440" y="2555776"/>
            <a:ext cx="126346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600" b="1" kern="0" dirty="0">
                <a:solidFill>
                  <a:srgbClr val="002060"/>
                </a:solidFill>
                <a:latin typeface="Montserrat-Medium"/>
              </a:rPr>
              <a:t> </a:t>
            </a:r>
            <a:r>
              <a:rPr lang="ru-RU" sz="2600" b="1" kern="0" dirty="0" smtClean="0">
                <a:solidFill>
                  <a:srgbClr val="002060"/>
                </a:solidFill>
                <a:latin typeface="Montserrat-Medium"/>
              </a:rPr>
              <a:t>Не </a:t>
            </a:r>
            <a:r>
              <a:rPr lang="ru-RU" sz="2600" b="1" kern="0" dirty="0">
                <a:solidFill>
                  <a:srgbClr val="002060"/>
                </a:solidFill>
                <a:latin typeface="Montserrat-Medium"/>
              </a:rPr>
              <a:t>требует подачи заявления застрахованным лицом о его </a:t>
            </a:r>
            <a:r>
              <a:rPr lang="ru-RU" sz="2600" b="1" kern="0" dirty="0" smtClean="0">
                <a:solidFill>
                  <a:srgbClr val="002060"/>
                </a:solidFill>
                <a:latin typeface="Montserrat-Medium"/>
              </a:rPr>
              <a:t>назначении</a:t>
            </a:r>
          </a:p>
          <a:p>
            <a:endParaRPr lang="ru-RU" sz="2600" b="1" kern="0" dirty="0" smtClean="0">
              <a:solidFill>
                <a:srgbClr val="002060"/>
              </a:solidFill>
              <a:latin typeface="Montserrat-Medium"/>
            </a:endParaRPr>
          </a:p>
          <a:p>
            <a:endParaRPr lang="ru-RU" sz="2600" b="1" kern="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600" b="1" kern="0" dirty="0" smtClean="0">
                <a:solidFill>
                  <a:srgbClr val="002060"/>
                </a:solidFill>
                <a:latin typeface="Montserrat-Medium"/>
              </a:rPr>
              <a:t>Оригинал </a:t>
            </a:r>
            <a:r>
              <a:rPr lang="ru-RU" sz="2600" b="1" kern="0" dirty="0">
                <a:solidFill>
                  <a:srgbClr val="002060"/>
                </a:solidFill>
                <a:latin typeface="Montserrat-Medium"/>
              </a:rPr>
              <a:t>справки о рождении ребенка либо иной документ, подтверждающий рождение данного ребенка, </a:t>
            </a:r>
            <a:r>
              <a:rPr lang="ru-RU" sz="2600" b="1" kern="0" dirty="0" smtClean="0">
                <a:solidFill>
                  <a:srgbClr val="002060"/>
                </a:solidFill>
                <a:latin typeface="Montserrat-Medium"/>
              </a:rPr>
              <a:t>справки от второго родителя не </a:t>
            </a:r>
            <a:r>
              <a:rPr lang="ru-RU" sz="2600" b="1" kern="0" dirty="0">
                <a:solidFill>
                  <a:srgbClr val="002060"/>
                </a:solidFill>
                <a:latin typeface="Montserrat-Medium"/>
              </a:rPr>
              <a:t>требуются</a:t>
            </a:r>
            <a:endParaRPr lang="ru-RU" sz="2600" b="1" kern="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600" b="1" kern="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600" b="1" kern="0" dirty="0">
                <a:solidFill>
                  <a:srgbClr val="002060"/>
                </a:solidFill>
                <a:latin typeface="Montserrat-Medium"/>
              </a:rPr>
              <a:t>РК пособия при рождении ребенка = РК пособия по беременности и </a:t>
            </a:r>
            <a:r>
              <a:rPr lang="ru-RU" sz="2600" b="1" kern="0" dirty="0" smtClean="0">
                <a:solidFill>
                  <a:srgbClr val="002060"/>
                </a:solidFill>
                <a:latin typeface="Montserrat-Medium"/>
              </a:rPr>
              <a:t>родам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600" b="1" kern="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600" b="1" kern="0" dirty="0" smtClean="0">
                <a:solidFill>
                  <a:srgbClr val="002060"/>
                </a:solidFill>
                <a:latin typeface="Montserrat-Medium"/>
              </a:rPr>
              <a:t>Данные о способе получения пособия </a:t>
            </a:r>
            <a:r>
              <a:rPr lang="ru-RU" sz="2600" b="1" kern="0" dirty="0">
                <a:solidFill>
                  <a:srgbClr val="002060"/>
                </a:solidFill>
                <a:latin typeface="Montserrat-Medium"/>
              </a:rPr>
              <a:t>б</a:t>
            </a:r>
            <a:r>
              <a:rPr lang="ru-RU" sz="2600" b="1" kern="0" dirty="0" smtClean="0">
                <a:solidFill>
                  <a:srgbClr val="002060"/>
                </a:solidFill>
                <a:latin typeface="Montserrat-Medium"/>
              </a:rPr>
              <a:t>ерутся с информации о застрахованных лицах (86 сообщение)</a:t>
            </a:r>
            <a:endParaRPr lang="ru-RU" sz="2600" b="1" kern="0" dirty="0">
              <a:solidFill>
                <a:srgbClr val="002060"/>
              </a:solidFill>
              <a:latin typeface="Montserrat-Medium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600" b="1" kern="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600" b="1" kern="0" dirty="0" smtClean="0">
              <a:solidFill>
                <a:srgbClr val="002060"/>
              </a:solidFill>
              <a:latin typeface="Montserrat-Medium"/>
            </a:endParaRPr>
          </a:p>
          <a:p>
            <a:endParaRPr lang="ru-RU" sz="2600" b="1" kern="0" dirty="0">
              <a:solidFill>
                <a:srgbClr val="002060"/>
              </a:solidFill>
              <a:latin typeface="Montserrat-Medium"/>
            </a:endParaRPr>
          </a:p>
        </p:txBody>
      </p:sp>
    </p:spTree>
    <p:extLst>
      <p:ext uri="{BB962C8B-B14F-4D97-AF65-F5344CB8AC3E}">
        <p14:creationId xmlns:p14="http://schemas.microsoft.com/office/powerpoint/2010/main" val="38122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7314770" y="6275928"/>
            <a:ext cx="4528399" cy="2103751"/>
            <a:chOff x="2800368" y="1649760"/>
            <a:chExt cx="7559880" cy="6908472"/>
          </a:xfrm>
        </p:grpSpPr>
        <p:sp>
          <p:nvSpPr>
            <p:cNvPr id="40" name="Прямоугольник: скругленные углы 53">
              <a:extLst>
                <a:ext uri="{FF2B5EF4-FFF2-40B4-BE49-F238E27FC236}">
                  <a16:creationId xmlns:a16="http://schemas.microsoft.com/office/drawing/2014/main" xmlns="" id="{D8D7EDF1-F286-41E9-9835-4EC325A3CCB7}"/>
                </a:ext>
              </a:extLst>
            </p:cNvPr>
            <p:cNvSpPr/>
            <p:nvPr/>
          </p:nvSpPr>
          <p:spPr>
            <a:xfrm>
              <a:off x="2800368" y="1691680"/>
              <a:ext cx="7559880" cy="6866552"/>
            </a:xfrm>
            <a:prstGeom prst="roundRect">
              <a:avLst>
                <a:gd name="adj" fmla="val 6674"/>
              </a:avLst>
            </a:prstGeom>
            <a:solidFill>
              <a:srgbClr val="FCFCFD"/>
            </a:solidFill>
            <a:ln w="19050">
              <a:noFill/>
            </a:ln>
            <a:effectLst>
              <a:outerShdw blurRad="1905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latin typeface="Montserrat-Medium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63504" y="1649760"/>
              <a:ext cx="5544616" cy="0"/>
            </a:xfrm>
            <a:prstGeom prst="line">
              <a:avLst/>
            </a:prstGeom>
            <a:ln w="57150">
              <a:solidFill>
                <a:srgbClr val="022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11882742" y="6311430"/>
            <a:ext cx="4277542" cy="2103751"/>
            <a:chOff x="2800368" y="1649760"/>
            <a:chExt cx="7559880" cy="6908472"/>
          </a:xfrm>
        </p:grpSpPr>
        <p:sp>
          <p:nvSpPr>
            <p:cNvPr id="43" name="Прямоугольник: скругленные углы 53">
              <a:extLst>
                <a:ext uri="{FF2B5EF4-FFF2-40B4-BE49-F238E27FC236}">
                  <a16:creationId xmlns:a16="http://schemas.microsoft.com/office/drawing/2014/main" xmlns="" id="{D8D7EDF1-F286-41E9-9835-4EC325A3CCB7}"/>
                </a:ext>
              </a:extLst>
            </p:cNvPr>
            <p:cNvSpPr/>
            <p:nvPr/>
          </p:nvSpPr>
          <p:spPr>
            <a:xfrm>
              <a:off x="2800368" y="1691680"/>
              <a:ext cx="7559880" cy="6866552"/>
            </a:xfrm>
            <a:prstGeom prst="roundRect">
              <a:avLst>
                <a:gd name="adj" fmla="val 6674"/>
              </a:avLst>
            </a:prstGeom>
            <a:solidFill>
              <a:srgbClr val="FCFCFD"/>
            </a:solidFill>
            <a:ln w="19050">
              <a:noFill/>
            </a:ln>
            <a:effectLst>
              <a:outerShdw blurRad="1905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latin typeface="Montserrat-Medium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63504" y="1649760"/>
              <a:ext cx="5544616" cy="0"/>
            </a:xfrm>
            <a:prstGeom prst="line">
              <a:avLst/>
            </a:prstGeom>
            <a:ln w="57150">
              <a:solidFill>
                <a:srgbClr val="022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Скругленный прямоугольник 7"/>
          <p:cNvSpPr/>
          <p:nvPr/>
        </p:nvSpPr>
        <p:spPr>
          <a:xfrm>
            <a:off x="7469230" y="285720"/>
            <a:ext cx="8802702" cy="1000132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0" dirty="0" smtClean="0">
                <a:solidFill>
                  <a:schemeClr val="bg1"/>
                </a:solidFill>
                <a:latin typeface="Montserrat-Medium"/>
                <a:cs typeface="MyriadPro-Cond"/>
              </a:rPr>
              <a:t>Ежемесячное пособие до 1,5 лет.</a:t>
            </a:r>
            <a:endParaRPr lang="ru-RU" sz="3000" dirty="0">
              <a:solidFill>
                <a:schemeClr val="bg1"/>
              </a:solidFill>
              <a:latin typeface="Montserrat-Medium"/>
            </a:endParaRPr>
          </a:p>
        </p:txBody>
      </p:sp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27845" y="6292717"/>
            <a:ext cx="4714908" cy="2032313"/>
            <a:chOff x="2800368" y="1649760"/>
            <a:chExt cx="7559880" cy="6908472"/>
          </a:xfrm>
        </p:grpSpPr>
        <p:sp>
          <p:nvSpPr>
            <p:cNvPr id="12" name="Прямоугольник: скругленные углы 53">
              <a:extLst>
                <a:ext uri="{FF2B5EF4-FFF2-40B4-BE49-F238E27FC236}">
                  <a16:creationId xmlns:a16="http://schemas.microsoft.com/office/drawing/2014/main" xmlns="" id="{D8D7EDF1-F286-41E9-9835-4EC325A3CCB7}"/>
                </a:ext>
              </a:extLst>
            </p:cNvPr>
            <p:cNvSpPr/>
            <p:nvPr/>
          </p:nvSpPr>
          <p:spPr>
            <a:xfrm>
              <a:off x="2800368" y="1691680"/>
              <a:ext cx="7559880" cy="6866552"/>
            </a:xfrm>
            <a:prstGeom prst="roundRect">
              <a:avLst>
                <a:gd name="adj" fmla="val 6674"/>
              </a:avLst>
            </a:prstGeom>
            <a:solidFill>
              <a:srgbClr val="FCFCFD"/>
            </a:solidFill>
            <a:ln w="19050">
              <a:noFill/>
            </a:ln>
            <a:effectLst>
              <a:outerShdw blurRad="1905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latin typeface="Montserrat-Medium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663504" y="1649760"/>
              <a:ext cx="5544616" cy="0"/>
            </a:xfrm>
            <a:prstGeom prst="line">
              <a:avLst/>
            </a:prstGeom>
            <a:ln w="57150">
              <a:solidFill>
                <a:srgbClr val="022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2698712" y="2143109"/>
            <a:ext cx="44291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endParaRPr lang="ru-RU" sz="2400" b="1" kern="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 algn="ctr"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 algn="ctr">
              <a:buFont typeface="Wingdings" pitchFamily="2" charset="2"/>
              <a:buChar char="q"/>
            </a:pPr>
            <a:endParaRPr lang="ru-RU" sz="2400" b="1" kern="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 algn="ctr">
              <a:buFont typeface="Wingdings" pitchFamily="2" charset="2"/>
              <a:buChar char="q"/>
            </a:pPr>
            <a:endParaRPr lang="ru-RU" sz="2400" b="1" kern="0" dirty="0">
              <a:solidFill>
                <a:srgbClr val="002060"/>
              </a:solidFill>
              <a:latin typeface="Montserrat-Medium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60840" y="6947808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Увольнение получателя пособия</a:t>
            </a:r>
            <a:endParaRPr lang="ru-RU" sz="2400" dirty="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18851" y="6947808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Отпуск по </a:t>
            </a: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беременности и </a:t>
            </a: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родам</a:t>
            </a:r>
            <a:endParaRPr lang="ru-RU" sz="2400" dirty="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080860" y="6934984"/>
            <a:ext cx="4191072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Смерть получателя,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ребенка</a:t>
            </a:r>
            <a:endParaRPr lang="ru-RU" sz="2400" dirty="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95" y="3851920"/>
            <a:ext cx="132969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8400" y="4167267"/>
            <a:ext cx="109023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spc="-35" dirty="0">
                <a:solidFill>
                  <a:srgbClr val="002060"/>
                </a:solidFill>
                <a:latin typeface="Montserrat-Medium"/>
                <a:cs typeface="Montserrat"/>
              </a:rPr>
              <a:t>У</a:t>
            </a:r>
            <a:r>
              <a:rPr lang="ru-RU" sz="3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ведомление </a:t>
            </a:r>
            <a:r>
              <a:rPr lang="ru-RU" sz="3400" spc="-35" dirty="0">
                <a:solidFill>
                  <a:srgbClr val="002060"/>
                </a:solidFill>
                <a:latin typeface="Montserrat-Medium"/>
                <a:cs typeface="Montserrat"/>
              </a:rPr>
              <a:t>о прекращении права застрахованного лица на получение ежемесячного пособия по уходу за ребенком - тип сообщения 104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133599" y="1767686"/>
            <a:ext cx="12654461" cy="2258948"/>
            <a:chOff x="2800368" y="1649760"/>
            <a:chExt cx="7559880" cy="6908472"/>
          </a:xfrm>
        </p:grpSpPr>
        <p:sp>
          <p:nvSpPr>
            <p:cNvPr id="27" name="Прямоугольник: скругленные углы 53">
              <a:extLst>
                <a:ext uri="{FF2B5EF4-FFF2-40B4-BE49-F238E27FC236}">
                  <a16:creationId xmlns:a16="http://schemas.microsoft.com/office/drawing/2014/main" xmlns="" id="{D8D7EDF1-F286-41E9-9835-4EC325A3CCB7}"/>
                </a:ext>
              </a:extLst>
            </p:cNvPr>
            <p:cNvSpPr/>
            <p:nvPr/>
          </p:nvSpPr>
          <p:spPr>
            <a:xfrm>
              <a:off x="2800368" y="1691680"/>
              <a:ext cx="7559880" cy="6866552"/>
            </a:xfrm>
            <a:prstGeom prst="roundRect">
              <a:avLst>
                <a:gd name="adj" fmla="val 6674"/>
              </a:avLst>
            </a:prstGeom>
            <a:solidFill>
              <a:srgbClr val="FCFCFD"/>
            </a:solidFill>
            <a:ln w="19050">
              <a:noFill/>
            </a:ln>
            <a:effectLst>
              <a:outerShdw blurRad="1905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latin typeface="Montserrat-Medium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663504" y="1649760"/>
              <a:ext cx="5544616" cy="0"/>
            </a:xfrm>
            <a:prstGeom prst="line">
              <a:avLst/>
            </a:prstGeom>
            <a:ln w="57150">
              <a:solidFill>
                <a:srgbClr val="022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3207454" y="1820106"/>
            <a:ext cx="12496216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1.Выход </a:t>
            </a: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из отпуска (полный рабочий день, неполный рабочий день, дистанционная работа, работа на </a:t>
            </a: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дому)</a:t>
            </a:r>
            <a:endParaRPr lang="ru-RU" sz="2400" spc="-35" dirty="0">
              <a:solidFill>
                <a:srgbClr val="002060"/>
              </a:solidFill>
              <a:latin typeface="Montserrat-Medium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2. В период нахождения в отпуске по уходу за ребенком у одного страхователя </a:t>
            </a: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работает у </a:t>
            </a: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другого </a:t>
            </a: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страхователя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>
                <a:solidFill>
                  <a:srgbClr val="FF0000"/>
                </a:solidFill>
                <a:latin typeface="Montserrat-Medium"/>
                <a:cs typeface="Montserrat"/>
              </a:rPr>
              <a:t>ВЫПЛАТА ПОСОБИЯ ПРОДОЛЖАЕТСЯ !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400" spc="-35" dirty="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184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627274" y="5214942"/>
            <a:ext cx="13287468" cy="3677538"/>
            <a:chOff x="2627279" y="2300199"/>
            <a:chExt cx="13287468" cy="3271933"/>
          </a:xfrm>
        </p:grpSpPr>
        <p:grpSp>
          <p:nvGrpSpPr>
            <p:cNvPr id="17" name="Группа 25"/>
            <p:cNvGrpSpPr/>
            <p:nvPr/>
          </p:nvGrpSpPr>
          <p:grpSpPr>
            <a:xfrm rot="277403">
              <a:off x="2627278" y="2300199"/>
              <a:ext cx="13287466" cy="3271811"/>
              <a:chOff x="2073249" y="1854213"/>
              <a:chExt cx="8086841" cy="3325135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 rot="21332055">
                <a:off x="2185733" y="1986040"/>
                <a:ext cx="7848601" cy="3193308"/>
              </a:xfrm>
              <a:prstGeom prst="roundRect">
                <a:avLst>
                  <a:gd name="adj" fmla="val 12517"/>
                </a:avLst>
              </a:prstGeom>
              <a:solidFill>
                <a:schemeClr val="bg1"/>
              </a:solidFill>
              <a:ln w="6350">
                <a:solidFill>
                  <a:srgbClr val="061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Montserrat-Medium"/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 rot="21322597">
                <a:off x="2521304" y="1868302"/>
                <a:ext cx="3182502" cy="34290"/>
              </a:xfrm>
              <a:prstGeom prst="line">
                <a:avLst/>
              </a:prstGeom>
              <a:ln w="6350">
                <a:solidFill>
                  <a:srgbClr val="0612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21322597" flipV="1">
                <a:off x="2073249" y="3402056"/>
                <a:ext cx="5560" cy="891684"/>
              </a:xfrm>
              <a:prstGeom prst="line">
                <a:avLst/>
              </a:prstGeom>
              <a:ln w="6350">
                <a:solidFill>
                  <a:srgbClr val="0612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21322597" flipH="1" flipV="1">
                <a:off x="10155576" y="1854213"/>
                <a:ext cx="4514" cy="2067427"/>
              </a:xfrm>
              <a:prstGeom prst="line">
                <a:avLst/>
              </a:prstGeom>
              <a:ln w="6350">
                <a:solidFill>
                  <a:srgbClr val="0612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Скругленный прямоугольник 18"/>
              <p:cNvSpPr/>
              <p:nvPr/>
            </p:nvSpPr>
            <p:spPr>
              <a:xfrm rot="21332055">
                <a:off x="2185732" y="1986040"/>
                <a:ext cx="7848601" cy="3193307"/>
              </a:xfrm>
              <a:prstGeom prst="roundRect">
                <a:avLst>
                  <a:gd name="adj" fmla="val 12517"/>
                </a:avLst>
              </a:prstGeom>
              <a:solidFill>
                <a:schemeClr val="bg1"/>
              </a:solidFill>
              <a:ln w="6350">
                <a:solidFill>
                  <a:srgbClr val="061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Montserrat-Medium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3294311" y="2428859"/>
              <a:ext cx="1118913" cy="3143273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366AF2">
                    <a:shade val="30000"/>
                    <a:satMod val="115000"/>
                  </a:srgbClr>
                </a:gs>
                <a:gs pos="50000">
                  <a:srgbClr val="366AF2">
                    <a:shade val="67500"/>
                    <a:satMod val="115000"/>
                  </a:srgbClr>
                </a:gs>
                <a:gs pos="100000">
                  <a:srgbClr val="366AF2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6AF2"/>
                </a:solidFill>
                <a:latin typeface="Montserrat-Medium"/>
              </a:endParaRPr>
            </a:p>
          </p:txBody>
        </p:sp>
      </p:grpSp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7469230" y="285720"/>
            <a:ext cx="8802702" cy="795340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kern="0" dirty="0">
                <a:solidFill>
                  <a:schemeClr val="bg1"/>
                </a:solidFill>
                <a:latin typeface="Montserrat-Medium"/>
                <a:cs typeface="MyriadPro-Cond"/>
              </a:rPr>
              <a:t>Пункт 13 Правил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0150" y="1286698"/>
            <a:ext cx="13144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Данные персонифицированного учета</a:t>
            </a:r>
            <a:endParaRPr lang="ru-RU" sz="2400" dirty="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5902" y="442912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АВТОПЕРЕРАСЧЕТ</a:t>
            </a:r>
            <a:endParaRPr lang="ru-RU" sz="2400" dirty="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84662" y="5469633"/>
            <a:ext cx="11107113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20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После </a:t>
            </a:r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поступления необходимых сведений о заработной плате </a:t>
            </a:r>
            <a:r>
              <a:rPr lang="ru-RU" sz="20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в </a:t>
            </a:r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пользу застрахованного лица из Федеральной налоговой службы, в том числе уточненных сведений, и отражения их в индивидуальном (персонифицированном) учете в системах обязательного пенсионного и обязательного социального страхования для уточнения размера пособия используются вновь поступившие сведения о заработной плате и об иных выплатах и вознаграждениях в пользу застрахованного лица, отраженные в индивидуальном (персонифицированном) учете</a:t>
            </a:r>
            <a:r>
              <a:rPr lang="ru-RU" sz="20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2000" spc="-35" dirty="0" smtClean="0">
              <a:solidFill>
                <a:srgbClr val="002060"/>
              </a:solidFill>
              <a:latin typeface="Montserrat-Medium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20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 </a:t>
            </a:r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Информация об уточненном размере пособия направляется в личный кабинет застрахованного лица на едином портале. Одновременно вновь поступившие сведения о заработной плате застрахованного лица и об иных выплатах и вознаграждениях в его пользу направляются страховщиком страхователю.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  <a:latin typeface="Montserrat-Medium"/>
              <a:cs typeface="Montserrat"/>
            </a:endParaRPr>
          </a:p>
          <a:p>
            <a:pPr marL="342900" indent="12700"/>
            <a:endParaRPr lang="ru-RU" sz="2000" kern="0" dirty="0">
              <a:solidFill>
                <a:schemeClr val="tx1">
                  <a:lumMod val="85000"/>
                  <a:lumOff val="15000"/>
                </a:schemeClr>
              </a:solidFill>
              <a:latin typeface="Montserrat-Medium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841588" y="1928794"/>
            <a:ext cx="12358774" cy="71438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2643104" y="2006631"/>
            <a:ext cx="13287468" cy="1857388"/>
            <a:chOff x="2627279" y="2300199"/>
            <a:chExt cx="13287468" cy="3271933"/>
          </a:xfrm>
        </p:grpSpPr>
        <p:grpSp>
          <p:nvGrpSpPr>
            <p:cNvPr id="30" name="Группа 25"/>
            <p:cNvGrpSpPr/>
            <p:nvPr/>
          </p:nvGrpSpPr>
          <p:grpSpPr>
            <a:xfrm rot="277403">
              <a:off x="2627278" y="2300199"/>
              <a:ext cx="13287466" cy="3271811"/>
              <a:chOff x="2073249" y="1854213"/>
              <a:chExt cx="8086841" cy="3325135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 rot="21332055">
                <a:off x="2185733" y="1986040"/>
                <a:ext cx="7848601" cy="3193308"/>
              </a:xfrm>
              <a:prstGeom prst="roundRect">
                <a:avLst>
                  <a:gd name="adj" fmla="val 12517"/>
                </a:avLst>
              </a:prstGeom>
              <a:solidFill>
                <a:schemeClr val="bg1"/>
              </a:solidFill>
              <a:ln w="6350">
                <a:solidFill>
                  <a:srgbClr val="061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Montserrat-Medium"/>
                </a:endParaRPr>
              </a:p>
            </p:txBody>
          </p:sp>
          <p:cxnSp>
            <p:nvCxnSpPr>
              <p:cNvPr id="33" name="Прямая соединительная линия 32"/>
              <p:cNvCxnSpPr/>
              <p:nvPr/>
            </p:nvCxnSpPr>
            <p:spPr>
              <a:xfrm rot="21322597">
                <a:off x="2521304" y="1868302"/>
                <a:ext cx="3182502" cy="34290"/>
              </a:xfrm>
              <a:prstGeom prst="line">
                <a:avLst/>
              </a:prstGeom>
              <a:ln w="6350">
                <a:solidFill>
                  <a:srgbClr val="0612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21322597" flipV="1">
                <a:off x="2073249" y="3402056"/>
                <a:ext cx="5560" cy="891684"/>
              </a:xfrm>
              <a:prstGeom prst="line">
                <a:avLst/>
              </a:prstGeom>
              <a:ln w="6350">
                <a:solidFill>
                  <a:srgbClr val="0612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21322597" flipH="1" flipV="1">
                <a:off x="10155576" y="1854213"/>
                <a:ext cx="4514" cy="2067427"/>
              </a:xfrm>
              <a:prstGeom prst="line">
                <a:avLst/>
              </a:prstGeom>
              <a:ln w="6350">
                <a:solidFill>
                  <a:srgbClr val="0612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Скругленный прямоугольник 35"/>
              <p:cNvSpPr/>
              <p:nvPr/>
            </p:nvSpPr>
            <p:spPr>
              <a:xfrm rot="21332055">
                <a:off x="2185732" y="1986040"/>
                <a:ext cx="7848601" cy="3193307"/>
              </a:xfrm>
              <a:prstGeom prst="roundRect">
                <a:avLst>
                  <a:gd name="adj" fmla="val 12517"/>
                </a:avLst>
              </a:prstGeom>
              <a:solidFill>
                <a:schemeClr val="bg1"/>
              </a:solidFill>
              <a:ln w="6350">
                <a:solidFill>
                  <a:srgbClr val="061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Montserrat-Medium"/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 rot="21332055">
                <a:off x="2185732" y="1986040"/>
                <a:ext cx="7848601" cy="3193307"/>
              </a:xfrm>
              <a:prstGeom prst="roundRect">
                <a:avLst>
                  <a:gd name="adj" fmla="val 12517"/>
                </a:avLst>
              </a:prstGeom>
              <a:solidFill>
                <a:schemeClr val="bg1"/>
              </a:solidFill>
              <a:ln w="6350">
                <a:solidFill>
                  <a:srgbClr val="0612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latin typeface="Montserrat-Medium"/>
                </a:endParaRPr>
              </a:p>
            </p:txBody>
          </p:sp>
        </p:grpSp>
        <p:sp>
          <p:nvSpPr>
            <p:cNvPr id="31" name="Скругленный прямоугольник 30"/>
            <p:cNvSpPr/>
            <p:nvPr/>
          </p:nvSpPr>
          <p:spPr>
            <a:xfrm>
              <a:off x="3294311" y="2428859"/>
              <a:ext cx="1118913" cy="3143273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366AF2">
                    <a:shade val="30000"/>
                    <a:satMod val="115000"/>
                  </a:srgbClr>
                </a:gs>
                <a:gs pos="50000">
                  <a:srgbClr val="366AF2">
                    <a:shade val="67500"/>
                    <a:satMod val="115000"/>
                  </a:srgbClr>
                </a:gs>
                <a:gs pos="100000">
                  <a:srgbClr val="366AF2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66AF2"/>
                </a:solidFill>
                <a:latin typeface="Montserrat-Medium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484662" y="2220472"/>
            <a:ext cx="111071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Для исчисления пособий по временной нетрудоспособности, по беременности и родам, ежемесячного пособия по уходу за ребенком страховщик использует сведения о заработной плате застрахованного лица и об иных выплатах и вознаграждениях в его пользу из состава сведений индивидуального (персонифицированного) учета в системах обязательного пенсионного и обязательного социального страхования. (100 сообщение)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7342182" y="1928794"/>
            <a:ext cx="4357718" cy="6500858"/>
            <a:chOff x="2800368" y="1649760"/>
            <a:chExt cx="7559880" cy="6908472"/>
          </a:xfrm>
        </p:grpSpPr>
        <p:sp>
          <p:nvSpPr>
            <p:cNvPr id="40" name="Прямоугольник: скругленные углы 53">
              <a:extLst>
                <a:ext uri="{FF2B5EF4-FFF2-40B4-BE49-F238E27FC236}">
                  <a16:creationId xmlns:a16="http://schemas.microsoft.com/office/drawing/2014/main" xmlns="" id="{D8D7EDF1-F286-41E9-9835-4EC325A3CCB7}"/>
                </a:ext>
              </a:extLst>
            </p:cNvPr>
            <p:cNvSpPr/>
            <p:nvPr/>
          </p:nvSpPr>
          <p:spPr>
            <a:xfrm>
              <a:off x="2800368" y="1691680"/>
              <a:ext cx="7559880" cy="6866552"/>
            </a:xfrm>
            <a:prstGeom prst="roundRect">
              <a:avLst>
                <a:gd name="adj" fmla="val 6674"/>
              </a:avLst>
            </a:prstGeom>
            <a:solidFill>
              <a:srgbClr val="FCFCFD"/>
            </a:solidFill>
            <a:ln w="19050">
              <a:noFill/>
            </a:ln>
            <a:effectLst>
              <a:outerShdw blurRad="1905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latin typeface="Montserrat-Medium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63504" y="1649760"/>
              <a:ext cx="5544616" cy="0"/>
            </a:xfrm>
            <a:prstGeom prst="line">
              <a:avLst/>
            </a:prstGeom>
            <a:ln w="57150">
              <a:solidFill>
                <a:srgbClr val="022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11771338" y="1928794"/>
            <a:ext cx="4357718" cy="6500858"/>
            <a:chOff x="2800368" y="1649760"/>
            <a:chExt cx="7559880" cy="6908472"/>
          </a:xfrm>
        </p:grpSpPr>
        <p:sp>
          <p:nvSpPr>
            <p:cNvPr id="43" name="Прямоугольник: скругленные углы 53">
              <a:extLst>
                <a:ext uri="{FF2B5EF4-FFF2-40B4-BE49-F238E27FC236}">
                  <a16:creationId xmlns:a16="http://schemas.microsoft.com/office/drawing/2014/main" xmlns="" id="{D8D7EDF1-F286-41E9-9835-4EC325A3CCB7}"/>
                </a:ext>
              </a:extLst>
            </p:cNvPr>
            <p:cNvSpPr/>
            <p:nvPr/>
          </p:nvSpPr>
          <p:spPr>
            <a:xfrm>
              <a:off x="2800368" y="1691680"/>
              <a:ext cx="7559880" cy="6866552"/>
            </a:xfrm>
            <a:prstGeom prst="roundRect">
              <a:avLst>
                <a:gd name="adj" fmla="val 6674"/>
              </a:avLst>
            </a:prstGeom>
            <a:solidFill>
              <a:srgbClr val="FCFCFD"/>
            </a:solidFill>
            <a:ln w="19050">
              <a:noFill/>
            </a:ln>
            <a:effectLst>
              <a:outerShdw blurRad="1905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latin typeface="Montserrat-Medium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63504" y="1649760"/>
              <a:ext cx="5544616" cy="0"/>
            </a:xfrm>
            <a:prstGeom prst="line">
              <a:avLst/>
            </a:prstGeom>
            <a:ln w="57150">
              <a:solidFill>
                <a:srgbClr val="022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Скругленный прямоугольник 7"/>
          <p:cNvSpPr/>
          <p:nvPr/>
        </p:nvSpPr>
        <p:spPr>
          <a:xfrm>
            <a:off x="7469230" y="285720"/>
            <a:ext cx="8802702" cy="1000132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0" dirty="0" smtClean="0">
                <a:solidFill>
                  <a:schemeClr val="bg1"/>
                </a:solidFill>
                <a:latin typeface="Montserrat-Medium"/>
                <a:cs typeface="MyriadPro-Cond"/>
              </a:rPr>
              <a:t>АВТОПЕРЕРАСЧЕТ</a:t>
            </a:r>
            <a:endParaRPr lang="ru-RU" sz="3000" dirty="0">
              <a:solidFill>
                <a:schemeClr val="bg1"/>
              </a:solidFill>
              <a:latin typeface="Montserrat-Medium"/>
            </a:endParaRPr>
          </a:p>
        </p:txBody>
      </p:sp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627274" y="2000232"/>
            <a:ext cx="4572032" cy="6429420"/>
            <a:chOff x="2800368" y="1649760"/>
            <a:chExt cx="7559880" cy="6908472"/>
          </a:xfrm>
        </p:grpSpPr>
        <p:sp>
          <p:nvSpPr>
            <p:cNvPr id="12" name="Прямоугольник: скругленные углы 53">
              <a:extLst>
                <a:ext uri="{FF2B5EF4-FFF2-40B4-BE49-F238E27FC236}">
                  <a16:creationId xmlns:a16="http://schemas.microsoft.com/office/drawing/2014/main" xmlns="" id="{D8D7EDF1-F286-41E9-9835-4EC325A3CCB7}"/>
                </a:ext>
              </a:extLst>
            </p:cNvPr>
            <p:cNvSpPr/>
            <p:nvPr/>
          </p:nvSpPr>
          <p:spPr>
            <a:xfrm>
              <a:off x="2800368" y="1691680"/>
              <a:ext cx="7559880" cy="6866552"/>
            </a:xfrm>
            <a:prstGeom prst="roundRect">
              <a:avLst>
                <a:gd name="adj" fmla="val 6674"/>
              </a:avLst>
            </a:prstGeom>
            <a:solidFill>
              <a:srgbClr val="FCFCFD"/>
            </a:solidFill>
            <a:ln w="19050">
              <a:noFill/>
            </a:ln>
            <a:effectLst>
              <a:outerShdw blurRad="1905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latin typeface="Montserrat-Medium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663504" y="1649760"/>
              <a:ext cx="5544616" cy="0"/>
            </a:xfrm>
            <a:prstGeom prst="line">
              <a:avLst/>
            </a:prstGeom>
            <a:ln w="57150">
              <a:solidFill>
                <a:srgbClr val="022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2698712" y="2143109"/>
            <a:ext cx="44291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endParaRPr lang="ru-RU" sz="2400" b="1" kern="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 algn="ctr"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 algn="ctr">
              <a:buFont typeface="Wingdings" pitchFamily="2" charset="2"/>
              <a:buChar char="q"/>
            </a:pPr>
            <a:endParaRPr lang="ru-RU" sz="2400" b="1" kern="0" dirty="0" smtClean="0">
              <a:solidFill>
                <a:srgbClr val="002060"/>
              </a:solidFill>
              <a:latin typeface="Montserrat-Medium"/>
            </a:endParaRPr>
          </a:p>
          <a:p>
            <a:pPr marL="342900" indent="-342900" algn="ctr">
              <a:buFont typeface="Wingdings" pitchFamily="2" charset="2"/>
              <a:buChar char="q"/>
            </a:pPr>
            <a:endParaRPr lang="ru-RU" sz="2400" b="1" kern="0" dirty="0">
              <a:solidFill>
                <a:srgbClr val="002060"/>
              </a:solidFill>
              <a:latin typeface="Montserrat-Medium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8712" y="2786050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01 «Пособие по временной нетрудоспособности»</a:t>
            </a:r>
            <a:endParaRPr lang="ru-RU" sz="2400" dirty="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70744" y="2643174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02 «Пособие по беременности и родам</a:t>
            </a: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»</a:t>
            </a:r>
            <a:endParaRPr lang="ru-RU" sz="2400" dirty="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842776" y="2497052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06 «Пособие по временной нетрудоспособности в связи с несчастным случаем на производстве или профессиональным заболеванием</a:t>
            </a: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»</a:t>
            </a:r>
            <a:endParaRPr lang="ru-RU" sz="2400" dirty="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73" y="4571098"/>
            <a:ext cx="404943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84" y="4771788"/>
            <a:ext cx="3393424" cy="339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947" y="4771788"/>
            <a:ext cx="4335374" cy="377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7270744" y="285720"/>
            <a:ext cx="9001188" cy="1000132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tserrat-Medium"/>
                <a:cs typeface="MyriadPro-Cond"/>
              </a:rPr>
              <a:t>Как определяется страхователь?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888239" y="1521822"/>
            <a:ext cx="991290" cy="1036644"/>
            <a:chOff x="3128926" y="1785918"/>
            <a:chExt cx="568332" cy="55409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926" y="1785918"/>
              <a:ext cx="562276" cy="55409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98778" y="1785918"/>
              <a:ext cx="498480" cy="197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Montserrat-Medium"/>
                </a:rPr>
                <a:t>01</a:t>
              </a:r>
              <a:endParaRPr lang="ru-RU" dirty="0">
                <a:solidFill>
                  <a:schemeClr val="bg1"/>
                </a:solidFill>
                <a:latin typeface="Montserrat-Medium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903886" y="1587039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spc="-35" dirty="0">
                <a:solidFill>
                  <a:srgbClr val="002060"/>
                </a:solidFill>
                <a:latin typeface="Montserrat-Medium"/>
                <a:cs typeface="Montserrat"/>
              </a:rPr>
              <a:t>На дату </a:t>
            </a:r>
            <a:r>
              <a:rPr lang="ru-RU" sz="36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Страхового Случая </a:t>
            </a:r>
            <a:endParaRPr lang="ru-RU" sz="3600" dirty="0">
              <a:latin typeface="Montserrat-Medium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54" y="3563871"/>
            <a:ext cx="9644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93409" y="3419872"/>
            <a:ext cx="12169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pc="-35" dirty="0">
                <a:solidFill>
                  <a:srgbClr val="002060"/>
                </a:solidFill>
                <a:latin typeface="Montserrat-Medium"/>
                <a:cs typeface="Montserrat"/>
              </a:rPr>
              <a:t>Если Страхователь не определен (не соответствует ФИО или иная ошибка) ФК </a:t>
            </a:r>
            <a:r>
              <a:rPr lang="ru-RU" sz="3600" spc="-35" dirty="0" err="1">
                <a:solidFill>
                  <a:srgbClr val="002060"/>
                </a:solidFill>
                <a:latin typeface="Montserrat-Medium"/>
                <a:cs typeface="Montserrat"/>
              </a:rPr>
              <a:t>Проактив</a:t>
            </a:r>
            <a:r>
              <a:rPr lang="ru-RU" sz="3600" spc="-35" dirty="0">
                <a:solidFill>
                  <a:srgbClr val="002060"/>
                </a:solidFill>
                <a:latin typeface="Montserrat-Medium"/>
                <a:cs typeface="Montserrat"/>
              </a:rPr>
              <a:t> получит ответ «страхователь не найден»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954064" y="5508104"/>
            <a:ext cx="949822" cy="1152128"/>
            <a:chOff x="2984464" y="6282209"/>
            <a:chExt cx="569918" cy="554091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4464" y="6282209"/>
              <a:ext cx="562276" cy="5540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55902" y="6345808"/>
              <a:ext cx="498480" cy="17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Montserrat-Medium"/>
                </a:rPr>
                <a:t>03</a:t>
              </a:r>
              <a:endParaRPr lang="ru-RU" dirty="0">
                <a:solidFill>
                  <a:schemeClr val="bg1"/>
                </a:solidFill>
                <a:latin typeface="Montserrat-Medium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167560" y="5649447"/>
            <a:ext cx="11665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pc="-35" dirty="0">
                <a:solidFill>
                  <a:srgbClr val="002060"/>
                </a:solidFill>
                <a:latin typeface="Montserrat-Medium"/>
                <a:cs typeface="Montserrat"/>
              </a:rPr>
              <a:t>Если Страхователь в статусе «</a:t>
            </a:r>
            <a:r>
              <a:rPr lang="ru-RU" sz="36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ликвидирован (реорганизован)» </a:t>
            </a:r>
            <a:r>
              <a:rPr lang="ru-RU" sz="3600" spc="-35" dirty="0">
                <a:solidFill>
                  <a:srgbClr val="002060"/>
                </a:solidFill>
                <a:latin typeface="Montserrat-Medium"/>
                <a:cs typeface="Montserrat"/>
              </a:rPr>
              <a:t>- поиск по </a:t>
            </a:r>
            <a:r>
              <a:rPr lang="ru-RU" sz="36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правопреемнику</a:t>
            </a:r>
            <a:endParaRPr lang="ru-RU" sz="3600" spc="-35" dirty="0">
              <a:solidFill>
                <a:srgbClr val="002060"/>
              </a:solidFill>
              <a:latin typeface="Montserrat-Medium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828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7270744" y="285720"/>
            <a:ext cx="9001188" cy="1000132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tserrat-Medium"/>
                <a:cs typeface="MyriadPro-Cond"/>
              </a:rPr>
              <a:t>Действия страхователя при ответе на запрос</a:t>
            </a:r>
          </a:p>
        </p:txBody>
      </p:sp>
      <p:grpSp>
        <p:nvGrpSpPr>
          <p:cNvPr id="8" name="Группа 7"/>
          <p:cNvGrpSpPr/>
          <p:nvPr/>
        </p:nvGrpSpPr>
        <p:grpSpPr>
          <a:xfrm rot="16200000">
            <a:off x="3090812" y="943344"/>
            <a:ext cx="2567716" cy="4194296"/>
            <a:chOff x="3128926" y="1785918"/>
            <a:chExt cx="562276" cy="55409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926" y="1785918"/>
              <a:ext cx="562276" cy="55409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5400000">
              <a:off x="3232143" y="1926392"/>
              <a:ext cx="417838" cy="23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Montserrat-Medium"/>
                </a:rPr>
                <a:t>Метод «По одному»</a:t>
              </a: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66" y="4325127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02" y="3789959"/>
            <a:ext cx="554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Группа 23"/>
          <p:cNvGrpSpPr/>
          <p:nvPr/>
        </p:nvGrpSpPr>
        <p:grpSpPr>
          <a:xfrm rot="16200000">
            <a:off x="3016396" y="5078167"/>
            <a:ext cx="2755509" cy="4111027"/>
            <a:chOff x="3136568" y="4000496"/>
            <a:chExt cx="562276" cy="554091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6568" y="4000496"/>
              <a:ext cx="562276" cy="55409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5241373">
              <a:off x="3250301" y="4195590"/>
              <a:ext cx="402157" cy="7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bg1"/>
                </a:solidFill>
                <a:latin typeface="Montserrat-Medium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618578" y="6132600"/>
            <a:ext cx="2704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ontserrat-Medium"/>
              </a:rPr>
              <a:t>Метод </a:t>
            </a:r>
            <a:br>
              <a:rPr lang="ru-RU" sz="3200" dirty="0">
                <a:solidFill>
                  <a:schemeClr val="bg1"/>
                </a:solidFill>
                <a:latin typeface="Montserrat-Medium"/>
              </a:rPr>
            </a:br>
            <a:r>
              <a:rPr lang="ru-RU" sz="3200" dirty="0">
                <a:solidFill>
                  <a:schemeClr val="bg1"/>
                </a:solidFill>
                <a:latin typeface="Montserrat-Medium"/>
              </a:rPr>
              <a:t>«По нескольким»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 rot="9458">
            <a:off x="6204551" y="1768782"/>
            <a:ext cx="9287658" cy="2567805"/>
          </a:xfrm>
          <a:prstGeom prst="roundRect">
            <a:avLst>
              <a:gd name="adj" fmla="val 12517"/>
            </a:avLst>
          </a:prstGeom>
          <a:solidFill>
            <a:schemeClr val="bg1"/>
          </a:solidFill>
          <a:ln w="6350">
            <a:solidFill>
              <a:srgbClr val="061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ontserrat-Medium"/>
              </a:rPr>
              <a:t>Изменить </a:t>
            </a:r>
            <a:r>
              <a:rPr lang="ru-RU" sz="2000" dirty="0" smtClean="0">
                <a:latin typeface="Montserrat-Medium"/>
              </a:rPr>
              <a:t>&lt;…&gt;)</a:t>
            </a:r>
            <a:endParaRPr lang="ru-RU" sz="2000" dirty="0">
              <a:latin typeface="Montserrat-Medium"/>
            </a:endParaRPr>
          </a:p>
          <a:p>
            <a:pPr algn="ctr"/>
            <a:r>
              <a:rPr lang="ru-RU" sz="2000" dirty="0">
                <a:latin typeface="Montserrat-Medium"/>
              </a:rPr>
              <a:t>Можно изменить: Вид договора и Признак замены лет</a:t>
            </a:r>
          </a:p>
          <a:p>
            <a:pPr algn="ctr"/>
            <a:r>
              <a:rPr lang="ru-RU" sz="2000" dirty="0">
                <a:latin typeface="Montserrat-Medium"/>
              </a:rPr>
              <a:t>Изменение сведений о заработке – под ответственность страхователя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31856" y="1764521"/>
            <a:ext cx="1118913" cy="255983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6AF2"/>
              </a:solidFill>
              <a:latin typeface="Montserrat-Medium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16284" y="2002562"/>
            <a:ext cx="6985569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20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 </a:t>
            </a: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Изменить </a:t>
            </a: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метод </a:t>
            </a:r>
            <a:r>
              <a:rPr lang="ru-RU" sz="2400" spc="-35" dirty="0" smtClean="0">
                <a:solidFill>
                  <a:srgbClr val="FF0000"/>
                </a:solidFill>
                <a:latin typeface="Montserrat-Medium"/>
                <a:cs typeface="Montserrat"/>
              </a:rPr>
              <a:t>нельзя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Изменить вид суммы </a:t>
            </a:r>
            <a:r>
              <a:rPr lang="ru-RU" sz="2400" spc="-35" dirty="0">
                <a:solidFill>
                  <a:srgbClr val="FF0000"/>
                </a:solidFill>
                <a:latin typeface="Montserrat-Medium"/>
                <a:cs typeface="Montserrat"/>
              </a:rPr>
              <a:t>нельзя </a:t>
            </a:r>
          </a:p>
          <a:p>
            <a:pPr marL="12700" indent="-342900" algn="just">
              <a:spcBef>
                <a:spcPts val="100"/>
              </a:spcBef>
              <a:buFont typeface="Wingdings" pitchFamily="2" charset="2"/>
              <a:buChar char="q"/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Можно изменить: Вид договора и Признак замены лет</a:t>
            </a:r>
          </a:p>
          <a:p>
            <a:pPr marL="12700" indent="-3429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Изменение сведений о заработке – </a:t>
            </a:r>
            <a:r>
              <a:rPr lang="ru-RU" sz="2400" spc="-35" dirty="0">
                <a:solidFill>
                  <a:srgbClr val="FF0000"/>
                </a:solidFill>
                <a:latin typeface="Montserrat-Medium"/>
                <a:cs typeface="Montserrat"/>
              </a:rPr>
              <a:t>под ответственность страхователя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 rot="9458">
            <a:off x="6300016" y="5928583"/>
            <a:ext cx="9287658" cy="2567805"/>
          </a:xfrm>
          <a:prstGeom prst="roundRect">
            <a:avLst>
              <a:gd name="adj" fmla="val 12517"/>
            </a:avLst>
          </a:prstGeom>
          <a:solidFill>
            <a:schemeClr val="bg1"/>
          </a:solidFill>
          <a:ln w="6350">
            <a:solidFill>
              <a:srgbClr val="061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ontserrat-Medium"/>
              </a:rPr>
              <a:t>Изменить </a:t>
            </a:r>
            <a:r>
              <a:rPr lang="ru-RU" sz="2000" dirty="0" smtClean="0">
                <a:latin typeface="Montserrat-Medium"/>
              </a:rPr>
              <a:t>&lt;…&gt;)</a:t>
            </a:r>
            <a:endParaRPr lang="ru-RU" sz="2000" dirty="0">
              <a:latin typeface="Montserrat-Medium"/>
            </a:endParaRPr>
          </a:p>
          <a:p>
            <a:pPr algn="ctr"/>
            <a:r>
              <a:rPr lang="ru-RU" sz="2000" dirty="0">
                <a:latin typeface="Montserrat-Medium"/>
              </a:rPr>
              <a:t>Можно изменить: Вид договора и Признак замены лет</a:t>
            </a:r>
          </a:p>
          <a:p>
            <a:pPr algn="ctr"/>
            <a:r>
              <a:rPr lang="ru-RU" sz="2000" dirty="0">
                <a:latin typeface="Montserrat-Medium"/>
              </a:rPr>
              <a:t>Изменение сведений о заработке – под ответственность страхователя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51186" y="5955564"/>
            <a:ext cx="1118913" cy="255983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66AF2"/>
              </a:solidFill>
              <a:latin typeface="Montserrat-Medium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68683" y="6039087"/>
            <a:ext cx="6985569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20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 </a:t>
            </a:r>
            <a:r>
              <a:rPr lang="ru-RU" sz="2400" spc="-35" dirty="0" smtClean="0">
                <a:solidFill>
                  <a:srgbClr val="002060"/>
                </a:solidFill>
                <a:latin typeface="Montserrat-Medium"/>
                <a:cs typeface="Montserrat"/>
              </a:rPr>
              <a:t>Изменить </a:t>
            </a: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метод </a:t>
            </a:r>
            <a:r>
              <a:rPr lang="ru-RU" sz="2400" spc="-35" dirty="0" smtClean="0">
                <a:solidFill>
                  <a:srgbClr val="FF0000"/>
                </a:solidFill>
                <a:latin typeface="Montserrat-Medium"/>
                <a:cs typeface="Montserrat"/>
              </a:rPr>
              <a:t>нельзя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Изменить вид суммы </a:t>
            </a:r>
            <a:r>
              <a:rPr lang="ru-RU" sz="2400" spc="-35" dirty="0">
                <a:solidFill>
                  <a:srgbClr val="FF0000"/>
                </a:solidFill>
                <a:latin typeface="Montserrat-Medium"/>
                <a:cs typeface="Montserrat"/>
              </a:rPr>
              <a:t>нельзя </a:t>
            </a:r>
          </a:p>
          <a:p>
            <a:pPr marL="12700" indent="-342900" algn="just">
              <a:spcBef>
                <a:spcPts val="100"/>
              </a:spcBef>
              <a:buFont typeface="Wingdings" pitchFamily="2" charset="2"/>
              <a:buChar char="q"/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Можно изменить: Вид договора и Признак замены лет</a:t>
            </a:r>
          </a:p>
          <a:p>
            <a:pPr marL="12700" indent="-3429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Изменение сведений о заработке – </a:t>
            </a:r>
            <a:r>
              <a:rPr lang="ru-RU" sz="2400" spc="-35" dirty="0">
                <a:solidFill>
                  <a:srgbClr val="FF0000"/>
                </a:solidFill>
                <a:latin typeface="Montserrat-Medium"/>
                <a:cs typeface="Montserrat"/>
              </a:rPr>
              <a:t>под ответственность страхователя </a:t>
            </a:r>
          </a:p>
        </p:txBody>
      </p:sp>
    </p:spTree>
    <p:extLst>
      <p:ext uri="{BB962C8B-B14F-4D97-AF65-F5344CB8AC3E}">
        <p14:creationId xmlns:p14="http://schemas.microsoft.com/office/powerpoint/2010/main" val="30385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52095" y="3536133"/>
            <a:ext cx="9144031" cy="2071701"/>
          </a:xfrm>
          <a:prstGeom prst="rect">
            <a:avLst/>
          </a:prstGeom>
        </p:spPr>
      </p:pic>
      <p:pic>
        <p:nvPicPr>
          <p:cNvPr id="67" name="Рисунок 66" descr="Project(2)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" y="8001024"/>
            <a:ext cx="1105572" cy="1114416"/>
          </a:xfrm>
          <a:prstGeom prst="rect">
            <a:avLst/>
          </a:prstGeom>
        </p:spPr>
      </p:pic>
      <p:pic>
        <p:nvPicPr>
          <p:cNvPr id="77" name="Рисунок 76" descr="поло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60" y="-32"/>
            <a:ext cx="95030" cy="914403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7453298" y="285720"/>
            <a:ext cx="8802702" cy="973912"/>
          </a:xfrm>
          <a:prstGeom prst="roundRect">
            <a:avLst/>
          </a:prstGeom>
          <a:gradFill flip="none" rotWithShape="1">
            <a:gsLst>
              <a:gs pos="0">
                <a:srgbClr val="366AF2">
                  <a:shade val="30000"/>
                  <a:satMod val="115000"/>
                </a:srgbClr>
              </a:gs>
              <a:gs pos="50000">
                <a:srgbClr val="366AF2">
                  <a:shade val="67500"/>
                  <a:satMod val="115000"/>
                </a:srgbClr>
              </a:gs>
              <a:gs pos="100000">
                <a:srgbClr val="366AF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0" dirty="0" smtClean="0">
                <a:solidFill>
                  <a:schemeClr val="bg1"/>
                </a:solidFill>
                <a:latin typeface="Montserrat-Medium"/>
                <a:cs typeface="MyriadPro-Cond"/>
              </a:rPr>
              <a:t>Дополнительные выходные дни </a:t>
            </a:r>
            <a:r>
              <a:rPr lang="ru-RU" sz="2800" b="1" kern="0" dirty="0">
                <a:solidFill>
                  <a:schemeClr val="bg1"/>
                </a:solidFill>
                <a:latin typeface="Montserrat-Medium"/>
                <a:cs typeface="MyriadPro-Cond"/>
              </a:rPr>
              <a:t>для ухода за </a:t>
            </a:r>
            <a:r>
              <a:rPr lang="ru-RU" sz="2800" b="1" kern="0" dirty="0" smtClean="0">
                <a:solidFill>
                  <a:schemeClr val="bg1"/>
                </a:solidFill>
                <a:latin typeface="Montserrat-Medium"/>
                <a:cs typeface="MyriadPro-Cond"/>
              </a:rPr>
              <a:t>ребенком-инвалидом (возмещение)</a:t>
            </a:r>
            <a:endParaRPr lang="ru-RU" sz="2800" dirty="0">
              <a:solidFill>
                <a:schemeClr val="bg1"/>
              </a:solidFill>
              <a:latin typeface="Montserrat-Medium"/>
            </a:endParaRPr>
          </a:p>
        </p:txBody>
      </p:sp>
      <p:sp>
        <p:nvSpPr>
          <p:cNvPr id="60" name="object 13">
            <a:extLst>
              <a:ext uri="{FF2B5EF4-FFF2-40B4-BE49-F238E27FC236}">
                <a16:creationId xmlns:a16="http://schemas.microsoft.com/office/drawing/2014/main" xmlns="" id="{CB5F22AF-7D0A-5946-B7E6-7CC28C2C91E1}"/>
              </a:ext>
            </a:extLst>
          </p:cNvPr>
          <p:cNvSpPr txBox="1"/>
          <p:nvPr/>
        </p:nvSpPr>
        <p:spPr>
          <a:xfrm>
            <a:off x="2871290" y="1664355"/>
            <a:ext cx="1968223" cy="49693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lnSpc>
                <a:spcPts val="1875"/>
              </a:lnSpc>
              <a:spcBef>
                <a:spcPts val="75"/>
              </a:spcBef>
            </a:pPr>
            <a:r>
              <a:rPr sz="1500" spc="-34" dirty="0">
                <a:solidFill>
                  <a:srgbClr val="FFFFFF"/>
                </a:solidFill>
                <a:latin typeface="Montserrat-Medium"/>
                <a:cs typeface="Montserrat-Medium"/>
              </a:rPr>
              <a:t>С</a:t>
            </a:r>
            <a:r>
              <a:rPr sz="1500" dirty="0">
                <a:solidFill>
                  <a:srgbClr val="FFFFFF"/>
                </a:solidFill>
                <a:latin typeface="Montserrat-Medium"/>
                <a:cs typeface="Montserrat-Medium"/>
              </a:rPr>
              <a:t>оциальный  фонд </a:t>
            </a:r>
            <a:r>
              <a:rPr sz="1500" spc="4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1500" spc="-8" dirty="0">
                <a:solidFill>
                  <a:srgbClr val="FFFFFF"/>
                </a:solidFill>
                <a:latin typeface="Montserrat-Medium"/>
                <a:cs typeface="Montserrat-Medium"/>
              </a:rPr>
              <a:t>России</a:t>
            </a:r>
            <a:endParaRPr sz="1500" dirty="0">
              <a:latin typeface="Montserrat-Medium"/>
              <a:cs typeface="Montserrat-Medium"/>
            </a:endParaRPr>
          </a:p>
        </p:txBody>
      </p:sp>
      <p:grpSp>
        <p:nvGrpSpPr>
          <p:cNvPr id="61" name="object 5"/>
          <p:cNvGrpSpPr/>
          <p:nvPr/>
        </p:nvGrpSpPr>
        <p:grpSpPr>
          <a:xfrm>
            <a:off x="2775341" y="3823832"/>
            <a:ext cx="13150500" cy="1443183"/>
            <a:chOff x="3730930" y="2224817"/>
            <a:chExt cx="11557089" cy="1333659"/>
          </a:xfrm>
        </p:grpSpPr>
        <p:sp>
          <p:nvSpPr>
            <p:cNvPr id="62" name="object 6"/>
            <p:cNvSpPr/>
            <p:nvPr/>
          </p:nvSpPr>
          <p:spPr>
            <a:xfrm>
              <a:off x="12975984" y="2224823"/>
              <a:ext cx="2312035" cy="1066165"/>
            </a:xfrm>
            <a:custGeom>
              <a:avLst/>
              <a:gdLst/>
              <a:ahLst/>
              <a:cxnLst/>
              <a:rect l="l" t="t" r="r" b="b"/>
              <a:pathLst>
                <a:path w="2312034" h="1066164">
                  <a:moveTo>
                    <a:pt x="1466011" y="299300"/>
                  </a:moveTo>
                  <a:lnTo>
                    <a:pt x="1462100" y="250748"/>
                  </a:lnTo>
                  <a:lnTo>
                    <a:pt x="1450759" y="204698"/>
                  </a:lnTo>
                  <a:lnTo>
                    <a:pt x="1432610" y="161747"/>
                  </a:lnTo>
                  <a:lnTo>
                    <a:pt x="1408264" y="122542"/>
                  </a:lnTo>
                  <a:lnTo>
                    <a:pt x="1378356" y="87655"/>
                  </a:lnTo>
                  <a:lnTo>
                    <a:pt x="1343469" y="57746"/>
                  </a:lnTo>
                  <a:lnTo>
                    <a:pt x="1304264" y="33401"/>
                  </a:lnTo>
                  <a:lnTo>
                    <a:pt x="1261313" y="15252"/>
                  </a:lnTo>
                  <a:lnTo>
                    <a:pt x="1215263" y="3911"/>
                  </a:lnTo>
                  <a:lnTo>
                    <a:pt x="1166710" y="0"/>
                  </a:lnTo>
                  <a:lnTo>
                    <a:pt x="1118158" y="3911"/>
                  </a:lnTo>
                  <a:lnTo>
                    <a:pt x="1072108" y="15252"/>
                  </a:lnTo>
                  <a:lnTo>
                    <a:pt x="1029157" y="33401"/>
                  </a:lnTo>
                  <a:lnTo>
                    <a:pt x="989952" y="57746"/>
                  </a:lnTo>
                  <a:lnTo>
                    <a:pt x="955078" y="87655"/>
                  </a:lnTo>
                  <a:lnTo>
                    <a:pt x="925156" y="122542"/>
                  </a:lnTo>
                  <a:lnTo>
                    <a:pt x="900811" y="161747"/>
                  </a:lnTo>
                  <a:lnTo>
                    <a:pt x="882662" y="204698"/>
                  </a:lnTo>
                  <a:lnTo>
                    <a:pt x="871321" y="250748"/>
                  </a:lnTo>
                  <a:lnTo>
                    <a:pt x="867410" y="299300"/>
                  </a:lnTo>
                  <a:lnTo>
                    <a:pt x="871321" y="347853"/>
                  </a:lnTo>
                  <a:lnTo>
                    <a:pt x="882662" y="393903"/>
                  </a:lnTo>
                  <a:lnTo>
                    <a:pt x="900811" y="436854"/>
                  </a:lnTo>
                  <a:lnTo>
                    <a:pt x="925156" y="476059"/>
                  </a:lnTo>
                  <a:lnTo>
                    <a:pt x="955078" y="510933"/>
                  </a:lnTo>
                  <a:lnTo>
                    <a:pt x="989952" y="540854"/>
                  </a:lnTo>
                  <a:lnTo>
                    <a:pt x="1029157" y="565200"/>
                  </a:lnTo>
                  <a:lnTo>
                    <a:pt x="1072108" y="583349"/>
                  </a:lnTo>
                  <a:lnTo>
                    <a:pt x="1118158" y="594690"/>
                  </a:lnTo>
                  <a:lnTo>
                    <a:pt x="1166710" y="598601"/>
                  </a:lnTo>
                  <a:lnTo>
                    <a:pt x="1215263" y="594690"/>
                  </a:lnTo>
                  <a:lnTo>
                    <a:pt x="1261313" y="583349"/>
                  </a:lnTo>
                  <a:lnTo>
                    <a:pt x="1304264" y="565200"/>
                  </a:lnTo>
                  <a:lnTo>
                    <a:pt x="1343469" y="540854"/>
                  </a:lnTo>
                  <a:lnTo>
                    <a:pt x="1378356" y="510933"/>
                  </a:lnTo>
                  <a:lnTo>
                    <a:pt x="1408264" y="476059"/>
                  </a:lnTo>
                  <a:lnTo>
                    <a:pt x="1432610" y="436854"/>
                  </a:lnTo>
                  <a:lnTo>
                    <a:pt x="1450759" y="393903"/>
                  </a:lnTo>
                  <a:lnTo>
                    <a:pt x="1462100" y="347853"/>
                  </a:lnTo>
                  <a:lnTo>
                    <a:pt x="1466011" y="299300"/>
                  </a:lnTo>
                  <a:close/>
                </a:path>
                <a:path w="2312034" h="1066164">
                  <a:moveTo>
                    <a:pt x="2311527" y="980503"/>
                  </a:moveTo>
                  <a:lnTo>
                    <a:pt x="2304808" y="947254"/>
                  </a:lnTo>
                  <a:lnTo>
                    <a:pt x="2286495" y="920089"/>
                  </a:lnTo>
                  <a:lnTo>
                    <a:pt x="2259342" y="901788"/>
                  </a:lnTo>
                  <a:lnTo>
                    <a:pt x="2226081" y="895070"/>
                  </a:lnTo>
                  <a:lnTo>
                    <a:pt x="1268260" y="895070"/>
                  </a:lnTo>
                  <a:lnTo>
                    <a:pt x="1155763" y="782574"/>
                  </a:lnTo>
                  <a:lnTo>
                    <a:pt x="1043266" y="895070"/>
                  </a:lnTo>
                  <a:lnTo>
                    <a:pt x="0" y="895070"/>
                  </a:lnTo>
                  <a:lnTo>
                    <a:pt x="0" y="1065949"/>
                  </a:lnTo>
                  <a:lnTo>
                    <a:pt x="2226081" y="1065949"/>
                  </a:lnTo>
                  <a:lnTo>
                    <a:pt x="2259342" y="1059230"/>
                  </a:lnTo>
                  <a:lnTo>
                    <a:pt x="2286495" y="1040917"/>
                  </a:lnTo>
                  <a:lnTo>
                    <a:pt x="2304808" y="1013764"/>
                  </a:lnTo>
                  <a:lnTo>
                    <a:pt x="2311527" y="980503"/>
                  </a:lnTo>
                  <a:close/>
                </a:path>
              </a:pathLst>
            </a:custGeom>
            <a:solidFill>
              <a:srgbClr val="82BA4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64" name="object 8"/>
            <p:cNvSpPr/>
            <p:nvPr/>
          </p:nvSpPr>
          <p:spPr>
            <a:xfrm>
              <a:off x="14136370" y="2797746"/>
              <a:ext cx="12700" cy="760730"/>
            </a:xfrm>
            <a:custGeom>
              <a:avLst/>
              <a:gdLst/>
              <a:ahLst/>
              <a:cxnLst/>
              <a:rect l="l" t="t" r="r" b="b"/>
              <a:pathLst>
                <a:path w="12700" h="760729">
                  <a:moveTo>
                    <a:pt x="12661" y="0"/>
                  </a:moveTo>
                  <a:lnTo>
                    <a:pt x="0" y="0"/>
                  </a:lnTo>
                  <a:lnTo>
                    <a:pt x="0" y="760234"/>
                  </a:lnTo>
                  <a:lnTo>
                    <a:pt x="12661" y="760234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82BA4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65" name="object 9"/>
            <p:cNvSpPr/>
            <p:nvPr/>
          </p:nvSpPr>
          <p:spPr>
            <a:xfrm>
              <a:off x="6042458" y="3007391"/>
              <a:ext cx="2312035" cy="283845"/>
            </a:xfrm>
            <a:custGeom>
              <a:avLst/>
              <a:gdLst/>
              <a:ahLst/>
              <a:cxnLst/>
              <a:rect l="l" t="t" r="r" b="b"/>
              <a:pathLst>
                <a:path w="2312034" h="283845">
                  <a:moveTo>
                    <a:pt x="1155750" y="0"/>
                  </a:moveTo>
                  <a:lnTo>
                    <a:pt x="1043254" y="112496"/>
                  </a:lnTo>
                  <a:lnTo>
                    <a:pt x="0" y="112496"/>
                  </a:lnTo>
                  <a:lnTo>
                    <a:pt x="0" y="283375"/>
                  </a:lnTo>
                  <a:lnTo>
                    <a:pt x="2311514" y="283375"/>
                  </a:lnTo>
                  <a:lnTo>
                    <a:pt x="2311514" y="112496"/>
                  </a:lnTo>
                  <a:lnTo>
                    <a:pt x="1268247" y="112496"/>
                  </a:lnTo>
                  <a:lnTo>
                    <a:pt x="1155750" y="0"/>
                  </a:lnTo>
                  <a:close/>
                </a:path>
              </a:pathLst>
            </a:custGeom>
            <a:solidFill>
              <a:srgbClr val="F794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68" name="object 10"/>
            <p:cNvSpPr/>
            <p:nvPr/>
          </p:nvSpPr>
          <p:spPr>
            <a:xfrm>
              <a:off x="3730930" y="2224823"/>
              <a:ext cx="2312035" cy="1066165"/>
            </a:xfrm>
            <a:custGeom>
              <a:avLst/>
              <a:gdLst/>
              <a:ahLst/>
              <a:cxnLst/>
              <a:rect l="l" t="t" r="r" b="b"/>
              <a:pathLst>
                <a:path w="2312035" h="1066164">
                  <a:moveTo>
                    <a:pt x="1447977" y="299300"/>
                  </a:moveTo>
                  <a:lnTo>
                    <a:pt x="1444066" y="250748"/>
                  </a:lnTo>
                  <a:lnTo>
                    <a:pt x="1432725" y="204698"/>
                  </a:lnTo>
                  <a:lnTo>
                    <a:pt x="1414576" y="161747"/>
                  </a:lnTo>
                  <a:lnTo>
                    <a:pt x="1390230" y="122529"/>
                  </a:lnTo>
                  <a:lnTo>
                    <a:pt x="1360322" y="87655"/>
                  </a:lnTo>
                  <a:lnTo>
                    <a:pt x="1325448" y="57746"/>
                  </a:lnTo>
                  <a:lnTo>
                    <a:pt x="1286230" y="33401"/>
                  </a:lnTo>
                  <a:lnTo>
                    <a:pt x="1243279" y="15252"/>
                  </a:lnTo>
                  <a:lnTo>
                    <a:pt x="1197229" y="3911"/>
                  </a:lnTo>
                  <a:lnTo>
                    <a:pt x="1148676" y="0"/>
                  </a:lnTo>
                  <a:lnTo>
                    <a:pt x="1100137" y="3911"/>
                  </a:lnTo>
                  <a:lnTo>
                    <a:pt x="1054074" y="15252"/>
                  </a:lnTo>
                  <a:lnTo>
                    <a:pt x="1011135" y="33401"/>
                  </a:lnTo>
                  <a:lnTo>
                    <a:pt x="971918" y="57746"/>
                  </a:lnTo>
                  <a:lnTo>
                    <a:pt x="937044" y="87655"/>
                  </a:lnTo>
                  <a:lnTo>
                    <a:pt x="907122" y="122529"/>
                  </a:lnTo>
                  <a:lnTo>
                    <a:pt x="882789" y="161747"/>
                  </a:lnTo>
                  <a:lnTo>
                    <a:pt x="864641" y="204698"/>
                  </a:lnTo>
                  <a:lnTo>
                    <a:pt x="853300" y="250748"/>
                  </a:lnTo>
                  <a:lnTo>
                    <a:pt x="849376" y="299300"/>
                  </a:lnTo>
                  <a:lnTo>
                    <a:pt x="853300" y="347853"/>
                  </a:lnTo>
                  <a:lnTo>
                    <a:pt x="864641" y="393903"/>
                  </a:lnTo>
                  <a:lnTo>
                    <a:pt x="882789" y="436841"/>
                  </a:lnTo>
                  <a:lnTo>
                    <a:pt x="907122" y="476059"/>
                  </a:lnTo>
                  <a:lnTo>
                    <a:pt x="937044" y="510933"/>
                  </a:lnTo>
                  <a:lnTo>
                    <a:pt x="971918" y="540854"/>
                  </a:lnTo>
                  <a:lnTo>
                    <a:pt x="1011135" y="565188"/>
                  </a:lnTo>
                  <a:lnTo>
                    <a:pt x="1054074" y="583336"/>
                  </a:lnTo>
                  <a:lnTo>
                    <a:pt x="1100137" y="594677"/>
                  </a:lnTo>
                  <a:lnTo>
                    <a:pt x="1148676" y="598601"/>
                  </a:lnTo>
                  <a:lnTo>
                    <a:pt x="1197229" y="594677"/>
                  </a:lnTo>
                  <a:lnTo>
                    <a:pt x="1243279" y="583336"/>
                  </a:lnTo>
                  <a:lnTo>
                    <a:pt x="1286230" y="565188"/>
                  </a:lnTo>
                  <a:lnTo>
                    <a:pt x="1325448" y="540854"/>
                  </a:lnTo>
                  <a:lnTo>
                    <a:pt x="1360322" y="510933"/>
                  </a:lnTo>
                  <a:lnTo>
                    <a:pt x="1390230" y="476059"/>
                  </a:lnTo>
                  <a:lnTo>
                    <a:pt x="1414576" y="436841"/>
                  </a:lnTo>
                  <a:lnTo>
                    <a:pt x="1432725" y="393903"/>
                  </a:lnTo>
                  <a:lnTo>
                    <a:pt x="1444066" y="347853"/>
                  </a:lnTo>
                  <a:lnTo>
                    <a:pt x="1447977" y="299300"/>
                  </a:lnTo>
                  <a:close/>
                </a:path>
                <a:path w="2312035" h="1066164">
                  <a:moveTo>
                    <a:pt x="2311514" y="895070"/>
                  </a:moveTo>
                  <a:lnTo>
                    <a:pt x="1268247" y="895070"/>
                  </a:lnTo>
                  <a:lnTo>
                    <a:pt x="1155750" y="782574"/>
                  </a:lnTo>
                  <a:lnTo>
                    <a:pt x="1043266" y="895070"/>
                  </a:lnTo>
                  <a:lnTo>
                    <a:pt x="85432" y="895070"/>
                  </a:lnTo>
                  <a:lnTo>
                    <a:pt x="52184" y="901788"/>
                  </a:lnTo>
                  <a:lnTo>
                    <a:pt x="25031" y="920089"/>
                  </a:lnTo>
                  <a:lnTo>
                    <a:pt x="6718" y="947254"/>
                  </a:lnTo>
                  <a:lnTo>
                    <a:pt x="0" y="980516"/>
                  </a:lnTo>
                  <a:lnTo>
                    <a:pt x="6718" y="1013764"/>
                  </a:lnTo>
                  <a:lnTo>
                    <a:pt x="25031" y="1040930"/>
                  </a:lnTo>
                  <a:lnTo>
                    <a:pt x="52184" y="1059230"/>
                  </a:lnTo>
                  <a:lnTo>
                    <a:pt x="85432" y="1065949"/>
                  </a:lnTo>
                  <a:lnTo>
                    <a:pt x="2311514" y="1065949"/>
                  </a:lnTo>
                  <a:lnTo>
                    <a:pt x="2311514" y="8950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69" name="object 11"/>
            <p:cNvSpPr/>
            <p:nvPr/>
          </p:nvSpPr>
          <p:spPr>
            <a:xfrm>
              <a:off x="4626207" y="2270712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4" h="507364">
                  <a:moveTo>
                    <a:pt x="253403" y="0"/>
                  </a:moveTo>
                  <a:lnTo>
                    <a:pt x="207856" y="4082"/>
                  </a:lnTo>
                  <a:lnTo>
                    <a:pt x="164986" y="15853"/>
                  </a:lnTo>
                  <a:lnTo>
                    <a:pt x="125509" y="34596"/>
                  </a:lnTo>
                  <a:lnTo>
                    <a:pt x="90142" y="59596"/>
                  </a:lnTo>
                  <a:lnTo>
                    <a:pt x="59600" y="90137"/>
                  </a:lnTo>
                  <a:lnTo>
                    <a:pt x="34599" y="125504"/>
                  </a:lnTo>
                  <a:lnTo>
                    <a:pt x="15854" y="164981"/>
                  </a:lnTo>
                  <a:lnTo>
                    <a:pt x="4082" y="207852"/>
                  </a:lnTo>
                  <a:lnTo>
                    <a:pt x="0" y="253403"/>
                  </a:lnTo>
                  <a:lnTo>
                    <a:pt x="4082" y="298953"/>
                  </a:lnTo>
                  <a:lnTo>
                    <a:pt x="15854" y="341826"/>
                  </a:lnTo>
                  <a:lnTo>
                    <a:pt x="34599" y="381305"/>
                  </a:lnTo>
                  <a:lnTo>
                    <a:pt x="59600" y="416674"/>
                  </a:lnTo>
                  <a:lnTo>
                    <a:pt x="90142" y="447217"/>
                  </a:lnTo>
                  <a:lnTo>
                    <a:pt x="125509" y="472219"/>
                  </a:lnTo>
                  <a:lnTo>
                    <a:pt x="164986" y="490964"/>
                  </a:lnTo>
                  <a:lnTo>
                    <a:pt x="207856" y="502735"/>
                  </a:lnTo>
                  <a:lnTo>
                    <a:pt x="253403" y="506818"/>
                  </a:lnTo>
                  <a:lnTo>
                    <a:pt x="298953" y="502735"/>
                  </a:lnTo>
                  <a:lnTo>
                    <a:pt x="341826" y="490964"/>
                  </a:lnTo>
                  <a:lnTo>
                    <a:pt x="381305" y="472219"/>
                  </a:lnTo>
                  <a:lnTo>
                    <a:pt x="416674" y="447217"/>
                  </a:lnTo>
                  <a:lnTo>
                    <a:pt x="447217" y="416674"/>
                  </a:lnTo>
                  <a:lnTo>
                    <a:pt x="472219" y="381305"/>
                  </a:lnTo>
                  <a:lnTo>
                    <a:pt x="490964" y="341826"/>
                  </a:lnTo>
                  <a:lnTo>
                    <a:pt x="502735" y="298953"/>
                  </a:lnTo>
                  <a:lnTo>
                    <a:pt x="506818" y="253403"/>
                  </a:lnTo>
                  <a:lnTo>
                    <a:pt x="502735" y="207852"/>
                  </a:lnTo>
                  <a:lnTo>
                    <a:pt x="490964" y="164981"/>
                  </a:lnTo>
                  <a:lnTo>
                    <a:pt x="472219" y="125504"/>
                  </a:lnTo>
                  <a:lnTo>
                    <a:pt x="447217" y="90137"/>
                  </a:lnTo>
                  <a:lnTo>
                    <a:pt x="416674" y="59596"/>
                  </a:lnTo>
                  <a:lnTo>
                    <a:pt x="381305" y="34596"/>
                  </a:lnTo>
                  <a:lnTo>
                    <a:pt x="341826" y="15853"/>
                  </a:lnTo>
                  <a:lnTo>
                    <a:pt x="298953" y="4082"/>
                  </a:lnTo>
                  <a:lnTo>
                    <a:pt x="253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70" name="object 12"/>
            <p:cNvSpPr/>
            <p:nvPr/>
          </p:nvSpPr>
          <p:spPr>
            <a:xfrm>
              <a:off x="4873282" y="2797746"/>
              <a:ext cx="12700" cy="760730"/>
            </a:xfrm>
            <a:custGeom>
              <a:avLst/>
              <a:gdLst/>
              <a:ahLst/>
              <a:cxnLst/>
              <a:rect l="l" t="t" r="r" b="b"/>
              <a:pathLst>
                <a:path w="12700" h="760729">
                  <a:moveTo>
                    <a:pt x="12661" y="0"/>
                  </a:moveTo>
                  <a:lnTo>
                    <a:pt x="0" y="0"/>
                  </a:lnTo>
                  <a:lnTo>
                    <a:pt x="0" y="760234"/>
                  </a:lnTo>
                  <a:lnTo>
                    <a:pt x="12661" y="760234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72" name="object 14"/>
            <p:cNvSpPr/>
            <p:nvPr/>
          </p:nvSpPr>
          <p:spPr>
            <a:xfrm>
              <a:off x="11420999" y="2263668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4">
                  <a:moveTo>
                    <a:pt x="253415" y="0"/>
                  </a:moveTo>
                  <a:lnTo>
                    <a:pt x="207864" y="4082"/>
                  </a:lnTo>
                  <a:lnTo>
                    <a:pt x="164992" y="15853"/>
                  </a:lnTo>
                  <a:lnTo>
                    <a:pt x="125513" y="34596"/>
                  </a:lnTo>
                  <a:lnTo>
                    <a:pt x="90144" y="59596"/>
                  </a:lnTo>
                  <a:lnTo>
                    <a:pt x="59601" y="90137"/>
                  </a:lnTo>
                  <a:lnTo>
                    <a:pt x="34599" y="125504"/>
                  </a:lnTo>
                  <a:lnTo>
                    <a:pt x="15854" y="164981"/>
                  </a:lnTo>
                  <a:lnTo>
                    <a:pt x="4082" y="207852"/>
                  </a:lnTo>
                  <a:lnTo>
                    <a:pt x="0" y="253403"/>
                  </a:lnTo>
                  <a:lnTo>
                    <a:pt x="4082" y="298953"/>
                  </a:lnTo>
                  <a:lnTo>
                    <a:pt x="15854" y="341826"/>
                  </a:lnTo>
                  <a:lnTo>
                    <a:pt x="34599" y="381305"/>
                  </a:lnTo>
                  <a:lnTo>
                    <a:pt x="59601" y="416674"/>
                  </a:lnTo>
                  <a:lnTo>
                    <a:pt x="90144" y="447217"/>
                  </a:lnTo>
                  <a:lnTo>
                    <a:pt x="125513" y="472219"/>
                  </a:lnTo>
                  <a:lnTo>
                    <a:pt x="164992" y="490964"/>
                  </a:lnTo>
                  <a:lnTo>
                    <a:pt x="207864" y="502735"/>
                  </a:lnTo>
                  <a:lnTo>
                    <a:pt x="253415" y="506818"/>
                  </a:lnTo>
                  <a:lnTo>
                    <a:pt x="298966" y="502735"/>
                  </a:lnTo>
                  <a:lnTo>
                    <a:pt x="341837" y="490964"/>
                  </a:lnTo>
                  <a:lnTo>
                    <a:pt x="381314" y="472219"/>
                  </a:lnTo>
                  <a:lnTo>
                    <a:pt x="416681" y="447217"/>
                  </a:lnTo>
                  <a:lnTo>
                    <a:pt x="447222" y="416674"/>
                  </a:lnTo>
                  <a:lnTo>
                    <a:pt x="472222" y="381305"/>
                  </a:lnTo>
                  <a:lnTo>
                    <a:pt x="490965" y="341826"/>
                  </a:lnTo>
                  <a:lnTo>
                    <a:pt x="502736" y="298953"/>
                  </a:lnTo>
                  <a:lnTo>
                    <a:pt x="506818" y="253403"/>
                  </a:lnTo>
                  <a:lnTo>
                    <a:pt x="502736" y="207852"/>
                  </a:lnTo>
                  <a:lnTo>
                    <a:pt x="490965" y="164981"/>
                  </a:lnTo>
                  <a:lnTo>
                    <a:pt x="472222" y="125504"/>
                  </a:lnTo>
                  <a:lnTo>
                    <a:pt x="447222" y="90137"/>
                  </a:lnTo>
                  <a:lnTo>
                    <a:pt x="416681" y="59596"/>
                  </a:lnTo>
                  <a:lnTo>
                    <a:pt x="381314" y="34596"/>
                  </a:lnTo>
                  <a:lnTo>
                    <a:pt x="341837" y="15853"/>
                  </a:lnTo>
                  <a:lnTo>
                    <a:pt x="298966" y="4082"/>
                  </a:lnTo>
                  <a:lnTo>
                    <a:pt x="253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73" name="object 15"/>
            <p:cNvSpPr/>
            <p:nvPr/>
          </p:nvSpPr>
          <p:spPr>
            <a:xfrm>
              <a:off x="8353971" y="2797746"/>
              <a:ext cx="2312035" cy="760730"/>
            </a:xfrm>
            <a:custGeom>
              <a:avLst/>
              <a:gdLst/>
              <a:ahLst/>
              <a:cxnLst/>
              <a:rect l="l" t="t" r="r" b="b"/>
              <a:pathLst>
                <a:path w="2312034" h="760729">
                  <a:moveTo>
                    <a:pt x="2311514" y="322148"/>
                  </a:moveTo>
                  <a:lnTo>
                    <a:pt x="1268247" y="322148"/>
                  </a:lnTo>
                  <a:lnTo>
                    <a:pt x="1155750" y="209651"/>
                  </a:lnTo>
                  <a:lnTo>
                    <a:pt x="1155001" y="210400"/>
                  </a:lnTo>
                  <a:lnTo>
                    <a:pt x="1155001" y="0"/>
                  </a:lnTo>
                  <a:lnTo>
                    <a:pt x="1142352" y="0"/>
                  </a:lnTo>
                  <a:lnTo>
                    <a:pt x="1142352" y="223050"/>
                  </a:lnTo>
                  <a:lnTo>
                    <a:pt x="1043254" y="322148"/>
                  </a:lnTo>
                  <a:lnTo>
                    <a:pt x="0" y="322148"/>
                  </a:lnTo>
                  <a:lnTo>
                    <a:pt x="0" y="493026"/>
                  </a:lnTo>
                  <a:lnTo>
                    <a:pt x="1142352" y="493026"/>
                  </a:lnTo>
                  <a:lnTo>
                    <a:pt x="1142352" y="760234"/>
                  </a:lnTo>
                  <a:lnTo>
                    <a:pt x="1155001" y="760234"/>
                  </a:lnTo>
                  <a:lnTo>
                    <a:pt x="1155001" y="493026"/>
                  </a:lnTo>
                  <a:lnTo>
                    <a:pt x="2311514" y="493026"/>
                  </a:lnTo>
                  <a:lnTo>
                    <a:pt x="2311514" y="322148"/>
                  </a:lnTo>
                  <a:close/>
                </a:path>
              </a:pathLst>
            </a:custGeom>
            <a:solidFill>
              <a:srgbClr val="0060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76" name="object 18"/>
            <p:cNvSpPr/>
            <p:nvPr/>
          </p:nvSpPr>
          <p:spPr>
            <a:xfrm>
              <a:off x="10664622" y="2797746"/>
              <a:ext cx="2312035" cy="760730"/>
            </a:xfrm>
            <a:custGeom>
              <a:avLst/>
              <a:gdLst/>
              <a:ahLst/>
              <a:cxnLst/>
              <a:rect l="l" t="t" r="r" b="b"/>
              <a:pathLst>
                <a:path w="2312034" h="760729">
                  <a:moveTo>
                    <a:pt x="2311514" y="322148"/>
                  </a:moveTo>
                  <a:lnTo>
                    <a:pt x="1268247" y="322148"/>
                  </a:lnTo>
                  <a:lnTo>
                    <a:pt x="1164818" y="218719"/>
                  </a:lnTo>
                  <a:lnTo>
                    <a:pt x="1164818" y="0"/>
                  </a:lnTo>
                  <a:lnTo>
                    <a:pt x="1152144" y="0"/>
                  </a:lnTo>
                  <a:lnTo>
                    <a:pt x="1152144" y="213258"/>
                  </a:lnTo>
                  <a:lnTo>
                    <a:pt x="1043254" y="322148"/>
                  </a:lnTo>
                  <a:lnTo>
                    <a:pt x="0" y="322148"/>
                  </a:lnTo>
                  <a:lnTo>
                    <a:pt x="0" y="493026"/>
                  </a:lnTo>
                  <a:lnTo>
                    <a:pt x="1152144" y="493026"/>
                  </a:lnTo>
                  <a:lnTo>
                    <a:pt x="1152144" y="760234"/>
                  </a:lnTo>
                  <a:lnTo>
                    <a:pt x="1164818" y="760234"/>
                  </a:lnTo>
                  <a:lnTo>
                    <a:pt x="1164818" y="493026"/>
                  </a:lnTo>
                  <a:lnTo>
                    <a:pt x="2311514" y="493026"/>
                  </a:lnTo>
                  <a:lnTo>
                    <a:pt x="2311514" y="322148"/>
                  </a:lnTo>
                  <a:close/>
                </a:path>
              </a:pathLst>
            </a:custGeom>
            <a:solidFill>
              <a:srgbClr val="11D1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78" name="object 19"/>
            <p:cNvSpPr/>
            <p:nvPr/>
          </p:nvSpPr>
          <p:spPr>
            <a:xfrm>
              <a:off x="6897658" y="2224817"/>
              <a:ext cx="598805" cy="598805"/>
            </a:xfrm>
            <a:custGeom>
              <a:avLst/>
              <a:gdLst/>
              <a:ahLst/>
              <a:cxnLst/>
              <a:rect l="l" t="t" r="r" b="b"/>
              <a:pathLst>
                <a:path w="598804" h="598805">
                  <a:moveTo>
                    <a:pt x="299300" y="0"/>
                  </a:moveTo>
                  <a:lnTo>
                    <a:pt x="250751" y="3917"/>
                  </a:lnTo>
                  <a:lnTo>
                    <a:pt x="204697" y="15258"/>
                  </a:lnTo>
                  <a:lnTo>
                    <a:pt x="161753" y="33406"/>
                  </a:lnTo>
                  <a:lnTo>
                    <a:pt x="122536" y="57746"/>
                  </a:lnTo>
                  <a:lnTo>
                    <a:pt x="87661" y="87661"/>
                  </a:lnTo>
                  <a:lnTo>
                    <a:pt x="57746" y="122536"/>
                  </a:lnTo>
                  <a:lnTo>
                    <a:pt x="33406" y="161753"/>
                  </a:lnTo>
                  <a:lnTo>
                    <a:pt x="15258" y="204697"/>
                  </a:lnTo>
                  <a:lnTo>
                    <a:pt x="3917" y="250751"/>
                  </a:lnTo>
                  <a:lnTo>
                    <a:pt x="0" y="299300"/>
                  </a:lnTo>
                  <a:lnTo>
                    <a:pt x="3917" y="347850"/>
                  </a:lnTo>
                  <a:lnTo>
                    <a:pt x="15258" y="393904"/>
                  </a:lnTo>
                  <a:lnTo>
                    <a:pt x="33406" y="436848"/>
                  </a:lnTo>
                  <a:lnTo>
                    <a:pt x="57746" y="476065"/>
                  </a:lnTo>
                  <a:lnTo>
                    <a:pt x="87661" y="510940"/>
                  </a:lnTo>
                  <a:lnTo>
                    <a:pt x="122536" y="540855"/>
                  </a:lnTo>
                  <a:lnTo>
                    <a:pt x="161753" y="565195"/>
                  </a:lnTo>
                  <a:lnTo>
                    <a:pt x="204697" y="583343"/>
                  </a:lnTo>
                  <a:lnTo>
                    <a:pt x="250751" y="594684"/>
                  </a:lnTo>
                  <a:lnTo>
                    <a:pt x="299300" y="598601"/>
                  </a:lnTo>
                  <a:lnTo>
                    <a:pt x="347850" y="594684"/>
                  </a:lnTo>
                  <a:lnTo>
                    <a:pt x="393904" y="583343"/>
                  </a:lnTo>
                  <a:lnTo>
                    <a:pt x="436848" y="565195"/>
                  </a:lnTo>
                  <a:lnTo>
                    <a:pt x="476065" y="540855"/>
                  </a:lnTo>
                  <a:lnTo>
                    <a:pt x="510940" y="510940"/>
                  </a:lnTo>
                  <a:lnTo>
                    <a:pt x="540855" y="476065"/>
                  </a:lnTo>
                  <a:lnTo>
                    <a:pt x="565195" y="436848"/>
                  </a:lnTo>
                  <a:lnTo>
                    <a:pt x="583343" y="393904"/>
                  </a:lnTo>
                  <a:lnTo>
                    <a:pt x="594684" y="347850"/>
                  </a:lnTo>
                  <a:lnTo>
                    <a:pt x="598601" y="299300"/>
                  </a:lnTo>
                  <a:lnTo>
                    <a:pt x="594684" y="250751"/>
                  </a:lnTo>
                  <a:lnTo>
                    <a:pt x="583343" y="204697"/>
                  </a:lnTo>
                  <a:lnTo>
                    <a:pt x="565195" y="161753"/>
                  </a:lnTo>
                  <a:lnTo>
                    <a:pt x="540855" y="122536"/>
                  </a:lnTo>
                  <a:lnTo>
                    <a:pt x="510940" y="87661"/>
                  </a:lnTo>
                  <a:lnTo>
                    <a:pt x="476065" y="57746"/>
                  </a:lnTo>
                  <a:lnTo>
                    <a:pt x="436848" y="33406"/>
                  </a:lnTo>
                  <a:lnTo>
                    <a:pt x="393904" y="15258"/>
                  </a:lnTo>
                  <a:lnTo>
                    <a:pt x="347850" y="3917"/>
                  </a:lnTo>
                  <a:lnTo>
                    <a:pt x="299300" y="0"/>
                  </a:lnTo>
                  <a:close/>
                </a:path>
              </a:pathLst>
            </a:custGeom>
            <a:solidFill>
              <a:srgbClr val="F794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79" name="object 20"/>
            <p:cNvSpPr/>
            <p:nvPr/>
          </p:nvSpPr>
          <p:spPr>
            <a:xfrm>
              <a:off x="6943549" y="2270702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4">
                  <a:moveTo>
                    <a:pt x="253415" y="0"/>
                  </a:moveTo>
                  <a:lnTo>
                    <a:pt x="207864" y="4082"/>
                  </a:lnTo>
                  <a:lnTo>
                    <a:pt x="164992" y="15854"/>
                  </a:lnTo>
                  <a:lnTo>
                    <a:pt x="125513" y="34599"/>
                  </a:lnTo>
                  <a:lnTo>
                    <a:pt x="90144" y="59601"/>
                  </a:lnTo>
                  <a:lnTo>
                    <a:pt x="59601" y="90144"/>
                  </a:lnTo>
                  <a:lnTo>
                    <a:pt x="34599" y="125513"/>
                  </a:lnTo>
                  <a:lnTo>
                    <a:pt x="15854" y="164992"/>
                  </a:lnTo>
                  <a:lnTo>
                    <a:pt x="4082" y="207864"/>
                  </a:lnTo>
                  <a:lnTo>
                    <a:pt x="0" y="253415"/>
                  </a:lnTo>
                  <a:lnTo>
                    <a:pt x="4082" y="298966"/>
                  </a:lnTo>
                  <a:lnTo>
                    <a:pt x="15854" y="341837"/>
                  </a:lnTo>
                  <a:lnTo>
                    <a:pt x="34599" y="381314"/>
                  </a:lnTo>
                  <a:lnTo>
                    <a:pt x="59601" y="416681"/>
                  </a:lnTo>
                  <a:lnTo>
                    <a:pt x="90144" y="447222"/>
                  </a:lnTo>
                  <a:lnTo>
                    <a:pt x="125513" y="472222"/>
                  </a:lnTo>
                  <a:lnTo>
                    <a:pt x="164992" y="490965"/>
                  </a:lnTo>
                  <a:lnTo>
                    <a:pt x="207864" y="502736"/>
                  </a:lnTo>
                  <a:lnTo>
                    <a:pt x="253415" y="506818"/>
                  </a:lnTo>
                  <a:lnTo>
                    <a:pt x="298966" y="502736"/>
                  </a:lnTo>
                  <a:lnTo>
                    <a:pt x="341837" y="490965"/>
                  </a:lnTo>
                  <a:lnTo>
                    <a:pt x="381314" y="472222"/>
                  </a:lnTo>
                  <a:lnTo>
                    <a:pt x="416681" y="447222"/>
                  </a:lnTo>
                  <a:lnTo>
                    <a:pt x="447222" y="416681"/>
                  </a:lnTo>
                  <a:lnTo>
                    <a:pt x="472222" y="381314"/>
                  </a:lnTo>
                  <a:lnTo>
                    <a:pt x="490965" y="341837"/>
                  </a:lnTo>
                  <a:lnTo>
                    <a:pt x="502736" y="298966"/>
                  </a:lnTo>
                  <a:lnTo>
                    <a:pt x="506818" y="253415"/>
                  </a:lnTo>
                  <a:lnTo>
                    <a:pt x="502736" y="207864"/>
                  </a:lnTo>
                  <a:lnTo>
                    <a:pt x="490965" y="164992"/>
                  </a:lnTo>
                  <a:lnTo>
                    <a:pt x="472222" y="125513"/>
                  </a:lnTo>
                  <a:lnTo>
                    <a:pt x="447222" y="90144"/>
                  </a:lnTo>
                  <a:lnTo>
                    <a:pt x="416681" y="59601"/>
                  </a:lnTo>
                  <a:lnTo>
                    <a:pt x="381314" y="34599"/>
                  </a:lnTo>
                  <a:lnTo>
                    <a:pt x="341837" y="15854"/>
                  </a:lnTo>
                  <a:lnTo>
                    <a:pt x="298966" y="4082"/>
                  </a:lnTo>
                  <a:lnTo>
                    <a:pt x="253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80" name="object 21"/>
            <p:cNvSpPr/>
            <p:nvPr/>
          </p:nvSpPr>
          <p:spPr>
            <a:xfrm>
              <a:off x="7190625" y="2797746"/>
              <a:ext cx="12700" cy="760730"/>
            </a:xfrm>
            <a:custGeom>
              <a:avLst/>
              <a:gdLst/>
              <a:ahLst/>
              <a:cxnLst/>
              <a:rect l="l" t="t" r="r" b="b"/>
              <a:pathLst>
                <a:path w="12700" h="760729">
                  <a:moveTo>
                    <a:pt x="12674" y="0"/>
                  </a:moveTo>
                  <a:lnTo>
                    <a:pt x="0" y="0"/>
                  </a:lnTo>
                  <a:lnTo>
                    <a:pt x="0" y="760234"/>
                  </a:lnTo>
                  <a:lnTo>
                    <a:pt x="12674" y="760234"/>
                  </a:lnTo>
                  <a:lnTo>
                    <a:pt x="12674" y="0"/>
                  </a:lnTo>
                  <a:close/>
                </a:path>
              </a:pathLst>
            </a:custGeom>
            <a:solidFill>
              <a:srgbClr val="F7943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622" y="3300089"/>
            <a:ext cx="1296233" cy="127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5229" y="2946865"/>
            <a:ext cx="2312961" cy="1723808"/>
          </a:xfrm>
          <a:prstGeom prst="rect">
            <a:avLst/>
          </a:prstGeom>
        </p:spPr>
      </p:pic>
      <p:grpSp>
        <p:nvGrpSpPr>
          <p:cNvPr id="83" name="object 26">
            <a:extLst>
              <a:ext uri="{FF2B5EF4-FFF2-40B4-BE49-F238E27FC236}">
                <a16:creationId xmlns:a16="http://schemas.microsoft.com/office/drawing/2014/main" xmlns="" id="{0DD814D4-304A-8549-857F-EE1D3192FE20}"/>
              </a:ext>
            </a:extLst>
          </p:cNvPr>
          <p:cNvGrpSpPr/>
          <p:nvPr/>
        </p:nvGrpSpPr>
        <p:grpSpPr>
          <a:xfrm rot="5400000">
            <a:off x="4464185" y="1111745"/>
            <a:ext cx="2130672" cy="1452539"/>
            <a:chOff x="5520195" y="3311329"/>
            <a:chExt cx="1570990" cy="1169035"/>
          </a:xfrm>
        </p:grpSpPr>
        <p:sp>
          <p:nvSpPr>
            <p:cNvPr id="84" name="object 27">
              <a:extLst>
                <a:ext uri="{FF2B5EF4-FFF2-40B4-BE49-F238E27FC236}">
                  <a16:creationId xmlns:a16="http://schemas.microsoft.com/office/drawing/2014/main" xmlns="" id="{BC7A98E8-27CF-AD4F-A483-A71C12E1EC02}"/>
                </a:ext>
              </a:extLst>
            </p:cNvPr>
            <p:cNvSpPr/>
            <p:nvPr/>
          </p:nvSpPr>
          <p:spPr>
            <a:xfrm>
              <a:off x="5608787" y="3329331"/>
              <a:ext cx="1464310" cy="1132840"/>
            </a:xfrm>
            <a:custGeom>
              <a:avLst/>
              <a:gdLst/>
              <a:ahLst/>
              <a:cxnLst/>
              <a:rect l="l" t="t" r="r" b="b"/>
              <a:pathLst>
                <a:path w="1464309" h="1132839">
                  <a:moveTo>
                    <a:pt x="0" y="1132674"/>
                  </a:moveTo>
                  <a:lnTo>
                    <a:pt x="0" y="0"/>
                  </a:lnTo>
                  <a:lnTo>
                    <a:pt x="1464221" y="0"/>
                  </a:lnTo>
                </a:path>
              </a:pathLst>
            </a:custGeom>
            <a:ln w="36004">
              <a:solidFill>
                <a:srgbClr val="4F82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  <p:sp>
          <p:nvSpPr>
            <p:cNvPr id="85" name="object 28">
              <a:extLst>
                <a:ext uri="{FF2B5EF4-FFF2-40B4-BE49-F238E27FC236}">
                  <a16:creationId xmlns:a16="http://schemas.microsoft.com/office/drawing/2014/main" xmlns="" id="{FB604670-7322-5141-ACD3-BF684EAF3556}"/>
                </a:ext>
              </a:extLst>
            </p:cNvPr>
            <p:cNvSpPr/>
            <p:nvPr/>
          </p:nvSpPr>
          <p:spPr>
            <a:xfrm>
              <a:off x="5538198" y="4386080"/>
              <a:ext cx="141605" cy="76200"/>
            </a:xfrm>
            <a:custGeom>
              <a:avLst/>
              <a:gdLst/>
              <a:ahLst/>
              <a:cxnLst/>
              <a:rect l="l" t="t" r="r" b="b"/>
              <a:pathLst>
                <a:path w="141604" h="76200">
                  <a:moveTo>
                    <a:pt x="0" y="0"/>
                  </a:moveTo>
                  <a:lnTo>
                    <a:pt x="70586" y="75920"/>
                  </a:lnTo>
                  <a:lnTo>
                    <a:pt x="141173" y="0"/>
                  </a:lnTo>
                </a:path>
              </a:pathLst>
            </a:custGeom>
            <a:ln w="36004">
              <a:solidFill>
                <a:srgbClr val="4F82B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endParaRPr>
            </a:p>
          </p:txBody>
        </p: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166" y="4962466"/>
            <a:ext cx="2318152" cy="850948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2812623" y="6084168"/>
            <a:ext cx="2821695" cy="138278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-Medium"/>
              </a:rPr>
              <a:t>*</a:t>
            </a:r>
            <a:r>
              <a:rPr lang="ru-RU" sz="2000" spc="-35" dirty="0">
                <a:solidFill>
                  <a:srgbClr val="FF0000"/>
                </a:solidFill>
                <a:latin typeface="Montserrat-Medium"/>
                <a:cs typeface="Montserrat"/>
              </a:rPr>
              <a:t>Заявление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Справка об инвалидности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Свидетельство о рождении (усыновлении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-Medium"/>
              </a:rPr>
              <a:t>)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-Medium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544223" y="1443504"/>
            <a:ext cx="2341276" cy="122139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Оплата дополнительных выходных дней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3062551" y="771629"/>
            <a:ext cx="1746626" cy="48800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Страховые взносы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361" y="4965329"/>
            <a:ext cx="2563930" cy="778141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>
          <a:xfrm>
            <a:off x="5873824" y="6196067"/>
            <a:ext cx="3056649" cy="10066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** </a:t>
            </a:r>
            <a:r>
              <a:rPr lang="ru-RU" sz="2000" spc="-35" dirty="0">
                <a:solidFill>
                  <a:srgbClr val="FF0000"/>
                </a:solidFill>
                <a:latin typeface="Montserrat-Medium"/>
                <a:cs typeface="Montserrat"/>
              </a:rPr>
              <a:t>в электронном виде </a:t>
            </a:r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Заявление,</a:t>
            </a:r>
          </a:p>
          <a:p>
            <a:pPr algn="ctr"/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 сведения, содержащиеся в приказе о предоставлении доп. дней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376175" y="2903349"/>
            <a:ext cx="2351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Montserrat-Medium"/>
              <a:cs typeface="Times New Roman" panose="02020603050405020304" pitchFamily="18" charset="0"/>
            </a:endParaRPr>
          </a:p>
          <a:p>
            <a:pPr algn="ctr"/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Загрузка данных/ проверка/ расчет</a:t>
            </a:r>
          </a:p>
          <a:p>
            <a:pPr algn="ctr"/>
            <a:endParaRPr lang="en-US" sz="1200" b="1" dirty="0" smtClean="0">
              <a:latin typeface="Montserrat-Medium"/>
              <a:cs typeface="Times New Roman" panose="02020603050405020304" pitchFamily="18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9362" y="4937501"/>
            <a:ext cx="2747728" cy="749204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11964372" y="5813414"/>
            <a:ext cx="3371712" cy="8859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Возмещение произведенных расходов работодателю</a:t>
            </a:r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8708604" y="5538986"/>
            <a:ext cx="3092669" cy="0"/>
          </a:xfrm>
          <a:prstGeom prst="straightConnector1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6" name="Прямоугольник 95"/>
          <p:cNvSpPr/>
          <p:nvPr/>
        </p:nvSpPr>
        <p:spPr>
          <a:xfrm>
            <a:off x="8949275" y="5628510"/>
            <a:ext cx="2611326" cy="2580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spc="-35" dirty="0">
                <a:solidFill>
                  <a:srgbClr val="002060"/>
                </a:solidFill>
                <a:latin typeface="Montserrat-Medium"/>
                <a:cs typeface="Montserrat"/>
              </a:rPr>
              <a:t>10 рабочих  дней</a:t>
            </a: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12461764" y="5538785"/>
            <a:ext cx="1962924" cy="201"/>
          </a:xfrm>
          <a:prstGeom prst="straightConnector1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8" name="Прямоугольник 97"/>
          <p:cNvSpPr/>
          <p:nvPr/>
        </p:nvSpPr>
        <p:spPr>
          <a:xfrm>
            <a:off x="12461764" y="5267015"/>
            <a:ext cx="1940395" cy="16141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35" dirty="0">
                <a:solidFill>
                  <a:srgbClr val="002060"/>
                </a:solidFill>
                <a:latin typeface="Montserrat-Medium"/>
                <a:cs typeface="Montserrat"/>
              </a:rPr>
              <a:t>2 рабочих дня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461113" y="2574363"/>
            <a:ext cx="2341276" cy="74761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0475" y="555491"/>
            <a:ext cx="704299" cy="704299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05942" y="4722027"/>
            <a:ext cx="816758" cy="816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13" y="2903349"/>
            <a:ext cx="4076090" cy="154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5313" y="2901830"/>
            <a:ext cx="1523362" cy="1545312"/>
          </a:xfrm>
          <a:prstGeom prst="rect">
            <a:avLst/>
          </a:prstGeom>
        </p:spPr>
      </p:pic>
      <p:cxnSp>
        <p:nvCxnSpPr>
          <p:cNvPr id="105" name="Прямая со стрелкой 104"/>
          <p:cNvCxnSpPr/>
          <p:nvPr/>
        </p:nvCxnSpPr>
        <p:spPr>
          <a:xfrm flipV="1">
            <a:off x="8959035" y="3980565"/>
            <a:ext cx="2768870" cy="2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77" y="8149576"/>
            <a:ext cx="12650004" cy="74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427" y="3600471"/>
            <a:ext cx="1457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2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4314</TotalTime>
  <Words>742</Words>
  <Application>Microsoft Office PowerPoint</Application>
  <PresentationFormat>Произвольный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ГЛАВНОЕ УПРАВЛЕНИЕ МЧС РОССИИ ПО РЕСПУБЛИКЕ АЛТАЙ     № 5864401 от 13.01.2025       МВД ПО РЕСПУБЛИКЕ АЛТАЙ     № 202404863633 от 07.08.2025      УФК ПО РЕСПУБЛИКЕ АЛТАЙ    № 20240455555 от 25.04.2025,  № 20240448845 от 24.04.2025, № 20240448847 от 24.04.2025, № 20240441434 от 23.04.2025    № 202404904114 от 18.08.2025      УФССП РОССИИ ПО РЕСПУБЛИКЕ АЛТАЙ     № 202404830708 от 30.07.2025   ТЕЛЕФОН ГОРЯЧЕЙ ЛИНИИ 8-38822-2-04-38 ДОП.1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Лескина Надежда Александровна</dc:creator>
  <cp:lastModifiedBy>Лескина Надежда Александровна</cp:lastModifiedBy>
  <cp:revision>402</cp:revision>
  <dcterms:created xsi:type="dcterms:W3CDTF">2023-05-03T09:25:15Z</dcterms:created>
  <dcterms:modified xsi:type="dcterms:W3CDTF">2025-09-30T08:42:33Z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