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2982" y="7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22835" y="316976"/>
            <a:ext cx="2316479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FFF5AC1-23FC-29AA-1322-19FB87EE7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ject 33">
            <a:extLst>
              <a:ext uri="{FF2B5EF4-FFF2-40B4-BE49-F238E27FC236}">
                <a16:creationId xmlns="" xmlns:a16="http://schemas.microsoft.com/office/drawing/2014/main" id="{C401BC21-B45F-3D40-8F64-4BE418C4FC9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31615" y="108000"/>
            <a:ext cx="3720388" cy="1658669"/>
          </a:xfrm>
          <a:prstGeom prst="rect">
            <a:avLst/>
          </a:prstGeom>
        </p:spPr>
      </p:pic>
      <p:sp>
        <p:nvSpPr>
          <p:cNvPr id="35" name="object 35">
            <a:extLst>
              <a:ext uri="{FF2B5EF4-FFF2-40B4-BE49-F238E27FC236}">
                <a16:creationId xmlns="" xmlns:a16="http://schemas.microsoft.com/office/drawing/2014/main" id="{831A6B3A-DEB8-1728-64CF-9A15DC387F64}"/>
              </a:ext>
            </a:extLst>
          </p:cNvPr>
          <p:cNvSpPr/>
          <p:nvPr/>
        </p:nvSpPr>
        <p:spPr>
          <a:xfrm>
            <a:off x="111243" y="7000335"/>
            <a:ext cx="7345680" cy="3583940"/>
          </a:xfrm>
          <a:custGeom>
            <a:avLst/>
            <a:gdLst/>
            <a:ahLst/>
            <a:cxnLst/>
            <a:rect l="l" t="t" r="r" b="b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1C39AD9F-9756-18A1-4676-65FE77ABF3B2}"/>
              </a:ext>
            </a:extLst>
          </p:cNvPr>
          <p:cNvGrpSpPr/>
          <p:nvPr/>
        </p:nvGrpSpPr>
        <p:grpSpPr>
          <a:xfrm>
            <a:off x="5992828" y="7918468"/>
            <a:ext cx="1147890" cy="132842"/>
            <a:chOff x="644464" y="8176450"/>
            <a:chExt cx="1147890" cy="132842"/>
          </a:xfrm>
        </p:grpSpPr>
        <p:pic>
          <p:nvPicPr>
            <p:cNvPr id="36" name="object 36">
              <a:extLst>
                <a:ext uri="{FF2B5EF4-FFF2-40B4-BE49-F238E27FC236}">
                  <a16:creationId xmlns="" xmlns:a16="http://schemas.microsoft.com/office/drawing/2014/main" id="{04564938-A2DB-2518-AFD1-E1D1C2BAD95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4464" y="8176460"/>
              <a:ext cx="103162" cy="132829"/>
            </a:xfrm>
            <a:prstGeom prst="rect">
              <a:avLst/>
            </a:prstGeom>
          </p:spPr>
        </p:pic>
        <p:sp>
          <p:nvSpPr>
            <p:cNvPr id="37" name="object 37">
              <a:extLst>
                <a:ext uri="{FF2B5EF4-FFF2-40B4-BE49-F238E27FC236}">
                  <a16:creationId xmlns="" xmlns:a16="http://schemas.microsoft.com/office/drawing/2014/main" id="{BD4822B9-7346-D53D-4A5D-B01044287B16}"/>
                </a:ext>
              </a:extLst>
            </p:cNvPr>
            <p:cNvSpPr/>
            <p:nvPr/>
          </p:nvSpPr>
          <p:spPr>
            <a:xfrm>
              <a:off x="771347" y="8178076"/>
              <a:ext cx="94615" cy="129539"/>
            </a:xfrm>
            <a:custGeom>
              <a:avLst/>
              <a:gdLst/>
              <a:ahLst/>
              <a:cxnLst/>
              <a:rect l="l" t="t" r="r" b="b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>
              <a:extLst>
                <a:ext uri="{FF2B5EF4-FFF2-40B4-BE49-F238E27FC236}">
                  <a16:creationId xmlns="" xmlns:a16="http://schemas.microsoft.com/office/drawing/2014/main" id="{C6924337-47B4-9E59-2AD4-F6E73162E1A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8787" y="8176459"/>
              <a:ext cx="292329" cy="132829"/>
            </a:xfrm>
            <a:prstGeom prst="rect">
              <a:avLst/>
            </a:prstGeom>
          </p:spPr>
        </p:pic>
        <p:pic>
          <p:nvPicPr>
            <p:cNvPr id="39" name="object 39">
              <a:extLst>
                <a:ext uri="{FF2B5EF4-FFF2-40B4-BE49-F238E27FC236}">
                  <a16:creationId xmlns="" xmlns:a16="http://schemas.microsoft.com/office/drawing/2014/main" id="{35076FA5-BA0E-D863-ABDB-C34513409264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01703" y="8176450"/>
              <a:ext cx="319170" cy="132842"/>
            </a:xfrm>
            <a:prstGeom prst="rect">
              <a:avLst/>
            </a:prstGeom>
          </p:spPr>
        </p:pic>
        <p:pic>
          <p:nvPicPr>
            <p:cNvPr id="40" name="object 40">
              <a:extLst>
                <a:ext uri="{FF2B5EF4-FFF2-40B4-BE49-F238E27FC236}">
                  <a16:creationId xmlns="" xmlns:a16="http://schemas.microsoft.com/office/drawing/2014/main" id="{FE0A49B3-9DDD-AA72-EF1C-E26ADB4ACC14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45588" y="8178271"/>
              <a:ext cx="110324" cy="129146"/>
            </a:xfrm>
            <a:prstGeom prst="rect">
              <a:avLst/>
            </a:prstGeom>
          </p:spPr>
        </p:pic>
        <p:pic>
          <p:nvPicPr>
            <p:cNvPr id="41" name="object 41">
              <a:extLst>
                <a:ext uri="{FF2B5EF4-FFF2-40B4-BE49-F238E27FC236}">
                  <a16:creationId xmlns="" xmlns:a16="http://schemas.microsoft.com/office/drawing/2014/main" id="{CA7CF0C0-35A9-D2D7-FD92-79A9050C46E7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79286" y="8178274"/>
              <a:ext cx="113068" cy="131013"/>
            </a:xfrm>
            <a:prstGeom prst="rect">
              <a:avLst/>
            </a:prstGeom>
          </p:spPr>
        </p:pic>
      </p:grpSp>
      <p:sp>
        <p:nvSpPr>
          <p:cNvPr id="42" name="object 42">
            <a:extLst>
              <a:ext uri="{FF2B5EF4-FFF2-40B4-BE49-F238E27FC236}">
                <a16:creationId xmlns="" xmlns:a16="http://schemas.microsoft.com/office/drawing/2014/main" id="{CEF42E5D-5CBC-4146-2EE1-F13902DD6F3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64068" y="316976"/>
            <a:ext cx="2575247" cy="112082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439420" marR="5715" indent="-427355" algn="r">
              <a:lnSpc>
                <a:spcPts val="2700"/>
              </a:lnSpc>
              <a:spcBef>
                <a:spcPts val="640"/>
              </a:spcBef>
            </a:pPr>
            <a:r>
              <a:rPr spc="-10" dirty="0"/>
              <a:t>МЕРОПРИЯТИЯ </a:t>
            </a:r>
            <a:r>
              <a:rPr/>
              <a:t>НА</a:t>
            </a:r>
            <a:r>
              <a:rPr spc="-5"/>
              <a:t> </a:t>
            </a:r>
            <a:r>
              <a:rPr lang="ru-RU" spc="-10" dirty="0" smtClean="0"/>
              <a:t>ИЮНЬ</a:t>
            </a:r>
            <a:endParaRPr spc="-10" dirty="0"/>
          </a:p>
          <a:p>
            <a:pPr marR="5080" algn="r">
              <a:lnSpc>
                <a:spcPts val="2700"/>
              </a:lnSpc>
            </a:pPr>
            <a:r>
              <a:rPr spc="-20" dirty="0"/>
              <a:t>202</a:t>
            </a:r>
            <a:r>
              <a:rPr lang="ru-RU" spc="-20" dirty="0"/>
              <a:t>6</a:t>
            </a:r>
            <a:endParaRPr spc="-20" dirty="0"/>
          </a:p>
        </p:txBody>
      </p:sp>
      <p:sp>
        <p:nvSpPr>
          <p:cNvPr id="43" name="object 43">
            <a:extLst>
              <a:ext uri="{FF2B5EF4-FFF2-40B4-BE49-F238E27FC236}">
                <a16:creationId xmlns="" xmlns:a16="http://schemas.microsoft.com/office/drawing/2014/main" id="{C643197E-C4A3-2ECA-19B5-B44DF1B31A2E}"/>
              </a:ext>
            </a:extLst>
          </p:cNvPr>
          <p:cNvSpPr txBox="1"/>
          <p:nvPr/>
        </p:nvSpPr>
        <p:spPr>
          <a:xfrm>
            <a:off x="628900" y="8441602"/>
            <a:ext cx="5114290" cy="2041456"/>
          </a:xfrm>
          <a:prstGeom prst="rect">
            <a:avLst/>
          </a:prstGeom>
        </p:spPr>
        <p:txBody>
          <a:bodyPr vert="horz" wrap="square" lIns="0" tIns="174625" rIns="0" bIns="0" rtlCol="0">
            <a:spAutoFit/>
          </a:bodyPr>
          <a:lstStyle/>
          <a:p>
            <a:pPr marL="12700" marR="1196340">
              <a:lnSpc>
                <a:spcPct val="75800"/>
              </a:lnSpc>
              <a:spcBef>
                <a:spcPts val="1375"/>
              </a:spcBef>
            </a:pPr>
            <a:r>
              <a:rPr sz="4400" b="1" spc="-10" dirty="0">
                <a:solidFill>
                  <a:srgbClr val="FFFFFF"/>
                </a:solidFill>
                <a:latin typeface="Calibri"/>
                <a:cs typeface="Calibri"/>
              </a:rPr>
              <a:t>ПРИХОДИТЕ, </a:t>
            </a:r>
            <a:r>
              <a:rPr sz="4400" b="1" dirty="0">
                <a:solidFill>
                  <a:srgbClr val="FFFFFF"/>
                </a:solidFill>
                <a:latin typeface="Calibri"/>
                <a:cs typeface="Calibri"/>
              </a:rPr>
              <a:t>МЫ</a:t>
            </a:r>
            <a:r>
              <a:rPr sz="44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400" b="1" dirty="0">
                <a:solidFill>
                  <a:srgbClr val="FFFFFF"/>
                </a:solidFill>
                <a:latin typeface="Calibri"/>
                <a:cs typeface="Calibri"/>
              </a:rPr>
              <a:t>ВАС</a:t>
            </a:r>
            <a:r>
              <a:rPr sz="4400" b="1" spc="-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400" b="1" spc="-10" dirty="0">
                <a:solidFill>
                  <a:srgbClr val="FFFFFF"/>
                </a:solidFill>
                <a:latin typeface="Calibri"/>
                <a:cs typeface="Calibri"/>
              </a:rPr>
              <a:t>ЖДЕМ!</a:t>
            </a:r>
            <a:endParaRPr sz="4400" dirty="0">
              <a:latin typeface="Calibri"/>
              <a:cs typeface="Calibri"/>
            </a:endParaRPr>
          </a:p>
          <a:p>
            <a:pPr marL="15240">
              <a:lnSpc>
                <a:spcPts val="1430"/>
              </a:lnSpc>
              <a:spcBef>
                <a:spcPts val="1040"/>
              </a:spcBef>
            </a:pPr>
            <a:r>
              <a:rPr sz="1300" dirty="0">
                <a:solidFill>
                  <a:srgbClr val="FFFFFF"/>
                </a:solidFill>
                <a:latin typeface="Calibri"/>
                <a:cs typeface="Calibri"/>
              </a:rPr>
              <a:t>Наши</a:t>
            </a:r>
            <a:r>
              <a:rPr sz="13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300" spc="-10" dirty="0">
                <a:solidFill>
                  <a:srgbClr val="FFFFFF"/>
                </a:solidFill>
                <a:latin typeface="Calibri"/>
                <a:cs typeface="Calibri"/>
              </a:rPr>
              <a:t>контакты:</a:t>
            </a:r>
            <a:endParaRPr sz="1300" dirty="0">
              <a:latin typeface="Calibri"/>
              <a:cs typeface="Calibri"/>
            </a:endParaRPr>
          </a:p>
          <a:p>
            <a:pPr marL="15240" marR="5080">
              <a:lnSpc>
                <a:spcPts val="1300"/>
              </a:lnSpc>
              <a:spcBef>
                <a:spcPts val="130"/>
              </a:spcBef>
            </a:pPr>
            <a:r>
              <a:rPr lang="ru-RU" sz="1300" dirty="0">
                <a:solidFill>
                  <a:srgbClr val="FFFFFF"/>
                </a:solidFill>
                <a:latin typeface="Calibri"/>
                <a:cs typeface="Calibri"/>
              </a:rPr>
              <a:t>Адрес</a:t>
            </a:r>
            <a:r>
              <a:rPr lang="ru-RU" sz="1300" dirty="0" smtClean="0">
                <a:solidFill>
                  <a:srgbClr val="FFFFFF"/>
                </a:solidFill>
                <a:latin typeface="Calibri"/>
                <a:cs typeface="Calibri"/>
              </a:rPr>
              <a:t>: с. Турочак, ул. Тельмана. д. 19А</a:t>
            </a:r>
            <a:r>
              <a:rPr lang="ru-RU" sz="1300" dirty="0">
                <a:solidFill>
                  <a:srgbClr val="FFFFFF"/>
                </a:solidFill>
                <a:latin typeface="Calibri"/>
                <a:cs typeface="Calibri"/>
              </a:rPr>
              <a:t/>
            </a:r>
            <a:br>
              <a:rPr lang="ru-RU" sz="1300" dirty="0">
                <a:solidFill>
                  <a:srgbClr val="FFFFFF"/>
                </a:solidFill>
                <a:latin typeface="Calibri"/>
                <a:cs typeface="Calibri"/>
              </a:rPr>
            </a:br>
            <a:r>
              <a:rPr lang="ru-RU" sz="1300">
                <a:solidFill>
                  <a:srgbClr val="FFFFFF"/>
                </a:solidFill>
                <a:latin typeface="Calibri"/>
                <a:cs typeface="Calibri"/>
              </a:rPr>
              <a:t>Контактный </a:t>
            </a:r>
            <a:r>
              <a:rPr lang="ru-RU" sz="1300" smtClean="0">
                <a:solidFill>
                  <a:srgbClr val="FFFFFF"/>
                </a:solidFill>
                <a:latin typeface="Calibri"/>
                <a:cs typeface="Calibri"/>
              </a:rPr>
              <a:t>номер: 8(38843)22726</a:t>
            </a:r>
            <a:endParaRPr lang="ru-RU" sz="1300" dirty="0">
              <a:solidFill>
                <a:srgbClr val="FFFFFF"/>
              </a:solidFill>
              <a:latin typeface="Calibri"/>
              <a:cs typeface="Calibri"/>
            </a:endParaRPr>
          </a:p>
          <a:p>
            <a:pPr marL="15240" marR="5080">
              <a:lnSpc>
                <a:spcPts val="1300"/>
              </a:lnSpc>
              <a:spcBef>
                <a:spcPts val="130"/>
              </a:spcBef>
            </a:pPr>
            <a:r>
              <a:rPr lang="ru-RU" sz="1300" dirty="0" smtClean="0">
                <a:solidFill>
                  <a:srgbClr val="FFFFFF"/>
                </a:solidFill>
                <a:latin typeface="Calibri"/>
                <a:cs typeface="Calibri"/>
              </a:rPr>
              <a:t>ФИО: </a:t>
            </a:r>
            <a:r>
              <a:rPr lang="ru-RU" sz="1300" dirty="0" smtClean="0">
                <a:solidFill>
                  <a:srgbClr val="FFFFFF"/>
                </a:solidFill>
                <a:latin typeface="Calibri"/>
                <a:cs typeface="Calibri"/>
              </a:rPr>
              <a:t>Савкина Татьяна Николаевна</a:t>
            </a:r>
            <a:endParaRPr sz="1300" dirty="0">
              <a:latin typeface="Calibri"/>
              <a:cs typeface="Calibri"/>
            </a:endParaRPr>
          </a:p>
        </p:txBody>
      </p:sp>
      <p:sp>
        <p:nvSpPr>
          <p:cNvPr id="44" name="object 44">
            <a:extLst>
              <a:ext uri="{FF2B5EF4-FFF2-40B4-BE49-F238E27FC236}">
                <a16:creationId xmlns="" xmlns:a16="http://schemas.microsoft.com/office/drawing/2014/main" id="{797366C2-E247-0149-04E1-7921DBE2C6E3}"/>
              </a:ext>
            </a:extLst>
          </p:cNvPr>
          <p:cNvSpPr txBox="1"/>
          <p:nvPr/>
        </p:nvSpPr>
        <p:spPr>
          <a:xfrm>
            <a:off x="3819087" y="7361555"/>
            <a:ext cx="3297554" cy="860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48814">
              <a:lnSpc>
                <a:spcPct val="112799"/>
              </a:lnSpc>
              <a:spcBef>
                <a:spcPts val="100"/>
              </a:spcBef>
            </a:pP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Время</a:t>
            </a:r>
            <a:r>
              <a:rPr sz="1600" b="1" spc="-65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работы: понедельник </a:t>
            </a: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–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lang="ru-RU" sz="1600" b="1" spc="-10" dirty="0" smtClean="0">
                <a:solidFill>
                  <a:srgbClr val="58595B"/>
                </a:solidFill>
                <a:latin typeface="Calibri"/>
                <a:cs typeface="Calibri"/>
              </a:rPr>
              <a:t>четверг</a:t>
            </a:r>
            <a:r>
              <a:rPr sz="1600" b="1" spc="-10" dirty="0" smtClean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lang="ru-RU" sz="1600" b="1" dirty="0" smtClean="0">
                <a:solidFill>
                  <a:srgbClr val="58595B"/>
                </a:solidFill>
                <a:latin typeface="Calibri"/>
                <a:cs typeface="Calibri"/>
              </a:rPr>
              <a:t>8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:</a:t>
            </a:r>
            <a:r>
              <a:rPr lang="ru-RU" sz="1600" b="1" dirty="0" smtClean="0">
                <a:solidFill>
                  <a:srgbClr val="58595B"/>
                </a:solidFill>
                <a:latin typeface="Calibri"/>
                <a:cs typeface="Calibri"/>
              </a:rPr>
              <a:t>00</a:t>
            </a:r>
            <a:r>
              <a:rPr sz="1600" b="1" spc="-5" dirty="0" smtClean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–</a:t>
            </a:r>
            <a:r>
              <a:rPr sz="1600" b="1" spc="-15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lang="ru-RU"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17</a:t>
            </a:r>
            <a:r>
              <a:rPr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:</a:t>
            </a:r>
            <a:r>
              <a:rPr lang="ru-RU"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15</a:t>
            </a:r>
          </a:p>
          <a:p>
            <a:pPr marL="12700" marR="5080" indent="-12700">
              <a:lnSpc>
                <a:spcPct val="112799"/>
              </a:lnSpc>
              <a:spcBef>
                <a:spcPts val="100"/>
              </a:spcBef>
            </a:pPr>
            <a:r>
              <a:rPr lang="ru-RU" sz="1600" b="1" spc="-20" dirty="0">
                <a:solidFill>
                  <a:srgbClr val="58595B"/>
                </a:solidFill>
                <a:latin typeface="Calibri"/>
                <a:cs typeface="Calibri"/>
              </a:rPr>
              <a:t>п</a:t>
            </a:r>
            <a:r>
              <a:rPr lang="ru-RU"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ятница 08:00 -16:00</a:t>
            </a:r>
          </a:p>
        </p:txBody>
      </p:sp>
      <p:sp>
        <p:nvSpPr>
          <p:cNvPr id="45" name="object 45">
            <a:extLst>
              <a:ext uri="{FF2B5EF4-FFF2-40B4-BE49-F238E27FC236}">
                <a16:creationId xmlns="" xmlns:a16="http://schemas.microsoft.com/office/drawing/2014/main" id="{C92CC961-9BC4-F300-E421-2713ABA11078}"/>
              </a:ext>
            </a:extLst>
          </p:cNvPr>
          <p:cNvSpPr txBox="1"/>
          <p:nvPr/>
        </p:nvSpPr>
        <p:spPr>
          <a:xfrm>
            <a:off x="6162090" y="8786545"/>
            <a:ext cx="1153207" cy="661719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120650">
              <a:lnSpc>
                <a:spcPts val="800"/>
              </a:lnSpc>
              <a:spcBef>
                <a:spcPts val="259"/>
              </a:spcBef>
            </a:pPr>
            <a:r>
              <a:rPr lang="ru-RU" sz="800" spc="-10" dirty="0" smtClean="0">
                <a:solidFill>
                  <a:srgbClr val="FFFFFF"/>
                </a:solidFill>
                <a:latin typeface="Calibri"/>
                <a:cs typeface="Calibri"/>
              </a:rPr>
              <a:t>Отделение Фонда</a:t>
            </a:r>
          </a:p>
          <a:p>
            <a:pPr marL="12700" marR="120650">
              <a:lnSpc>
                <a:spcPts val="800"/>
              </a:lnSpc>
              <a:spcBef>
                <a:spcPts val="259"/>
              </a:spcBef>
            </a:pPr>
            <a:r>
              <a:rPr lang="ru-RU" sz="800" spc="-10" dirty="0" smtClean="0">
                <a:solidFill>
                  <a:srgbClr val="FFFFFF"/>
                </a:solidFill>
                <a:latin typeface="Calibri"/>
                <a:cs typeface="Calibri"/>
              </a:rPr>
              <a:t>пенсионного </a:t>
            </a:r>
          </a:p>
          <a:p>
            <a:pPr marL="12700" marR="120650">
              <a:lnSpc>
                <a:spcPts val="800"/>
              </a:lnSpc>
              <a:spcBef>
                <a:spcPts val="259"/>
              </a:spcBef>
            </a:pPr>
            <a:r>
              <a:rPr lang="ru-RU" sz="800" spc="-10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lang="ru-RU" sz="800" spc="-10" dirty="0" smtClean="0">
                <a:solidFill>
                  <a:srgbClr val="FFFFFF"/>
                </a:solidFill>
                <a:latin typeface="Calibri"/>
                <a:cs typeface="Calibri"/>
              </a:rPr>
              <a:t> социального  страхования РФ </a:t>
            </a:r>
          </a:p>
          <a:p>
            <a:pPr marL="12700" marR="120650">
              <a:lnSpc>
                <a:spcPts val="800"/>
              </a:lnSpc>
              <a:spcBef>
                <a:spcPts val="259"/>
              </a:spcBef>
            </a:pPr>
            <a:r>
              <a:rPr lang="ru-RU" sz="800" spc="-10" dirty="0">
                <a:solidFill>
                  <a:srgbClr val="FFFFFF"/>
                </a:solidFill>
                <a:latin typeface="Calibri"/>
                <a:cs typeface="Calibri"/>
              </a:rPr>
              <a:t>п</a:t>
            </a:r>
            <a:r>
              <a:rPr lang="ru-RU" sz="800" spc="-10" dirty="0" smtClean="0">
                <a:solidFill>
                  <a:srgbClr val="FFFFFF"/>
                </a:solidFill>
                <a:latin typeface="Calibri"/>
                <a:cs typeface="Calibri"/>
              </a:rPr>
              <a:t>о Республике Алтай</a:t>
            </a:r>
            <a:endParaRPr sz="800" dirty="0">
              <a:latin typeface="Calibri"/>
              <a:cs typeface="Calibri"/>
            </a:endParaRPr>
          </a:p>
        </p:txBody>
      </p:sp>
      <p:grpSp>
        <p:nvGrpSpPr>
          <p:cNvPr id="104" name="Группа 103">
            <a:extLst>
              <a:ext uri="{FF2B5EF4-FFF2-40B4-BE49-F238E27FC236}">
                <a16:creationId xmlns="" xmlns:a16="http://schemas.microsoft.com/office/drawing/2014/main" id="{8A09EA03-27DE-E8C5-F944-F6332F890821}"/>
              </a:ext>
            </a:extLst>
          </p:cNvPr>
          <p:cNvGrpSpPr/>
          <p:nvPr/>
        </p:nvGrpSpPr>
        <p:grpSpPr>
          <a:xfrm>
            <a:off x="512394" y="489204"/>
            <a:ext cx="2518182" cy="983928"/>
            <a:chOff x="512394" y="489204"/>
            <a:chExt cx="2518182" cy="983928"/>
          </a:xfrm>
        </p:grpSpPr>
        <p:pic>
          <p:nvPicPr>
            <p:cNvPr id="49" name="object 49">
              <a:extLst>
                <a:ext uri="{FF2B5EF4-FFF2-40B4-BE49-F238E27FC236}">
                  <a16:creationId xmlns="" xmlns:a16="http://schemas.microsoft.com/office/drawing/2014/main" id="{363494E7-4AAD-D4F3-FBE6-3A7C33186A66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2394" y="489204"/>
              <a:ext cx="839343" cy="957113"/>
            </a:xfrm>
            <a:prstGeom prst="rect">
              <a:avLst/>
            </a:prstGeom>
          </p:spPr>
        </p:pic>
        <p:sp>
          <p:nvSpPr>
            <p:cNvPr id="50" name="object 50">
              <a:extLst>
                <a:ext uri="{FF2B5EF4-FFF2-40B4-BE49-F238E27FC236}">
                  <a16:creationId xmlns="" xmlns:a16="http://schemas.microsoft.com/office/drawing/2014/main" id="{B700982A-16F1-372E-1E45-130EFD777949}"/>
                </a:ext>
              </a:extLst>
            </p:cNvPr>
            <p:cNvSpPr/>
            <p:nvPr/>
          </p:nvSpPr>
          <p:spPr>
            <a:xfrm>
              <a:off x="1577060" y="814692"/>
              <a:ext cx="295275" cy="185420"/>
            </a:xfrm>
            <a:custGeom>
              <a:avLst/>
              <a:gdLst/>
              <a:ahLst/>
              <a:cxnLst/>
              <a:rect l="l" t="t" r="r" b="b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1" name="object 51">
              <a:extLst>
                <a:ext uri="{FF2B5EF4-FFF2-40B4-BE49-F238E27FC236}">
                  <a16:creationId xmlns="" xmlns:a16="http://schemas.microsoft.com/office/drawing/2014/main" id="{E2674EE4-5FA7-1AB1-97D6-9FD8933C0F35}"/>
                </a:ext>
              </a:extLst>
            </p:cNvPr>
            <p:cNvGrpSpPr/>
            <p:nvPr/>
          </p:nvGrpSpPr>
          <p:grpSpPr>
            <a:xfrm>
              <a:off x="1917867" y="814804"/>
              <a:ext cx="447675" cy="151130"/>
              <a:chOff x="1917867" y="814804"/>
              <a:chExt cx="447675" cy="151130"/>
            </a:xfrm>
          </p:grpSpPr>
          <p:sp>
            <p:nvSpPr>
              <p:cNvPr id="52" name="object 52">
                <a:extLst>
                  <a:ext uri="{FF2B5EF4-FFF2-40B4-BE49-F238E27FC236}">
                    <a16:creationId xmlns="" xmlns:a16="http://schemas.microsoft.com/office/drawing/2014/main" id="{C512C997-4E9B-B301-6DCD-DD4626CB1B51}"/>
                  </a:ext>
                </a:extLst>
              </p:cNvPr>
              <p:cNvSpPr/>
              <p:nvPr/>
            </p:nvSpPr>
            <p:spPr>
              <a:xfrm>
                <a:off x="1917865" y="814806"/>
                <a:ext cx="290830" cy="151130"/>
              </a:xfrm>
              <a:custGeom>
                <a:avLst/>
                <a:gdLst/>
                <a:ahLst/>
                <a:cxnLst/>
                <a:rect l="l" t="t" r="r" b="b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53" name="object 53">
                <a:extLst>
                  <a:ext uri="{FF2B5EF4-FFF2-40B4-BE49-F238E27FC236}">
                    <a16:creationId xmlns="" xmlns:a16="http://schemas.microsoft.com/office/drawing/2014/main" id="{8DB0EFEE-76E2-93B2-D02A-5AF715AF8904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2244123" y="815176"/>
                <a:ext cx="121272" cy="150266"/>
              </a:xfrm>
              <a:prstGeom prst="rect">
                <a:avLst/>
              </a:prstGeom>
            </p:spPr>
          </p:pic>
        </p:grpSp>
        <p:pic>
          <p:nvPicPr>
            <p:cNvPr id="54" name="object 54">
              <a:extLst>
                <a:ext uri="{FF2B5EF4-FFF2-40B4-BE49-F238E27FC236}">
                  <a16:creationId xmlns="" xmlns:a16="http://schemas.microsoft.com/office/drawing/2014/main" id="{D73B6862-ECE5-264B-AFCF-D3B50413E1B8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56735" y="1049816"/>
              <a:ext cx="159702" cy="153695"/>
            </a:xfrm>
            <a:prstGeom prst="rect">
              <a:avLst/>
            </a:prstGeom>
          </p:spPr>
        </p:pic>
        <p:grpSp>
          <p:nvGrpSpPr>
            <p:cNvPr id="55" name="object 55">
              <a:extLst>
                <a:ext uri="{FF2B5EF4-FFF2-40B4-BE49-F238E27FC236}">
                  <a16:creationId xmlns="" xmlns:a16="http://schemas.microsoft.com/office/drawing/2014/main" id="{856BFF53-A12F-894B-0D77-34EC527D1F03}"/>
                </a:ext>
              </a:extLst>
            </p:cNvPr>
            <p:cNvGrpSpPr/>
            <p:nvPr/>
          </p:nvGrpSpPr>
          <p:grpSpPr>
            <a:xfrm>
              <a:off x="1763029" y="1051038"/>
              <a:ext cx="677545" cy="183515"/>
              <a:chOff x="1763029" y="1051038"/>
              <a:chExt cx="677545" cy="183515"/>
            </a:xfrm>
          </p:grpSpPr>
          <p:pic>
            <p:nvPicPr>
              <p:cNvPr id="56" name="object 56">
                <a:extLst>
                  <a:ext uri="{FF2B5EF4-FFF2-40B4-BE49-F238E27FC236}">
                    <a16:creationId xmlns="" xmlns:a16="http://schemas.microsoft.com/office/drawing/2014/main" id="{FD3FED06-92B2-882A-69A3-D52727BE5EB7}"/>
                  </a:ext>
                </a:extLst>
              </p:cNvPr>
              <p:cNvPicPr/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1763029" y="1051534"/>
                <a:ext cx="122783" cy="150253"/>
              </a:xfrm>
              <a:prstGeom prst="rect">
                <a:avLst/>
              </a:prstGeom>
            </p:spPr>
          </p:pic>
          <p:sp>
            <p:nvSpPr>
              <p:cNvPr id="57" name="object 57">
                <a:extLst>
                  <a:ext uri="{FF2B5EF4-FFF2-40B4-BE49-F238E27FC236}">
                    <a16:creationId xmlns="" xmlns:a16="http://schemas.microsoft.com/office/drawing/2014/main" id="{E0D86920-BB7E-DC30-E295-2591059B787C}"/>
                  </a:ext>
                </a:extLst>
              </p:cNvPr>
              <p:cNvSpPr/>
              <p:nvPr/>
            </p:nvSpPr>
            <p:spPr>
              <a:xfrm>
                <a:off x="1917865" y="1051038"/>
                <a:ext cx="522605" cy="183515"/>
              </a:xfrm>
              <a:custGeom>
                <a:avLst/>
                <a:gdLst/>
                <a:ahLst/>
                <a:cxnLst/>
                <a:rect l="l" t="t" r="r" b="b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58" name="object 58">
              <a:extLst>
                <a:ext uri="{FF2B5EF4-FFF2-40B4-BE49-F238E27FC236}">
                  <a16:creationId xmlns="" xmlns:a16="http://schemas.microsoft.com/office/drawing/2014/main" id="{E0DBCB07-35F8-DA5C-E412-BC6E38383540}"/>
                </a:ext>
              </a:extLst>
            </p:cNvPr>
            <p:cNvGrpSpPr/>
            <p:nvPr/>
          </p:nvGrpSpPr>
          <p:grpSpPr>
            <a:xfrm>
              <a:off x="2489099" y="1051534"/>
              <a:ext cx="291465" cy="150495"/>
              <a:chOff x="2489099" y="1051534"/>
              <a:chExt cx="291465" cy="150495"/>
            </a:xfrm>
          </p:grpSpPr>
          <p:pic>
            <p:nvPicPr>
              <p:cNvPr id="59" name="object 59">
                <a:extLst>
                  <a:ext uri="{FF2B5EF4-FFF2-40B4-BE49-F238E27FC236}">
                    <a16:creationId xmlns="" xmlns:a16="http://schemas.microsoft.com/office/drawing/2014/main" id="{4C389E7C-4176-FA87-1232-C51EFDB51977}"/>
                  </a:ext>
                </a:extLst>
              </p:cNvPr>
              <p:cNvPicPr/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89099" y="1051534"/>
                <a:ext cx="129870" cy="150253"/>
              </a:xfrm>
              <a:prstGeom prst="rect">
                <a:avLst/>
              </a:prstGeom>
            </p:spPr>
          </p:pic>
          <p:pic>
            <p:nvPicPr>
              <p:cNvPr id="60" name="object 60">
                <a:extLst>
                  <a:ext uri="{FF2B5EF4-FFF2-40B4-BE49-F238E27FC236}">
                    <a16:creationId xmlns="" xmlns:a16="http://schemas.microsoft.com/office/drawing/2014/main" id="{03A5592D-8A94-6C3C-405D-41873A40CE2A}"/>
                  </a:ext>
                </a:extLst>
              </p:cNvPr>
              <p:cNvPicPr/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659128" y="1051534"/>
                <a:ext cx="121069" cy="150253"/>
              </a:xfrm>
              <a:prstGeom prst="rect">
                <a:avLst/>
              </a:prstGeom>
            </p:spPr>
          </p:pic>
        </p:grpSp>
        <p:grpSp>
          <p:nvGrpSpPr>
            <p:cNvPr id="61" name="object 61">
              <a:extLst>
                <a:ext uri="{FF2B5EF4-FFF2-40B4-BE49-F238E27FC236}">
                  <a16:creationId xmlns="" xmlns:a16="http://schemas.microsoft.com/office/drawing/2014/main" id="{911A5BA6-58D1-80E5-A44E-62917DE6DFF0}"/>
                </a:ext>
              </a:extLst>
            </p:cNvPr>
            <p:cNvGrpSpPr/>
            <p:nvPr/>
          </p:nvGrpSpPr>
          <p:grpSpPr>
            <a:xfrm>
              <a:off x="1556741" y="1284537"/>
              <a:ext cx="1473835" cy="188595"/>
              <a:chOff x="1556741" y="1284537"/>
              <a:chExt cx="1473835" cy="188595"/>
            </a:xfrm>
          </p:grpSpPr>
          <p:pic>
            <p:nvPicPr>
              <p:cNvPr id="62" name="object 62">
                <a:extLst>
                  <a:ext uri="{FF2B5EF4-FFF2-40B4-BE49-F238E27FC236}">
                    <a16:creationId xmlns="" xmlns:a16="http://schemas.microsoft.com/office/drawing/2014/main" id="{51C43BE1-1980-92A5-0189-CD5C633719AC}"/>
                  </a:ext>
                </a:extLst>
              </p:cNvPr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1556741" y="1291915"/>
                <a:ext cx="143383" cy="155409"/>
              </a:xfrm>
              <a:prstGeom prst="rect">
                <a:avLst/>
              </a:prstGeom>
            </p:spPr>
          </p:pic>
          <p:pic>
            <p:nvPicPr>
              <p:cNvPr id="63" name="object 63">
                <a:extLst>
                  <a:ext uri="{FF2B5EF4-FFF2-40B4-BE49-F238E27FC236}">
                    <a16:creationId xmlns="" xmlns:a16="http://schemas.microsoft.com/office/drawing/2014/main" id="{F056E6A9-CB14-0749-ACA4-13831BE068C3}"/>
                  </a:ext>
                </a:extLst>
              </p:cNvPr>
              <p:cNvPicPr/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725970" y="1291908"/>
                <a:ext cx="164426" cy="155409"/>
              </a:xfrm>
              <a:prstGeom prst="rect">
                <a:avLst/>
              </a:prstGeom>
            </p:spPr>
          </p:pic>
          <p:pic>
            <p:nvPicPr>
              <p:cNvPr id="64" name="object 64">
                <a:extLst>
                  <a:ext uri="{FF2B5EF4-FFF2-40B4-BE49-F238E27FC236}">
                    <a16:creationId xmlns="" xmlns:a16="http://schemas.microsoft.com/office/drawing/2014/main" id="{62A35826-B8E1-DF7A-0456-BDDE7E7ACF48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917862" y="1284537"/>
                <a:ext cx="360368" cy="188053"/>
              </a:xfrm>
              <a:prstGeom prst="rect">
                <a:avLst/>
              </a:prstGeom>
            </p:spPr>
          </p:pic>
          <p:pic>
            <p:nvPicPr>
              <p:cNvPr id="65" name="object 65">
                <a:extLst>
                  <a:ext uri="{FF2B5EF4-FFF2-40B4-BE49-F238E27FC236}">
                    <a16:creationId xmlns="" xmlns:a16="http://schemas.microsoft.com/office/drawing/2014/main" id="{B1F78447-3904-4D47-CE08-20949A799086}"/>
                  </a:ext>
                </a:extLst>
              </p:cNvPr>
              <p:cNvPicPr/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300183" y="1291908"/>
                <a:ext cx="164426" cy="155409"/>
              </a:xfrm>
              <a:prstGeom prst="rect">
                <a:avLst/>
              </a:prstGeom>
            </p:spPr>
          </p:pic>
          <p:sp>
            <p:nvSpPr>
              <p:cNvPr id="66" name="object 66">
                <a:extLst>
                  <a:ext uri="{FF2B5EF4-FFF2-40B4-BE49-F238E27FC236}">
                    <a16:creationId xmlns="" xmlns:a16="http://schemas.microsoft.com/office/drawing/2014/main" id="{E535DCEB-9387-BBEB-BEAF-06842EC93674}"/>
                  </a:ext>
                </a:extLst>
              </p:cNvPr>
              <p:cNvSpPr/>
              <p:nvPr/>
            </p:nvSpPr>
            <p:spPr>
              <a:xfrm>
                <a:off x="2494216" y="1290980"/>
                <a:ext cx="138430" cy="149860"/>
              </a:xfrm>
              <a:custGeom>
                <a:avLst/>
                <a:gdLst/>
                <a:ahLst/>
                <a:cxnLst/>
                <a:rect l="l" t="t" r="r" b="b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67" name="object 67">
                <a:extLst>
                  <a:ext uri="{FF2B5EF4-FFF2-40B4-BE49-F238E27FC236}">
                    <a16:creationId xmlns="" xmlns:a16="http://schemas.microsoft.com/office/drawing/2014/main" id="{3BC548AB-841F-5C22-CD88-AD3B779F1A5A}"/>
                  </a:ext>
                </a:extLst>
              </p:cNvPr>
              <p:cNvPicPr/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2661643" y="1290981"/>
                <a:ext cx="170433" cy="181381"/>
              </a:xfrm>
              <a:prstGeom prst="rect">
                <a:avLst/>
              </a:prstGeom>
            </p:spPr>
          </p:pic>
          <p:pic>
            <p:nvPicPr>
              <p:cNvPr id="68" name="object 68">
                <a:extLst>
                  <a:ext uri="{FF2B5EF4-FFF2-40B4-BE49-F238E27FC236}">
                    <a16:creationId xmlns="" xmlns:a16="http://schemas.microsoft.com/office/drawing/2014/main" id="{D8B0E3C9-9857-E41E-9197-9E74ED64DE48}"/>
                  </a:ext>
                </a:extLst>
              </p:cNvPr>
              <p:cNvPicPr/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861684" y="1290979"/>
                <a:ext cx="168503" cy="150253"/>
              </a:xfrm>
              <a:prstGeom prst="rect">
                <a:avLst/>
              </a:prstGeom>
            </p:spPr>
          </p:pic>
        </p:grpSp>
      </p:grpSp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2C9ECA98-8A1C-8ED0-D2A5-6AC16AC4EF91}"/>
              </a:ext>
            </a:extLst>
          </p:cNvPr>
          <p:cNvSpPr/>
          <p:nvPr/>
        </p:nvSpPr>
        <p:spPr>
          <a:xfrm>
            <a:off x="6140450" y="9593631"/>
            <a:ext cx="874963" cy="858469"/>
          </a:xfrm>
          <a:prstGeom prst="roundRect">
            <a:avLst>
              <a:gd name="adj" fmla="val 86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>
            <a:extLst>
              <a:ext uri="{FF2B5EF4-FFF2-40B4-BE49-F238E27FC236}">
                <a16:creationId xmlns="" xmlns:a16="http://schemas.microsoft.com/office/drawing/2014/main" id="{D4CE132A-9208-32F1-BD98-5734B46FED0C}"/>
              </a:ext>
            </a:extLst>
          </p:cNvPr>
          <p:cNvSpPr/>
          <p:nvPr/>
        </p:nvSpPr>
        <p:spPr>
          <a:xfrm>
            <a:off x="6047742" y="7937500"/>
            <a:ext cx="815410" cy="8154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object 48">
            <a:extLst>
              <a:ext uri="{FF2B5EF4-FFF2-40B4-BE49-F238E27FC236}">
                <a16:creationId xmlns="" xmlns:a16="http://schemas.microsoft.com/office/drawing/2014/main" id="{6DDD7394-D961-31A1-F65E-1023624613A4}"/>
              </a:ext>
            </a:extLst>
          </p:cNvPr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162091" y="8141804"/>
            <a:ext cx="601642" cy="51655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A2385F59-48D0-3993-26DA-CF6757651D0F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042" y="9577102"/>
            <a:ext cx="862371" cy="862371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A0EB2BAB-12EA-C019-1F86-9CABE0AA3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992412"/>
              </p:ext>
            </p:extLst>
          </p:nvPr>
        </p:nvGraphicFramePr>
        <p:xfrm>
          <a:off x="277788" y="1989114"/>
          <a:ext cx="6790065" cy="5072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32">
                  <a:extLst>
                    <a:ext uri="{9D8B030D-6E8A-4147-A177-3AD203B41FA5}">
                      <a16:colId xmlns="" xmlns:a16="http://schemas.microsoft.com/office/drawing/2014/main" val="4074742491"/>
                    </a:ext>
                  </a:extLst>
                </a:gridCol>
                <a:gridCol w="4781568">
                  <a:extLst>
                    <a:ext uri="{9D8B030D-6E8A-4147-A177-3AD203B41FA5}">
                      <a16:colId xmlns="" xmlns:a16="http://schemas.microsoft.com/office/drawing/2014/main" val="3160443083"/>
                    </a:ext>
                  </a:extLst>
                </a:gridCol>
                <a:gridCol w="1151265">
                  <a:extLst>
                    <a:ext uri="{9D8B030D-6E8A-4147-A177-3AD203B41FA5}">
                      <a16:colId xmlns="" xmlns:a16="http://schemas.microsoft.com/office/drawing/2014/main" val="3299580881"/>
                    </a:ext>
                  </a:extLst>
                </a:gridCol>
              </a:tblGrid>
              <a:tr h="699514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Дата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Мероприятие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Время</a:t>
                      </a:r>
                    </a:p>
                    <a:p>
                      <a:pPr algn="ctr"/>
                      <a:r>
                        <a:rPr lang="ru-RU" dirty="0">
                          <a:latin typeface="+mn-lt"/>
                        </a:rPr>
                        <a:t>начала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42324205"/>
                  </a:ext>
                </a:extLst>
              </a:tr>
              <a:tr h="6895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800" dirty="0" smtClean="0">
                          <a:latin typeface="+mn-lt"/>
                          <a:ea typeface="Times New Roman"/>
                          <a:cs typeface="Times New Roman"/>
                        </a:rPr>
                        <a:t>03.06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+mn-lt"/>
                          <a:ea typeface="Times New Roman"/>
                          <a:cs typeface="Times New Roman"/>
                        </a:rPr>
                        <a:t>Изготовление  лент для маскировочных сетей для нужд участников СВО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spc="-10" dirty="0" smtClean="0">
                          <a:solidFill>
                            <a:srgbClr val="231F20"/>
                          </a:solidFill>
                          <a:latin typeface="+mn-lt"/>
                          <a:cs typeface="Calibri"/>
                        </a:rPr>
                        <a:t>11:</a:t>
                      </a:r>
                      <a:r>
                        <a:rPr lang="ru-RU" sz="1800" b="0" spc="-25" dirty="0" smtClean="0">
                          <a:solidFill>
                            <a:srgbClr val="231F20"/>
                          </a:solidFill>
                          <a:latin typeface="+mn-lt"/>
                          <a:cs typeface="Calibri"/>
                        </a:rPr>
                        <a:t>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85952597"/>
                  </a:ext>
                </a:extLst>
              </a:tr>
              <a:tr h="6999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800" dirty="0" smtClean="0">
                          <a:latin typeface="+mn-lt"/>
                          <a:ea typeface="Times New Roman"/>
                          <a:cs typeface="Times New Roman"/>
                        </a:rPr>
                        <a:t>08.06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Урок финансовой грамотности  от </a:t>
                      </a:r>
                      <a:r>
                        <a:rPr lang="ru-RU" sz="18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Россельхозбанка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+mn-lt"/>
                        </a:rPr>
                        <a:t>11:00</a:t>
                      </a:r>
                      <a:endParaRPr lang="ru-RU" sz="1800" b="0" dirty="0">
                        <a:latin typeface="+mn-lt"/>
                      </a:endParaRPr>
                    </a:p>
                  </a:txBody>
                  <a:tcPr/>
                </a:tc>
              </a:tr>
              <a:tr h="10605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800" dirty="0" smtClean="0">
                          <a:latin typeface="+mn-lt"/>
                          <a:ea typeface="Times New Roman"/>
                          <a:cs typeface="Times New Roman"/>
                        </a:rPr>
                        <a:t>11.06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Тематическая</a:t>
                      </a:r>
                      <a:r>
                        <a:rPr lang="ru-RU" sz="18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ле</a:t>
                      </a:r>
                      <a:r>
                        <a:rPr lang="ru-RU" sz="18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кция в рамках</a:t>
                      </a:r>
                      <a:r>
                        <a:rPr lang="ru-RU" sz="18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проекта «Здоровое долголетие» </a:t>
                      </a:r>
                      <a:r>
                        <a:rPr lang="ru-RU" sz="18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«Как сохранить здоровье </a:t>
                      </a:r>
                      <a:r>
                        <a:rPr lang="ru-RU" sz="18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летом»</a:t>
                      </a:r>
                      <a:endParaRPr lang="ru-RU" sz="1800" dirty="0" smtClean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latin typeface="+mn-lt"/>
                        </a:rPr>
                        <a:t>14:00</a:t>
                      </a:r>
                      <a:endParaRPr lang="ru-RU" sz="18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58695914"/>
                  </a:ext>
                </a:extLst>
              </a:tr>
              <a:tr h="10342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latin typeface="+mn-lt"/>
                          <a:ea typeface="Times New Roman"/>
                          <a:cs typeface="Times New Roman"/>
                        </a:rPr>
                        <a:t>15.06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+mn-lt"/>
                          <a:ea typeface="Times New Roman"/>
                          <a:cs typeface="Times New Roman"/>
                        </a:rPr>
                        <a:t>Индивидуальное консультирование по вопросам пенсионного и социального обеспечения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spc="-10" dirty="0" smtClean="0">
                          <a:solidFill>
                            <a:srgbClr val="231F20"/>
                          </a:solidFill>
                          <a:latin typeface="+mn-lt"/>
                          <a:cs typeface="Calibri"/>
                        </a:rPr>
                        <a:t>11:</a:t>
                      </a:r>
                      <a:r>
                        <a:rPr lang="ru-RU" sz="1800" b="0" spc="-25" dirty="0" smtClean="0">
                          <a:solidFill>
                            <a:srgbClr val="231F20"/>
                          </a:solidFill>
                          <a:latin typeface="+mn-lt"/>
                          <a:cs typeface="Calibri"/>
                        </a:rPr>
                        <a:t>00</a:t>
                      </a:r>
                      <a:endParaRPr lang="ru-RU" sz="1800" b="0" dirty="0">
                        <a:latin typeface="+mn-lt"/>
                        <a:cs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32380059"/>
                  </a:ext>
                </a:extLst>
              </a:tr>
              <a:tr h="459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ru-RU" sz="1800" dirty="0" smtClean="0">
                          <a:latin typeface="+mn-lt"/>
                          <a:ea typeface="Times New Roman"/>
                          <a:cs typeface="Times New Roman"/>
                        </a:rPr>
                        <a:t>22.06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Российское общество «Знание» лекция «Память пылающих лет</a:t>
                      </a:r>
                      <a:r>
                        <a:rPr kumimoji="0" lang="ru-RU" sz="1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Путь </a:t>
                      </a:r>
                      <a:r>
                        <a:rPr kumimoji="0" lang="ru-RU" sz="18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 Победе»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r>
                        <a:rPr lang="ru-RU" sz="1800" b="0" smtClean="0">
                          <a:latin typeface="+mn-lt"/>
                        </a:rPr>
                        <a:t>14:00</a:t>
                      </a:r>
                      <a:endParaRPr lang="ru-RU" sz="18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858576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8298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</TotalTime>
  <Words>121</Words>
  <Application>Microsoft Office PowerPoint</Application>
  <PresentationFormat>Произвольный</PresentationFormat>
  <Paragraphs>31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МЕРОПРИЯТИЯ НА ИЮНЬ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Лескина Надежда Александровна</cp:lastModifiedBy>
  <cp:revision>32</cp:revision>
  <dcterms:created xsi:type="dcterms:W3CDTF">2025-11-06T11:20:25Z</dcterms:created>
  <dcterms:modified xsi:type="dcterms:W3CDTF">2026-05-22T04:37:23Z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oducer">
    <vt:lpwstr>Adobe PDF Library 17.0</vt:lpwstr>
  </property>
</Properties>
</file>