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8" r:id="rId2"/>
    <p:sldId id="363" r:id="rId3"/>
    <p:sldId id="318" r:id="rId4"/>
    <p:sldId id="361" r:id="rId5"/>
    <p:sldId id="262" r:id="rId6"/>
    <p:sldId id="269" r:id="rId7"/>
    <p:sldId id="270" r:id="rId8"/>
    <p:sldId id="271" r:id="rId9"/>
    <p:sldId id="298" r:id="rId10"/>
    <p:sldId id="283" r:id="rId11"/>
    <p:sldId id="284" r:id="rId12"/>
    <p:sldId id="282" r:id="rId13"/>
    <p:sldId id="301" r:id="rId14"/>
    <p:sldId id="259" r:id="rId15"/>
    <p:sldId id="329" r:id="rId16"/>
    <p:sldId id="364" r:id="rId17"/>
    <p:sldId id="365" r:id="rId18"/>
    <p:sldId id="273" r:id="rId19"/>
    <p:sldId id="304" r:id="rId20"/>
    <p:sldId id="366" r:id="rId21"/>
    <p:sldId id="367" r:id="rId22"/>
    <p:sldId id="368" r:id="rId23"/>
    <p:sldId id="369" r:id="rId24"/>
    <p:sldId id="340" r:id="rId25"/>
    <p:sldId id="344" r:id="rId26"/>
    <p:sldId id="346" r:id="rId27"/>
    <p:sldId id="348" r:id="rId28"/>
    <p:sldId id="349" r:id="rId29"/>
    <p:sldId id="342" r:id="rId30"/>
    <p:sldId id="370" r:id="rId31"/>
    <p:sldId id="371" r:id="rId32"/>
    <p:sldId id="372" r:id="rId33"/>
    <p:sldId id="373" r:id="rId34"/>
    <p:sldId id="374" r:id="rId35"/>
    <p:sldId id="375" r:id="rId36"/>
    <p:sldId id="376" r:id="rId37"/>
    <p:sldId id="350" r:id="rId38"/>
    <p:sldId id="359" r:id="rId39"/>
    <p:sldId id="347" r:id="rId40"/>
    <p:sldId id="360" r:id="rId41"/>
    <p:sldId id="343" r:id="rId42"/>
    <p:sldId id="345" r:id="rId43"/>
    <p:sldId id="341" r:id="rId44"/>
    <p:sldId id="362" r:id="rId45"/>
    <p:sldId id="339" r:id="rId46"/>
    <p:sldId id="337" r:id="rId47"/>
    <p:sldId id="335" r:id="rId48"/>
    <p:sldId id="334" r:id="rId49"/>
    <p:sldId id="333" r:id="rId50"/>
    <p:sldId id="332" r:id="rId51"/>
    <p:sldId id="260" r:id="rId52"/>
    <p:sldId id="330" r:id="rId53"/>
    <p:sldId id="272" r:id="rId54"/>
    <p:sldId id="328" r:id="rId55"/>
    <p:sldId id="327" r:id="rId56"/>
    <p:sldId id="326" r:id="rId57"/>
    <p:sldId id="315" r:id="rId58"/>
    <p:sldId id="325" r:id="rId59"/>
    <p:sldId id="324" r:id="rId60"/>
    <p:sldId id="322" r:id="rId61"/>
    <p:sldId id="320" r:id="rId62"/>
    <p:sldId id="319" r:id="rId63"/>
    <p:sldId id="316" r:id="rId64"/>
    <p:sldId id="314" r:id="rId65"/>
  </p:sldIdLst>
  <p:sldSz cx="6858000" cy="9906000" type="A4"/>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5F3"/>
    <a:srgbClr val="F107C4"/>
    <a:srgbClr val="8874C7"/>
    <a:srgbClr val="E91A0E"/>
    <a:srgbClr val="02A6F0"/>
    <a:srgbClr val="92B1D6"/>
    <a:srgbClr val="739BCB"/>
    <a:srgbClr val="03ABDF"/>
    <a:srgbClr val="029BE0"/>
    <a:srgbClr val="02A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9886" autoAdjust="0"/>
  </p:normalViewPr>
  <p:slideViewPr>
    <p:cSldViewPr>
      <p:cViewPr varScale="1">
        <p:scale>
          <a:sx n="67" d="100"/>
          <a:sy n="67" d="100"/>
        </p:scale>
        <p:origin x="-2514" y="-120"/>
      </p:cViewPr>
      <p:guideLst>
        <p:guide orient="horz" pos="3120"/>
        <p:guide pos="216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2E2912CF-2FF7-421D-8A88-0229C5F8A8D6}" type="datetimeFigureOut">
              <a:rPr lang="ru-RU" smtClean="0"/>
              <a:t>17.12.2025</a:t>
            </a:fld>
            <a:endParaRPr lang="ru-RU"/>
          </a:p>
        </p:txBody>
      </p:sp>
      <p:sp>
        <p:nvSpPr>
          <p:cNvPr id="4" name="Образ слайда 3"/>
          <p:cNvSpPr>
            <a:spLocks noGrp="1" noRot="1" noChangeAspect="1"/>
          </p:cNvSpPr>
          <p:nvPr>
            <p:ph type="sldImg" idx="2"/>
          </p:nvPr>
        </p:nvSpPr>
        <p:spPr>
          <a:xfrm>
            <a:off x="2114550" y="746125"/>
            <a:ext cx="2579688"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E290CE39-8DA4-4848-B1B2-54D7E0A717F5}" type="slidenum">
              <a:rPr lang="ru-RU" smtClean="0"/>
              <a:t>‹#›</a:t>
            </a:fld>
            <a:endParaRPr lang="ru-RU"/>
          </a:p>
        </p:txBody>
      </p:sp>
    </p:spTree>
    <p:extLst>
      <p:ext uri="{BB962C8B-B14F-4D97-AF65-F5344CB8AC3E}">
        <p14:creationId xmlns:p14="http://schemas.microsoft.com/office/powerpoint/2010/main" val="369241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1</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10</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11</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12</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13</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14</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15</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solidFill>
                  <a:prstClr val="black"/>
                </a:solidFill>
              </a:rPr>
              <a:pPr/>
              <a:t>16</a:t>
            </a:fld>
            <a:endParaRPr lang="ru-RU" dirty="0">
              <a:solidFill>
                <a:prstClr val="black"/>
              </a:solidFill>
            </a:endParaRPr>
          </a:p>
        </p:txBody>
      </p:sp>
    </p:spTree>
    <p:extLst>
      <p:ext uri="{BB962C8B-B14F-4D97-AF65-F5344CB8AC3E}">
        <p14:creationId xmlns:p14="http://schemas.microsoft.com/office/powerpoint/2010/main" val="138227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17</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18</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19</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20</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21</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22</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23</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24</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25</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26</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27</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28</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29</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30</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31</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32</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33</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34</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35</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36</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37</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38</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39</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40</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41</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42</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43</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44</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45</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46</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47</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48</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49</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50</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51</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52</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53</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54</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55</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56</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57</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58</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59</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6</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60</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61</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62</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63</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64</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7</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8</a:t>
            </a:fld>
            <a:endParaRPr lang="ru-RU" dirty="0"/>
          </a:p>
        </p:txBody>
      </p:sp>
    </p:spTree>
    <p:extLst>
      <p:ext uri="{BB962C8B-B14F-4D97-AF65-F5344CB8AC3E}">
        <p14:creationId xmlns:p14="http://schemas.microsoft.com/office/powerpoint/2010/main" val="138227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4550" y="746125"/>
            <a:ext cx="2579688"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90CE39-8DA4-4848-B1B2-54D7E0A717F5}" type="slidenum">
              <a:rPr lang="ru-RU" smtClean="0"/>
              <a:t>9</a:t>
            </a:fld>
            <a:endParaRPr lang="ru-RU" dirty="0"/>
          </a:p>
        </p:txBody>
      </p:sp>
    </p:spTree>
    <p:extLst>
      <p:ext uri="{BB962C8B-B14F-4D97-AF65-F5344CB8AC3E}">
        <p14:creationId xmlns:p14="http://schemas.microsoft.com/office/powerpoint/2010/main" val="138227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7286"/>
            <a:ext cx="5829300" cy="212336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F02072-680B-4510-AF9E-79EFA53F83BE}" type="datetime1">
              <a:rPr lang="ru-RU" smtClean="0"/>
              <a:t>17.12.2025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891416-9230-4286-85CE-C0747A594BB7}" type="datetime1">
              <a:rPr lang="ru-RU" smtClean="0"/>
              <a:t>17.12.2025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96704"/>
            <a:ext cx="1543050" cy="845220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96704"/>
            <a:ext cx="4514850" cy="845220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A82764-542D-4453-9760-E7ABAA3FF723}" type="datetime1">
              <a:rPr lang="ru-RU" smtClean="0"/>
              <a:t>17.12.2025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2E741D-B25E-49A7-8F2A-59E5DED732DB}" type="datetime1">
              <a:rPr lang="ru-RU" smtClean="0"/>
              <a:t>17.12.2025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6365524"/>
            <a:ext cx="5829300" cy="196744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4198589"/>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BDDE0B-954E-431F-B6DD-652D1D6FC6A7}" type="datetime1">
              <a:rPr lang="ru-RU" smtClean="0"/>
              <a:t>17.12.2025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4E3BBA-E2EC-4504-AED5-9BE4F75E2E0B}" type="datetime1">
              <a:rPr lang="ru-RU" smtClean="0"/>
              <a:t>17.12.2025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0"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0"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C76C27-E93D-4798-9590-D3EB4FEEA03C}" type="datetime1">
              <a:rPr lang="ru-RU" smtClean="0"/>
              <a:t>17.12.2025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B2BCC4-7C09-4385-8F02-9304A517DD44}" type="datetime1">
              <a:rPr lang="ru-RU" smtClean="0"/>
              <a:t>17.12.2025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86672B-6A22-4D10-8F36-CC3ECF3C35D8}" type="datetime1">
              <a:rPr lang="ru-RU" smtClean="0"/>
              <a:t>17.12.2025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1" y="394405"/>
            <a:ext cx="2256235" cy="1678517"/>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94410"/>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DCF302-958E-465C-932B-059339C5D00D}" type="datetime1">
              <a:rPr lang="ru-RU" smtClean="0"/>
              <a:t>17.12.2025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934200"/>
            <a:ext cx="4114800" cy="81862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743D84-516F-4207-B7CE-C7D1B7C6774E}" type="datetime1">
              <a:rPr lang="ru-RU" smtClean="0"/>
              <a:t>17.12.2025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C3934CB7-0C8C-4121-BFAE-233429F0EE36}" type="datetime1">
              <a:rPr lang="ru-RU" smtClean="0"/>
              <a:t>17.12.2025</a:t>
            </a:fld>
            <a:endParaRPr lang="ru-RU"/>
          </a:p>
        </p:txBody>
      </p:sp>
      <p:sp>
        <p:nvSpPr>
          <p:cNvPr id="5" name="Нижний колонтитул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jpe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16.jpe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jpe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16.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16.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jpe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16.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jpe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jpe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6.jpeg"/><Relationship Id="rId4" Type="http://schemas.openxmlformats.org/officeDocument/2006/relationships/image" Target="../media/image8.png"/><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jpe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jpe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jpeg"/><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jpeg"/><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login.consultant.ru/link/?req=doc&amp;base=LAW&amp;n=495324&amp;dst=100055"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5.wdp"/><Relationship Id="rId5" Type="http://schemas.openxmlformats.org/officeDocument/2006/relationships/image" Target="../media/image7.png"/><Relationship Id="rId10" Type="http://schemas.openxmlformats.org/officeDocument/2006/relationships/image" Target="../media/image19.png"/><Relationship Id="rId4" Type="http://schemas.microsoft.com/office/2007/relationships/hdphoto" Target="../media/hdphoto2.wdp"/><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jpe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4.wdp"/><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jpe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12.png"/><Relationship Id="rId4" Type="http://schemas.microsoft.com/office/2007/relationships/hdphoto" Target="../media/hdphoto2.wdp"/><Relationship Id="rId9"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4.wdp"/><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1.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5.jpeg"/><Relationship Id="rId9"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0.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7.jpe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microsoft.com/office/2007/relationships/hdphoto" Target="../media/hdphoto9.wdp"/></Relationships>
</file>

<file path=ppt/slides/_rels/slide56.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26.png"/><Relationship Id="rId4" Type="http://schemas.microsoft.com/office/2007/relationships/hdphoto" Target="../media/hdphoto9.wdp"/></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30.jpg"/><Relationship Id="rId4" Type="http://schemas.microsoft.com/office/2007/relationships/hdphoto" Target="../media/hdphoto12.wdp"/></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32.jpeg"/><Relationship Id="rId4" Type="http://schemas.microsoft.com/office/2007/relationships/hdphoto" Target="../media/hdphoto13.wdp"/></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microsoft.com/office/2007/relationships/hdphoto" Target="../media/hdphoto14.wdp"/><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5.wdp"/></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36.jpeg"/><Relationship Id="rId4" Type="http://schemas.microsoft.com/office/2007/relationships/hdphoto" Target="../media/hdphoto16.wdp"/></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38.jpeg"/><Relationship Id="rId4" Type="http://schemas.microsoft.com/office/2007/relationships/hdphoto" Target="../media/hdphoto17.wdp"/></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4032125"/>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053" name="Picture 5" descr="C:\Users\032PodlesnykhSS\Desktop\Screenshot_20250717_090049_cn.wps.moffice_e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7" t="11361" b="23811"/>
          <a:stretch/>
        </p:blipFill>
        <p:spPr bwMode="auto">
          <a:xfrm>
            <a:off x="0" y="0"/>
            <a:ext cx="6858000" cy="992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060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75926373"/>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9" name="Группа 8"/>
          <p:cNvGrpSpPr/>
          <p:nvPr/>
        </p:nvGrpSpPr>
        <p:grpSpPr>
          <a:xfrm>
            <a:off x="0" y="-2"/>
            <a:ext cx="7173416" cy="9554977"/>
            <a:chOff x="0" y="-1"/>
            <a:chExt cx="5112568" cy="6525344"/>
          </a:xfrm>
        </p:grpSpPr>
        <p:sp>
          <p:nvSpPr>
            <p:cNvPr id="35" name="TextBox 34"/>
            <p:cNvSpPr txBox="1"/>
            <p:nvPr/>
          </p:nvSpPr>
          <p:spPr>
            <a:xfrm>
              <a:off x="432048" y="5839378"/>
              <a:ext cx="4608512" cy="210189"/>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40" name="TextBox 39"/>
            <p:cNvSpPr txBox="1"/>
            <p:nvPr/>
          </p:nvSpPr>
          <p:spPr>
            <a:xfrm>
              <a:off x="432048" y="4550492"/>
              <a:ext cx="4680520" cy="210189"/>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pic>
          <p:nvPicPr>
            <p:cNvPr id="46" name="Picture 7" descr="C:\Users\032PodlesnykhSS\Desktop\mess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6024" y="5805263"/>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32048" y="952196"/>
              <a:ext cx="4579233" cy="210189"/>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49" name="Picture 9" descr="C:\Users\032PodlesnykhSS\Desktop\gro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024" y="3573015"/>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descr="C:\Users\032PodlesnykhSS\Desktop\inf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024" y="908719"/>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C:\Users\032PodlesnykhSS\Desktop\google-doc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024" y="4495911"/>
              <a:ext cx="230702" cy="230702"/>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432048" y="3610907"/>
              <a:ext cx="4608512" cy="210189"/>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56" name="Picture 15" descr="C:\Users\032PodlesnykhSS\Desktop\ruble (2).png"/>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80165" y="2433660"/>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59" name="Прямоугольник 58"/>
            <p:cNvSpPr/>
            <p:nvPr/>
          </p:nvSpPr>
          <p:spPr>
            <a:xfrm>
              <a:off x="0" y="-1"/>
              <a:ext cx="4896544" cy="733209"/>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p:cNvSpPr txBox="1"/>
            <p:nvPr/>
          </p:nvSpPr>
          <p:spPr>
            <a:xfrm>
              <a:off x="432048" y="2708919"/>
              <a:ext cx="3970114" cy="641076"/>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нвалидам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вследствие военной травмы I и II групп - 85 процентов, III группы - 50 процентов соответствующих сумм денежного довольствия</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инвалидам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вследствие заболевания, полученного в период военной службы, I и II групп - 75 процентов, III группы - 40 процентов соответствующих сумм денежного довольствия (статья 22) </a:t>
              </a:r>
            </a:p>
          </p:txBody>
        </p:sp>
        <p:sp>
          <p:nvSpPr>
            <p:cNvPr id="61" name="TextBox 60"/>
            <p:cNvSpPr txBox="1"/>
            <p:nvPr/>
          </p:nvSpPr>
          <p:spPr>
            <a:xfrm>
              <a:off x="432048" y="2505668"/>
              <a:ext cx="4608512" cy="210189"/>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62" name="TextBox 61"/>
            <p:cNvSpPr txBox="1"/>
            <p:nvPr/>
          </p:nvSpPr>
          <p:spPr>
            <a:xfrm>
              <a:off x="432048" y="1147763"/>
              <a:ext cx="3970114" cy="1219094"/>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устанавливается по выбору гражданина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линии СФР или силового ведомства при условии отсутствии права на две пенсии.  </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Нормативно-правовой акт – Закон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 от 12 февраля 1993 г.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4468-I.</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Выплата предназначена для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военнослужащих, ставших инвалидами, в период прохождения ими службы или не позднее трех месяцев после увольнения со службы либо если инвалидность наступила позднее этого срока, но вследствие ранения, контузии, увечья или заболевания, полученных в период прохождения службы, независимо от продолжительности их военной службы (статья 28</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63" name="TextBox 62"/>
            <p:cNvSpPr txBox="1"/>
            <p:nvPr/>
          </p:nvSpPr>
          <p:spPr>
            <a:xfrm>
              <a:off x="432048" y="3826932"/>
              <a:ext cx="3970114" cy="409868"/>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проходящие военную службу по контракту, ставшие инвалидами вследствие военной травмы либо заболевания, полученного в период военной службы (статья 21)</a:t>
              </a:r>
            </a:p>
          </p:txBody>
        </p:sp>
        <p:sp>
          <p:nvSpPr>
            <p:cNvPr id="64" name="TextBox 63"/>
            <p:cNvSpPr txBox="1"/>
            <p:nvPr/>
          </p:nvSpPr>
          <p:spPr>
            <a:xfrm>
              <a:off x="432048" y="4804409"/>
              <a:ext cx="3970114" cy="756679"/>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Заявление</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Денежный аттестат</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Копия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паспорта с отметкой о регистрации по месту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жительства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Выписка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из приказа об увольнении, копия послужного списка, копия заключения ВВК (все в личном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деле)</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Выписка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из акта освидетельствования в учреждении МСЭК.</a:t>
              </a:r>
            </a:p>
          </p:txBody>
        </p:sp>
        <p:sp>
          <p:nvSpPr>
            <p:cNvPr id="65" name="TextBox 64"/>
            <p:cNvSpPr txBox="1"/>
            <p:nvPr/>
          </p:nvSpPr>
          <p:spPr>
            <a:xfrm>
              <a:off x="432048" y="6080013"/>
              <a:ext cx="4487606" cy="178660"/>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Военный комиссариат по месту жительства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6" name="Прямая соединительная линия 65"/>
            <p:cNvCxnSpPr/>
            <p:nvPr/>
          </p:nvCxnSpPr>
          <p:spPr>
            <a:xfrm>
              <a:off x="479259" y="2691903"/>
              <a:ext cx="389767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504056" y="3826932"/>
              <a:ext cx="385046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494812" y="4778407"/>
              <a:ext cx="385046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504056" y="6080012"/>
              <a:ext cx="387287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7560" y="116631"/>
              <a:ext cx="4880992" cy="483434"/>
            </a:xfrm>
            <a:prstGeom prst="rect">
              <a:avLst/>
            </a:prstGeom>
            <a:noFill/>
          </p:spPr>
          <p:txBody>
            <a:bodyPr wrap="square" rtlCol="0">
              <a:spAutoFit/>
            </a:bodyPr>
            <a:lstStyle/>
            <a:p>
              <a:pPr algn="ctr"/>
              <a:r>
                <a:rPr lang="ru-RU" sz="2000" b="1" dirty="0" smtClean="0">
                  <a:solidFill>
                    <a:schemeClr val="bg1"/>
                  </a:solidFill>
                </a:rPr>
                <a:t>УСТАНОВЛЕНИЕ ПЕНСИИ ПО ИНВАЛИДНОСТИ </a:t>
              </a:r>
            </a:p>
            <a:p>
              <a:pPr algn="ctr"/>
              <a:r>
                <a:rPr lang="ru-RU" sz="2000" b="1" dirty="0" smtClean="0">
                  <a:solidFill>
                    <a:schemeClr val="bg1"/>
                  </a:solidFill>
                </a:rPr>
                <a:t>ПО ЛИНИИ СИЛОВОГО ВЕДОМСТВА</a:t>
              </a:r>
              <a:endParaRPr lang="ru-RU" sz="2000" b="1" dirty="0">
                <a:solidFill>
                  <a:schemeClr val="bg1"/>
                </a:solidFill>
              </a:endParaRPr>
            </a:p>
          </p:txBody>
        </p:sp>
        <p:pic>
          <p:nvPicPr>
            <p:cNvPr id="7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7783" y="6122056"/>
              <a:ext cx="412697" cy="40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3" name="Прямая соединительная линия 72"/>
            <p:cNvCxnSpPr/>
            <p:nvPr/>
          </p:nvCxnSpPr>
          <p:spPr>
            <a:xfrm>
              <a:off x="494812" y="1147763"/>
              <a:ext cx="389767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sp>
        <p:nvSpPr>
          <p:cNvPr id="28"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10</a:t>
            </a:fld>
            <a:endParaRPr lang="ru-RU" dirty="0"/>
          </a:p>
        </p:txBody>
      </p:sp>
    </p:spTree>
    <p:extLst>
      <p:ext uri="{BB962C8B-B14F-4D97-AF65-F5344CB8AC3E}">
        <p14:creationId xmlns:p14="http://schemas.microsoft.com/office/powerpoint/2010/main" val="1466703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29601140"/>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Группа 1"/>
          <p:cNvGrpSpPr/>
          <p:nvPr/>
        </p:nvGrpSpPr>
        <p:grpSpPr>
          <a:xfrm rot="10800000">
            <a:off x="-43566" y="-2"/>
            <a:ext cx="7244788" cy="9419519"/>
            <a:chOff x="4781197" y="328297"/>
            <a:chExt cx="5157073" cy="6549103"/>
          </a:xfrm>
        </p:grpSpPr>
        <p:sp>
          <p:nvSpPr>
            <p:cNvPr id="38" name="Прямоугольник 37"/>
            <p:cNvSpPr/>
            <p:nvPr/>
          </p:nvSpPr>
          <p:spPr>
            <a:xfrm>
              <a:off x="5009456" y="6101936"/>
              <a:ext cx="4896544" cy="775464"/>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flipV="1">
              <a:off x="5057278" y="6233672"/>
              <a:ext cx="4880992" cy="492171"/>
            </a:xfrm>
            <a:prstGeom prst="rect">
              <a:avLst/>
            </a:prstGeom>
            <a:noFill/>
          </p:spPr>
          <p:txBody>
            <a:bodyPr wrap="square" rtlCol="0">
              <a:spAutoFit/>
            </a:bodyPr>
            <a:lstStyle/>
            <a:p>
              <a:pPr algn="ctr"/>
              <a:r>
                <a:rPr lang="ru-RU" sz="2000" b="1" dirty="0" smtClean="0">
                  <a:solidFill>
                    <a:schemeClr val="bg1"/>
                  </a:solidFill>
                </a:rPr>
                <a:t>УСТАНОВЛЕНИЕ ПЕНСИЯ ПО СЛУЧАЮ ПОТЕРИ КОРМИЛЬЦА ПО ЛИНИИ СИЛОВОГО ВЕДОМСТВА</a:t>
              </a:r>
            </a:p>
          </p:txBody>
        </p:sp>
        <p:cxnSp>
          <p:nvCxnSpPr>
            <p:cNvPr id="40" name="Прямая соединительная линия 39"/>
            <p:cNvCxnSpPr/>
            <p:nvPr/>
          </p:nvCxnSpPr>
          <p:spPr>
            <a:xfrm>
              <a:off x="5412066" y="764705"/>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41" name="Picture 7" descr="C:\Users\032PodlesnykhSS\Desktop\mess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9471511" y="746711"/>
              <a:ext cx="234017" cy="23401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9" descr="C:\Users\032PodlesnykhSS\Desktop\gro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9450935" y="2923592"/>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 descr="C:\Users\032PodlesnykhSS\Desktop\inf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9466485" y="5740807"/>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C:\Users\032PodlesnykhSS\Desktop\google-doc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flipV="1">
              <a:off x="9463572" y="2010181"/>
              <a:ext cx="241956" cy="24195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5" descr="C:\Users\032PodlesnykhSS\Desktop\ruble (2).png"/>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17496" y="4329246"/>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flipV="1">
              <a:off x="4881417" y="750622"/>
              <a:ext cx="4608512" cy="213988"/>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47" name="TextBox 46"/>
            <p:cNvSpPr txBox="1"/>
            <p:nvPr/>
          </p:nvSpPr>
          <p:spPr>
            <a:xfrm flipV="1">
              <a:off x="4808984" y="2004956"/>
              <a:ext cx="4680520" cy="213988"/>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48" name="TextBox 47"/>
            <p:cNvSpPr txBox="1"/>
            <p:nvPr/>
          </p:nvSpPr>
          <p:spPr>
            <a:xfrm flipV="1">
              <a:off x="5342319" y="5716183"/>
              <a:ext cx="4147185" cy="213988"/>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49" name="TextBox 48"/>
            <p:cNvSpPr txBox="1"/>
            <p:nvPr/>
          </p:nvSpPr>
          <p:spPr>
            <a:xfrm flipV="1">
              <a:off x="4880992" y="2982872"/>
              <a:ext cx="4608512" cy="213988"/>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50" name="TextBox 49"/>
            <p:cNvSpPr txBox="1"/>
            <p:nvPr/>
          </p:nvSpPr>
          <p:spPr>
            <a:xfrm flipV="1">
              <a:off x="5529064" y="3507106"/>
              <a:ext cx="3960440" cy="888049"/>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ленам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семей военнослужащих (военных пенсионеров), умерших вследствие военной травмы, — 50 процентов соответствующих сумм денежного довольствия кормильца на каждого нетрудоспособного члена семьи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членам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семей военнослужащих (военных пенсионеров), умерших вследствие заболевания, полученного в период военной службы, — 40 процентов соответствующих сумм денежного довольствия кормильца на каждого нетрудоспособного члена семьи (статья 36).</a:t>
              </a:r>
              <a:r>
                <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p:txBody>
        </p:sp>
        <p:sp>
          <p:nvSpPr>
            <p:cNvPr id="51" name="TextBox 50"/>
            <p:cNvSpPr txBox="1"/>
            <p:nvPr/>
          </p:nvSpPr>
          <p:spPr>
            <a:xfrm flipV="1">
              <a:off x="4781197" y="4394430"/>
              <a:ext cx="4708307" cy="213988"/>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52" name="TextBox 51"/>
            <p:cNvSpPr txBox="1"/>
            <p:nvPr/>
          </p:nvSpPr>
          <p:spPr>
            <a:xfrm flipV="1">
              <a:off x="5529064" y="4689980"/>
              <a:ext cx="3960440" cy="1085987"/>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устанавливается по выбору гражданина по линии СФР или силового ведомства при условии отсутствии права на две пенсии.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Нормативно-правовой акт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Закон РФ от 12 февраля 1993 г. N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4468-I.</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Выплата устанавливается для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членов семей погибших (умерших) военнослужащих, проходивших военную службу по контракту (военных пенсионеров</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a:t>
              </a:r>
            </a:p>
            <a:p>
              <a:endParaRPr lang="ru-RU" sz="7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53" name="Прямая соединительная линия 52"/>
            <p:cNvCxnSpPr/>
            <p:nvPr/>
          </p:nvCxnSpPr>
          <p:spPr>
            <a:xfrm>
              <a:off x="5529064" y="5739624"/>
              <a:ext cx="391365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flipV="1">
              <a:off x="5529064" y="2685577"/>
              <a:ext cx="3914749" cy="299583"/>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нетрудоспособные члены семьи умерших (погибших) военнослужащих (военных пенсионеров) состоявшие на их иждивении (статья 29</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55" name="TextBox 54"/>
            <p:cNvSpPr txBox="1"/>
            <p:nvPr/>
          </p:nvSpPr>
          <p:spPr>
            <a:xfrm flipV="1">
              <a:off x="5529064" y="1349143"/>
              <a:ext cx="3915080" cy="652663"/>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Заявление</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Денежный аттестат</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Копия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паспорта с отметкой о регистрации по месту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жительства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Копии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свидетельств, выданных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ЗАГСом</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о рождении детей, о браке, 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смерти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Справка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образовательного учреждения об учебе детей.</a:t>
              </a:r>
            </a:p>
          </p:txBody>
        </p:sp>
        <p:sp>
          <p:nvSpPr>
            <p:cNvPr id="56" name="TextBox 55"/>
            <p:cNvSpPr txBox="1"/>
            <p:nvPr/>
          </p:nvSpPr>
          <p:spPr>
            <a:xfrm flipV="1">
              <a:off x="5001898" y="589876"/>
              <a:ext cx="4487606" cy="181889"/>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Военный комиссариат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месту жительства</a:t>
              </a:r>
            </a:p>
          </p:txBody>
        </p:sp>
        <p:cxnSp>
          <p:nvCxnSpPr>
            <p:cNvPr id="57" name="Прямая соединительная линия 56"/>
            <p:cNvCxnSpPr/>
            <p:nvPr/>
          </p:nvCxnSpPr>
          <p:spPr>
            <a:xfrm>
              <a:off x="5529064" y="4427154"/>
              <a:ext cx="396086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5529064" y="2996952"/>
              <a:ext cx="3918135"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5529064" y="2010181"/>
              <a:ext cx="384570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5529064" y="764704"/>
              <a:ext cx="386398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6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8597" y="328297"/>
              <a:ext cx="360750" cy="35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Номер слайда 2"/>
          <p:cNvSpPr>
            <a:spLocks noGrp="1"/>
          </p:cNvSpPr>
          <p:nvPr>
            <p:ph type="sldNum" sz="quarter" idx="12"/>
          </p:nvPr>
        </p:nvSpPr>
        <p:spPr/>
        <p:txBody>
          <a:bodyPr/>
          <a:lstStyle/>
          <a:p>
            <a:fld id="{B19B0651-EE4F-4900-A07F-96A6BFA9D0F0}" type="slidenum">
              <a:rPr lang="ru-RU" smtClean="0"/>
              <a:t>11</a:t>
            </a:fld>
            <a:endParaRPr lang="ru-RU"/>
          </a:p>
        </p:txBody>
      </p:sp>
    </p:spTree>
    <p:extLst>
      <p:ext uri="{BB962C8B-B14F-4D97-AF65-F5344CB8AC3E}">
        <p14:creationId xmlns:p14="http://schemas.microsoft.com/office/powerpoint/2010/main" val="2810260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7828" y="718"/>
            <a:ext cx="7191243" cy="9905282"/>
            <a:chOff x="-17827" y="718"/>
            <a:chExt cx="5112568" cy="6812658"/>
          </a:xfrm>
        </p:grpSpPr>
        <p:sp>
          <p:nvSpPr>
            <p:cNvPr id="49" name="Прямоугольник 48"/>
            <p:cNvSpPr/>
            <p:nvPr/>
          </p:nvSpPr>
          <p:spPr>
            <a:xfrm>
              <a:off x="-17827" y="718"/>
              <a:ext cx="4880992" cy="747361"/>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p:cNvSpPr txBox="1"/>
            <p:nvPr/>
          </p:nvSpPr>
          <p:spPr>
            <a:xfrm>
              <a:off x="414221" y="6044446"/>
              <a:ext cx="4608512" cy="211683"/>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 </a:t>
              </a:r>
              <a:endParaRPr lang="ru-RU" sz="1400" b="1" dirty="0">
                <a:solidFill>
                  <a:srgbClr val="02A6F0"/>
                </a:solidFill>
              </a:endParaRPr>
            </a:p>
          </p:txBody>
        </p:sp>
        <p:sp>
          <p:nvSpPr>
            <p:cNvPr id="51" name="TextBox 50"/>
            <p:cNvSpPr txBox="1"/>
            <p:nvPr/>
          </p:nvSpPr>
          <p:spPr>
            <a:xfrm>
              <a:off x="414221" y="4759259"/>
              <a:ext cx="4680520" cy="211683"/>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52" name="TextBox 51"/>
            <p:cNvSpPr txBox="1"/>
            <p:nvPr/>
          </p:nvSpPr>
          <p:spPr>
            <a:xfrm>
              <a:off x="414221" y="4229362"/>
              <a:ext cx="4608512" cy="211683"/>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53"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80069" y="4205759"/>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93126" y="6010331"/>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414221" y="936435"/>
              <a:ext cx="4579233" cy="211683"/>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56"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069" y="2924944"/>
              <a:ext cx="271740" cy="27174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594" y="892958"/>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356" y="4663376"/>
              <a:ext cx="282243" cy="282243"/>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414221" y="2962836"/>
              <a:ext cx="4608512" cy="211683"/>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60"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32755" y="2348880"/>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414221" y="2629361"/>
              <a:ext cx="4392488" cy="179930"/>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Устанавливается в зависимости от звания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военнослужащего.</a:t>
              </a:r>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62" name="TextBox 61"/>
            <p:cNvSpPr txBox="1"/>
            <p:nvPr/>
          </p:nvSpPr>
          <p:spPr>
            <a:xfrm>
              <a:off x="414221" y="2455003"/>
              <a:ext cx="4608512" cy="211683"/>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63" name="TextBox 62"/>
            <p:cNvSpPr txBox="1"/>
            <p:nvPr/>
          </p:nvSpPr>
          <p:spPr>
            <a:xfrm>
              <a:off x="414221" y="1132002"/>
              <a:ext cx="3944887" cy="1344185"/>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Членам семьи погибшего (умершего) военнослужащего выплачивается единовременное пособие в случае, если его гибель (смерть) наступила при исполнении обязанностей военной службы либо смерть наступила вследствие увечья (ранения, травмы, контузии) или заболевания, полученных при исполнении обязанностей военной службы, до истечения одного года со дня увольнения с военной службы</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акты: Федеральный закон от 07.11.2011 № 306-ФЗ «О денежном довольствии военнослужащих и предоставлении им отдельных выплат»</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установления: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заявлению.</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4" name="Прямая соединительная линия 63"/>
            <p:cNvCxnSpPr/>
            <p:nvPr/>
          </p:nvCxnSpPr>
          <p:spPr>
            <a:xfrm flipV="1">
              <a:off x="461432" y="1132001"/>
              <a:ext cx="3897677" cy="3278"/>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14221" y="4445387"/>
              <a:ext cx="4487606" cy="179930"/>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 60 рабочих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дней</a:t>
              </a:r>
            </a:p>
          </p:txBody>
        </p:sp>
        <p:sp>
          <p:nvSpPr>
            <p:cNvPr id="66" name="TextBox 65"/>
            <p:cNvSpPr txBox="1"/>
            <p:nvPr/>
          </p:nvSpPr>
          <p:spPr>
            <a:xfrm>
              <a:off x="414223" y="3183111"/>
              <a:ext cx="3944886" cy="994909"/>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Супруга, не вышедшая повторно замуж;</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Родители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военнослужащего;</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 18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лет (до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23 лет, обучающиеся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очно);</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Дети-инвалиды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старше 18 лет (если инвалидность получена до совершеннолетия);</a:t>
              </a:r>
            </a:p>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ица</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находившиеся на иждивении погибшего;</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Опекуны, содержавшие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военнослужащего не менее 5 лет до совершеннолетия.</a:t>
              </a:r>
            </a:p>
          </p:txBody>
        </p:sp>
        <p:sp>
          <p:nvSpPr>
            <p:cNvPr id="68" name="TextBox 67"/>
            <p:cNvSpPr txBox="1"/>
            <p:nvPr/>
          </p:nvSpPr>
          <p:spPr>
            <a:xfrm>
              <a:off x="414221" y="4953832"/>
              <a:ext cx="3944888" cy="878483"/>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 удостоверяющий личность;</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Свидетельство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смерти военнослужащего;</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подтверждающие родство (свидетельство о браке, рождении);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Справка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из военкомата о гибели при исполнении обязанностей;</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Банковские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реквизиты для перечисления средств;</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Для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детей-студентов — справка об очном обучении;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Для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иждивенцев — документы, подтверждающие нахождение на иждивении</a:t>
              </a:r>
            </a:p>
          </p:txBody>
        </p:sp>
        <p:cxnSp>
          <p:nvCxnSpPr>
            <p:cNvPr id="86" name="Прямая соединительная линия 85"/>
            <p:cNvCxnSpPr/>
            <p:nvPr/>
          </p:nvCxnSpPr>
          <p:spPr>
            <a:xfrm>
              <a:off x="414221" y="775465"/>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14221" y="6245587"/>
              <a:ext cx="4487606" cy="179930"/>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Воинские части, военные комиссариаты по месту жительства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89" name="Прямая соединительная линия 88"/>
            <p:cNvCxnSpPr/>
            <p:nvPr/>
          </p:nvCxnSpPr>
          <p:spPr>
            <a:xfrm>
              <a:off x="461432" y="2641238"/>
              <a:ext cx="389767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flipV="1">
              <a:off x="461432" y="3183111"/>
              <a:ext cx="3897677"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451809" y="4439910"/>
              <a:ext cx="3907300"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470677" y="4953832"/>
              <a:ext cx="388843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flipV="1">
              <a:off x="470677" y="6244348"/>
              <a:ext cx="3888432" cy="1239"/>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6573" y="146492"/>
              <a:ext cx="4904652" cy="486870"/>
            </a:xfrm>
            <a:prstGeom prst="rect">
              <a:avLst/>
            </a:prstGeom>
            <a:noFill/>
          </p:spPr>
          <p:txBody>
            <a:bodyPr wrap="square" rtlCol="0">
              <a:spAutoFit/>
            </a:bodyPr>
            <a:lstStyle/>
            <a:p>
              <a:pPr algn="ctr"/>
              <a:r>
                <a:rPr lang="ru-RU" sz="2000" b="1" dirty="0" smtClean="0">
                  <a:solidFill>
                    <a:schemeClr val="bg1"/>
                  </a:solidFill>
                </a:rPr>
                <a:t>ЕДИНОВРЕМЕННАЯ ДЕНЕЖНАЯ ВЫПЛАТА ЧЛЕНАМ СЕМЕЙ ПОГИБШИХ ВОЕННОСЛУЖАЩИХ</a:t>
              </a:r>
              <a:endParaRPr lang="ru-RU" sz="2000" b="1" dirty="0">
                <a:solidFill>
                  <a:schemeClr val="bg1"/>
                </a:solidFill>
              </a:endParaRPr>
            </a:p>
          </p:txBody>
        </p:sp>
      </p:grpSp>
      <p:sp>
        <p:nvSpPr>
          <p:cNvPr id="31"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12</a:t>
            </a:fld>
            <a:endParaRPr lang="ru-RU" dirty="0"/>
          </a:p>
        </p:txBody>
      </p:sp>
    </p:spTree>
    <p:extLst>
      <p:ext uri="{BB962C8B-B14F-4D97-AF65-F5344CB8AC3E}">
        <p14:creationId xmlns:p14="http://schemas.microsoft.com/office/powerpoint/2010/main" val="1715041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rot="10800000">
            <a:off x="-21617" y="-159568"/>
            <a:ext cx="7267038" cy="9865098"/>
            <a:chOff x="4781197" y="-14368"/>
            <a:chExt cx="5141780" cy="6971759"/>
          </a:xfrm>
        </p:grpSpPr>
        <p:sp>
          <p:nvSpPr>
            <p:cNvPr id="56" name="Прямоугольник 55"/>
            <p:cNvSpPr/>
            <p:nvPr/>
          </p:nvSpPr>
          <p:spPr>
            <a:xfrm>
              <a:off x="5009456" y="6101936"/>
              <a:ext cx="4896544" cy="775464"/>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p:cNvSpPr txBox="1"/>
            <p:nvPr/>
          </p:nvSpPr>
          <p:spPr>
            <a:xfrm flipV="1">
              <a:off x="4995116" y="6157163"/>
              <a:ext cx="4880992" cy="717779"/>
            </a:xfrm>
            <a:prstGeom prst="rect">
              <a:avLst/>
            </a:prstGeom>
            <a:noFill/>
          </p:spPr>
          <p:txBody>
            <a:bodyPr wrap="square" rtlCol="0">
              <a:spAutoFit/>
            </a:bodyPr>
            <a:lstStyle/>
            <a:p>
              <a:pPr algn="ctr"/>
              <a:r>
                <a:rPr lang="ru-RU" sz="2000" b="1" dirty="0" smtClean="0">
                  <a:solidFill>
                    <a:schemeClr val="bg1"/>
                  </a:solidFill>
                </a:rPr>
                <a:t>ЕДИНОВРЕМЕННОЕ ПОСОБИЕ ПРИ УВОЛЬНЕНИИ С ВОЕННОЙ СЛУЖБЫ ИЛИ ОТЧИСЛЕНИИ С ВОЕННЫХ СБОРОВ В СВЯЗИ С ПРИЗНАНИЕМ НЕГОДНЫМ К ВОЕННОЙ СЛУЖБЕ</a:t>
              </a:r>
            </a:p>
          </p:txBody>
        </p:sp>
        <p:cxnSp>
          <p:nvCxnSpPr>
            <p:cNvPr id="84" name="Прямая соединительная линия 83"/>
            <p:cNvCxnSpPr/>
            <p:nvPr/>
          </p:nvCxnSpPr>
          <p:spPr>
            <a:xfrm rot="10800000">
              <a:off x="5333787" y="919480"/>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85" name="Прямоугольник 84"/>
            <p:cNvSpPr/>
            <p:nvPr/>
          </p:nvSpPr>
          <p:spPr>
            <a:xfrm>
              <a:off x="9778960" y="-14368"/>
              <a:ext cx="144017" cy="6935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6" name="Picture 7" descr="C:\Users\032PodlesnykhSS\Desktop\mess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9451612" y="565836"/>
              <a:ext cx="234017" cy="23401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 descr="C:\Users\032PodlesnykhSS\Desktop\gro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9451613" y="2479710"/>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1" descr="C:\Users\032PodlesnykhSS\Desktop\inf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9442717" y="5805264"/>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2" descr="C:\Users\032PodlesnykhSS\Desktop\google-doc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flipV="1">
              <a:off x="9447860" y="1678321"/>
              <a:ext cx="241085" cy="24108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5" descr="C:\Users\032PodlesnykhSS\Desktop\ruble (2).png"/>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17496" y="2889086"/>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flipV="1">
              <a:off x="4881416" y="531456"/>
              <a:ext cx="4608512" cy="217509"/>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97" name="TextBox 96"/>
            <p:cNvSpPr txBox="1"/>
            <p:nvPr/>
          </p:nvSpPr>
          <p:spPr>
            <a:xfrm flipV="1">
              <a:off x="4808984" y="1662482"/>
              <a:ext cx="4680520" cy="217509"/>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98" name="TextBox 97"/>
            <p:cNvSpPr txBox="1"/>
            <p:nvPr/>
          </p:nvSpPr>
          <p:spPr>
            <a:xfrm flipV="1">
              <a:off x="5342319" y="5747612"/>
              <a:ext cx="4147185" cy="217509"/>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99" name="TextBox 98"/>
            <p:cNvSpPr txBox="1"/>
            <p:nvPr/>
          </p:nvSpPr>
          <p:spPr>
            <a:xfrm flipV="1">
              <a:off x="4880992" y="2465228"/>
              <a:ext cx="4608512" cy="217509"/>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100" name="TextBox 99"/>
            <p:cNvSpPr txBox="1"/>
            <p:nvPr/>
          </p:nvSpPr>
          <p:spPr>
            <a:xfrm flipV="1">
              <a:off x="5529063" y="2589166"/>
              <a:ext cx="3952464" cy="348014"/>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Военнослужащим по призыву - 2 оклада денежного содержания. </a:t>
              </a:r>
            </a:p>
            <a:p>
              <a:pPr algn="just"/>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r>
                <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p:txBody>
        </p:sp>
        <p:sp>
          <p:nvSpPr>
            <p:cNvPr id="101" name="TextBox 100"/>
            <p:cNvSpPr txBox="1"/>
            <p:nvPr/>
          </p:nvSpPr>
          <p:spPr>
            <a:xfrm flipV="1">
              <a:off x="4781197" y="2939300"/>
              <a:ext cx="4708307" cy="217509"/>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102" name="TextBox 101"/>
            <p:cNvSpPr txBox="1"/>
            <p:nvPr/>
          </p:nvSpPr>
          <p:spPr>
            <a:xfrm flipV="1">
              <a:off x="5537040" y="3182273"/>
              <a:ext cx="3952464" cy="2577477"/>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 увольнении военнослужащего с военной службы в связи с признанием его не годным к военной службе вследствие военной травмы, или при прекращении контракта о пребывании в добровольческом формировании с гражданином, пребывающим в добровольческом формировании, в связи с признанием его не годным к пребыванию в добровольческом формировании вследствие увечья (ранения, травмы, контузии) или заболевания, полученных в связи с исполнением обязанностей по контракту о пребывании в добровольческом формировании, или при отчислении с военных сборов гражданина, призванного на военные сборы, в связи с признанием его не годным к военной службе вследствие военной травмы выплачивается единовременное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пособие. </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Пособие выплачивается независимо от других предусмотренных законом выплат.</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Выплата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не производится лицам, уже получившим аналогичное пособие или компенсацию по тем же основаниям в соответствии с другими федеральными законами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акты: </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Федеральный закон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306-ФЗ;</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Приказ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Росгвардии</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96;</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Федеральный закон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53-ФЗ.</a:t>
              </a:r>
            </a:p>
            <a:p>
              <a:pPr marL="171450" indent="-171450" algn="just">
                <a:buFont typeface="Wingdings" panose="05000000000000000000" pitchFamily="2" charset="2"/>
                <a:buChar char="§"/>
              </a:pP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Установление услуги: по заявлению</a:t>
              </a:r>
              <a:r>
                <a:rPr lang="ru-RU" sz="7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p:txBody>
        </p:sp>
        <p:cxnSp>
          <p:nvCxnSpPr>
            <p:cNvPr id="103" name="Прямая соединительная линия 102"/>
            <p:cNvCxnSpPr/>
            <p:nvPr/>
          </p:nvCxnSpPr>
          <p:spPr>
            <a:xfrm>
              <a:off x="5537040" y="5772813"/>
              <a:ext cx="390567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flipV="1">
              <a:off x="5537040" y="2026039"/>
              <a:ext cx="3952464" cy="424142"/>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 проходящие военную службу по контракту;</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проходящие военную службу по призыву;</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граждане</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призванные на военные сборы</a:t>
              </a:r>
            </a:p>
          </p:txBody>
        </p:sp>
        <p:sp>
          <p:nvSpPr>
            <p:cNvPr id="105" name="TextBox 104"/>
            <p:cNvSpPr txBox="1"/>
            <p:nvPr/>
          </p:nvSpPr>
          <p:spPr>
            <a:xfrm flipV="1">
              <a:off x="5537040" y="887134"/>
              <a:ext cx="3952464" cy="783031"/>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Заявление о выплате единовременного пособия;</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Выписка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из приказа об исключении из списков личного состава;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Заключение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военно-врачебной комиссии о причинной связи увечья или заболевания с исполнением обязанностей военной службы;</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удостоверяющие личность;</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Банковские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реквизиты для перечисления выплаты.</a:t>
              </a:r>
            </a:p>
          </p:txBody>
        </p:sp>
        <p:sp>
          <p:nvSpPr>
            <p:cNvPr id="106" name="TextBox 105"/>
            <p:cNvSpPr txBox="1"/>
            <p:nvPr/>
          </p:nvSpPr>
          <p:spPr>
            <a:xfrm flipV="1">
              <a:off x="5537040" y="309639"/>
              <a:ext cx="3952463" cy="184882"/>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Воинские части, военные комиссариаты по месту жительства</a:t>
              </a:r>
            </a:p>
          </p:txBody>
        </p:sp>
        <p:cxnSp>
          <p:nvCxnSpPr>
            <p:cNvPr id="107" name="Прямая соединительная линия 106"/>
            <p:cNvCxnSpPr/>
            <p:nvPr/>
          </p:nvCxnSpPr>
          <p:spPr>
            <a:xfrm>
              <a:off x="5537041" y="2988070"/>
              <a:ext cx="3880455"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5537040" y="2479182"/>
              <a:ext cx="391015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5537040" y="1664963"/>
              <a:ext cx="3880456" cy="7258"/>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a:off x="5537040" y="545410"/>
              <a:ext cx="389112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sp>
        <p:nvSpPr>
          <p:cNvPr id="3" name="Номер слайда 2"/>
          <p:cNvSpPr>
            <a:spLocks noGrp="1"/>
          </p:cNvSpPr>
          <p:nvPr>
            <p:ph type="sldNum" sz="quarter" idx="12"/>
          </p:nvPr>
        </p:nvSpPr>
        <p:spPr/>
        <p:txBody>
          <a:bodyPr/>
          <a:lstStyle/>
          <a:p>
            <a:fld id="{B19B0651-EE4F-4900-A07F-96A6BFA9D0F0}" type="slidenum">
              <a:rPr lang="ru-RU" smtClean="0"/>
              <a:t>13</a:t>
            </a:fld>
            <a:endParaRPr lang="ru-RU"/>
          </a:p>
        </p:txBody>
      </p:sp>
    </p:spTree>
    <p:extLst>
      <p:ext uri="{BB962C8B-B14F-4D97-AF65-F5344CB8AC3E}">
        <p14:creationId xmlns:p14="http://schemas.microsoft.com/office/powerpoint/2010/main" val="1164823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616603" y="8489901"/>
            <a:ext cx="6455939" cy="307777"/>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 ПО </a:t>
            </a:r>
            <a:r>
              <a:rPr lang="ru-RU" sz="1400" b="1" dirty="0">
                <a:solidFill>
                  <a:srgbClr val="02A6F0"/>
                </a:solidFill>
              </a:rPr>
              <a:t>ВОПРОСАМ </a:t>
            </a:r>
            <a:r>
              <a:rPr lang="ru-RU" sz="1400" b="1" dirty="0" smtClean="0">
                <a:solidFill>
                  <a:srgbClr val="02A6F0"/>
                </a:solidFill>
              </a:rPr>
              <a:t>КОНСУЛЬТАЦИИ</a:t>
            </a:r>
            <a:endParaRPr lang="ru-RU" sz="1400" b="1" dirty="0">
              <a:solidFill>
                <a:srgbClr val="02A6F0"/>
              </a:solidFill>
            </a:endParaRPr>
          </a:p>
        </p:txBody>
      </p:sp>
      <p:sp>
        <p:nvSpPr>
          <p:cNvPr id="62" name="TextBox 61"/>
          <p:cNvSpPr txBox="1"/>
          <p:nvPr/>
        </p:nvSpPr>
        <p:spPr>
          <a:xfrm rot="10800000" flipV="1">
            <a:off x="682738" y="7750750"/>
            <a:ext cx="5986621" cy="307777"/>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63" name="TextBox 62"/>
          <p:cNvSpPr txBox="1"/>
          <p:nvPr/>
        </p:nvSpPr>
        <p:spPr>
          <a:xfrm>
            <a:off x="676031" y="7213466"/>
            <a:ext cx="6462063" cy="307777"/>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64"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6208" y="7285569"/>
            <a:ext cx="328017" cy="34043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1503" y="8440301"/>
            <a:ext cx="327828" cy="340238"/>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586673" y="1161616"/>
            <a:ext cx="6414923" cy="30777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68"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314" y="4566668"/>
            <a:ext cx="355704" cy="36917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737" y="1183032"/>
            <a:ext cx="334869" cy="34754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V="1">
            <a:off x="222303" y="7703862"/>
            <a:ext cx="436978" cy="453521"/>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599331" y="4435056"/>
            <a:ext cx="6473211" cy="30777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72"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2302" y="2850004"/>
            <a:ext cx="453730" cy="470905"/>
          </a:xfrm>
          <a:prstGeom prst="rect">
            <a:avLst/>
          </a:prstGeom>
          <a:noFill/>
          <a:extLst>
            <a:ext uri="{909E8E84-426E-40DD-AFC4-6F175D3DCCD1}">
              <a14:hiddenFill xmlns:a14="http://schemas.microsoft.com/office/drawing/2010/main">
                <a:solidFill>
                  <a:srgbClr val="FFFFFF"/>
                </a:solidFill>
              </a14:hiddenFill>
            </a:ext>
          </a:extLst>
        </p:spPr>
      </p:pic>
      <p:pic>
        <p:nvPicPr>
          <p:cNvPr id="73" name="Рисунок 72"/>
          <p:cNvPicPr>
            <a:picLocks noChangeAspect="1"/>
          </p:cNvPicPr>
          <p:nvPr/>
        </p:nvPicPr>
        <p:blipFill rotWithShape="1">
          <a:blip r:embed="rId11" cstate="print">
            <a:extLst>
              <a:ext uri="{28A0092B-C50C-407E-A947-70E740481C1C}">
                <a14:useLocalDpi xmlns:a14="http://schemas.microsoft.com/office/drawing/2010/main" val="0"/>
              </a:ext>
            </a:extLst>
          </a:blip>
          <a:srcRect t="12363" r="78115" b="82006"/>
          <a:stretch/>
        </p:blipFill>
        <p:spPr>
          <a:xfrm>
            <a:off x="0" y="0"/>
            <a:ext cx="6849007" cy="1111807"/>
          </a:xfrm>
          <a:prstGeom prst="rect">
            <a:avLst/>
          </a:prstGeom>
        </p:spPr>
      </p:pic>
      <p:sp>
        <p:nvSpPr>
          <p:cNvPr id="74" name="TextBox 73"/>
          <p:cNvSpPr txBox="1"/>
          <p:nvPr/>
        </p:nvSpPr>
        <p:spPr>
          <a:xfrm>
            <a:off x="609600" y="3157783"/>
            <a:ext cx="5521284" cy="1277273"/>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8328,04 руб. </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6599,58 руб. - при предоставлении набора соц. услуг в денежном эквиваленте (лекарственная часть; санаторно-курортное лечение; бесплатный проезд к месту лечения и обратно) (размер НСУ-1728,46 руб.).</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ЕДВ подлежит индексации один раз в год с 1 февраля текущего года исходя из индекса роста потребительских цен за предыдущий год. Коэффициент индексации определяется Правительством РФ.</a:t>
            </a:r>
          </a:p>
        </p:txBody>
      </p:sp>
      <p:sp>
        <p:nvSpPr>
          <p:cNvPr id="75" name="TextBox 74"/>
          <p:cNvSpPr txBox="1"/>
          <p:nvPr/>
        </p:nvSpPr>
        <p:spPr>
          <a:xfrm>
            <a:off x="627018" y="2850005"/>
            <a:ext cx="6445524" cy="307777"/>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76" name="TextBox 75"/>
          <p:cNvSpPr txBox="1"/>
          <p:nvPr/>
        </p:nvSpPr>
        <p:spPr>
          <a:xfrm>
            <a:off x="616603" y="1459354"/>
            <a:ext cx="5514281" cy="1561966"/>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Федеральный закон от 12.01.1995 № 5-ФЗ «О ветеранах», Административный регламент, утверждённый  постановлением  Правления ПФР  от 19.08.2019 № 414п, Порядок по ЕДВ, утверждённый приказом Минтруда России от 22.01.2015 № 35н.</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услуга по установлению ежемесячной денежной выплаты инвалидам боевых действий, с даты признания лица инвалидом.</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первичное назначение ЕДВ –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беззаявительно</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перевод с одного основания на другое – по заявлению.</a:t>
            </a:r>
          </a:p>
          <a:p>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77" name="Прямая соединительная линия 76"/>
          <p:cNvCxnSpPr/>
          <p:nvPr/>
        </p:nvCxnSpPr>
        <p:spPr>
          <a:xfrm>
            <a:off x="682739" y="1464118"/>
            <a:ext cx="544814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rot="10800000" flipV="1">
            <a:off x="717477" y="7475073"/>
            <a:ext cx="6185691" cy="261610"/>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80" name="TextBox 79"/>
          <p:cNvSpPr txBox="1"/>
          <p:nvPr/>
        </p:nvSpPr>
        <p:spPr>
          <a:xfrm>
            <a:off x="627017" y="8039787"/>
            <a:ext cx="5503867" cy="600164"/>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полученные из федеральной государственной информационной системы «Федеральный реестр инвалидов» о факте установления инвалидности по причине «военная травма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p:txBody>
      </p:sp>
      <p:cxnSp>
        <p:nvCxnSpPr>
          <p:cNvPr id="81" name="Прямая соединительная линия 80"/>
          <p:cNvCxnSpPr/>
          <p:nvPr/>
        </p:nvCxnSpPr>
        <p:spPr>
          <a:xfrm>
            <a:off x="575364" y="1127452"/>
            <a:ext cx="0" cy="8778548"/>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16603" y="8788181"/>
            <a:ext cx="5514282" cy="715581"/>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телефону установленного куратора в Отделении СФР</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Единый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контакт по социальным вопросам</a:t>
            </a:r>
          </a:p>
          <a:p>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83" name="Прямая соединительная линия 82"/>
          <p:cNvCxnSpPr/>
          <p:nvPr/>
        </p:nvCxnSpPr>
        <p:spPr>
          <a:xfrm>
            <a:off x="648005" y="3080792"/>
            <a:ext cx="5482880"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632244" y="4736976"/>
            <a:ext cx="5498795"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652811" y="7473280"/>
            <a:ext cx="547807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717477" y="7728384"/>
            <a:ext cx="5413408"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717477" y="8769424"/>
            <a:ext cx="5413408"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446" y="200472"/>
            <a:ext cx="6870794" cy="707886"/>
          </a:xfrm>
          <a:prstGeom prst="rect">
            <a:avLst/>
          </a:prstGeom>
          <a:noFill/>
        </p:spPr>
        <p:txBody>
          <a:bodyPr wrap="square" rtlCol="0">
            <a:spAutoFit/>
          </a:bodyPr>
          <a:lstStyle/>
          <a:p>
            <a:pPr algn="ctr"/>
            <a:r>
              <a:rPr lang="ru-RU" sz="2000" b="1" dirty="0" smtClean="0">
                <a:solidFill>
                  <a:schemeClr val="bg1"/>
                </a:solidFill>
              </a:rPr>
              <a:t>ЕЖЕМЕСЯЧНАЯ ДЕНЕЖНАЯ ВЫПЛАТА ИНВАЛИДАМ </a:t>
            </a:r>
          </a:p>
          <a:p>
            <a:pPr algn="ctr"/>
            <a:r>
              <a:rPr lang="ru-RU" sz="2000" b="1" dirty="0" smtClean="0">
                <a:solidFill>
                  <a:schemeClr val="bg1"/>
                </a:solidFill>
              </a:rPr>
              <a:t>БОЕВЫХ ДЕЙСТВИЙ</a:t>
            </a:r>
            <a:endParaRPr lang="ru-RU" sz="2000" b="1" dirty="0">
              <a:solidFill>
                <a:schemeClr val="bg1"/>
              </a:solidFill>
            </a:endParaRPr>
          </a:p>
        </p:txBody>
      </p:sp>
      <p:cxnSp>
        <p:nvCxnSpPr>
          <p:cNvPr id="92" name="Прямая соединительная линия 91"/>
          <p:cNvCxnSpPr/>
          <p:nvPr/>
        </p:nvCxnSpPr>
        <p:spPr>
          <a:xfrm>
            <a:off x="524225" y="2696636"/>
            <a:ext cx="0" cy="8778548"/>
          </a:xfrm>
          <a:prstGeom prst="line">
            <a:avLst/>
          </a:prstGeom>
          <a:ln w="57150">
            <a:noFill/>
          </a:ln>
        </p:spPr>
        <p:style>
          <a:lnRef idx="1">
            <a:schemeClr val="accent1"/>
          </a:lnRef>
          <a:fillRef idx="0">
            <a:schemeClr val="accent1"/>
          </a:fillRef>
          <a:effectRef idx="0">
            <a:schemeClr val="accent1"/>
          </a:effectRef>
          <a:fontRef idx="minor">
            <a:schemeClr val="tx1"/>
          </a:fontRef>
        </p:style>
      </p:cxnSp>
      <p:grpSp>
        <p:nvGrpSpPr>
          <p:cNvPr id="35" name="Группа 34"/>
          <p:cNvGrpSpPr/>
          <p:nvPr/>
        </p:nvGrpSpPr>
        <p:grpSpPr>
          <a:xfrm rot="10800000" flipV="1">
            <a:off x="4900424" y="8953578"/>
            <a:ext cx="1230460" cy="550184"/>
            <a:chOff x="3662866" y="6369433"/>
            <a:chExt cx="867896" cy="378190"/>
          </a:xfrm>
        </p:grpSpPr>
        <p:sp>
          <p:nvSpPr>
            <p:cNvPr id="36" name="TextBox 35"/>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7"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14</a:t>
            </a:fld>
            <a:endParaRPr lang="ru-RU" dirty="0"/>
          </a:p>
        </p:txBody>
      </p:sp>
      <p:sp>
        <p:nvSpPr>
          <p:cNvPr id="4" name="Прямоугольник 3"/>
          <p:cNvSpPr/>
          <p:nvPr/>
        </p:nvSpPr>
        <p:spPr>
          <a:xfrm>
            <a:off x="465298" y="4751252"/>
            <a:ext cx="5844022" cy="2462213"/>
          </a:xfrm>
          <a:prstGeom prst="rect">
            <a:avLst/>
          </a:prstGeom>
        </p:spPr>
        <p:txBody>
          <a:bodyPr wrap="square">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Граждане РФ, признанные в установленном порядке инвалидами вследствие военной травмы</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Граждане</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признанные в установленном порядке инвалидами вследствие увечья (ранения, травмы, контузии) или заболевания, полученных в связи с:</a:t>
            </a:r>
          </a:p>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исполнением обязанностей по контракту о пребывании в добровольческом формировании;</a:t>
            </a:r>
          </a:p>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участием в соответствии с решениями органов государственной власти  ДНР, ЛНР, в боевых действиях в составе Вооруженных Сил ДНР, Народной милиции ЛНР, воинских формирований и органов ДНР и ЛНР с 11 мая 2014 года,</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исполнением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контракта (иных правоотношений) с организациями, содействующими выполнению задач, возложенных на Вооруженные Силы РФ, в ходе специальной  военной операции на территориях Украины, ДНР и ЛНР с 24 февраля 2022 года, а также на  территориях Запорожской области и Херсонской области с 30 сентября 2022 года</a:t>
            </a:r>
          </a:p>
        </p:txBody>
      </p:sp>
    </p:spTree>
    <p:extLst>
      <p:ext uri="{BB962C8B-B14F-4D97-AF65-F5344CB8AC3E}">
        <p14:creationId xmlns:p14="http://schemas.microsoft.com/office/powerpoint/2010/main" val="2113622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Группа 46"/>
          <p:cNvGrpSpPr/>
          <p:nvPr/>
        </p:nvGrpSpPr>
        <p:grpSpPr>
          <a:xfrm>
            <a:off x="0" y="-15552"/>
            <a:ext cx="7245424" cy="9536519"/>
            <a:chOff x="4781197" y="46583"/>
            <a:chExt cx="5139089" cy="6569465"/>
          </a:xfrm>
        </p:grpSpPr>
        <p:sp>
          <p:nvSpPr>
            <p:cNvPr id="53" name="TextBox 52"/>
            <p:cNvSpPr txBox="1"/>
            <p:nvPr/>
          </p:nvSpPr>
          <p:spPr>
            <a:xfrm rot="10800000" flipV="1">
              <a:off x="5211979" y="3919959"/>
              <a:ext cx="4680520" cy="212020"/>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54" name="TextBox 53"/>
            <p:cNvSpPr txBox="1"/>
            <p:nvPr/>
          </p:nvSpPr>
          <p:spPr>
            <a:xfrm rot="10800000" flipV="1">
              <a:off x="5212426" y="3550917"/>
              <a:ext cx="4608512" cy="212020"/>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55" name="TextBox 54"/>
            <p:cNvSpPr txBox="1"/>
            <p:nvPr/>
          </p:nvSpPr>
          <p:spPr>
            <a:xfrm rot="10800000" flipV="1">
              <a:off x="5211979" y="2837104"/>
              <a:ext cx="4608512" cy="212020"/>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56" name="TextBox 55"/>
            <p:cNvSpPr txBox="1"/>
            <p:nvPr/>
          </p:nvSpPr>
          <p:spPr>
            <a:xfrm rot="10800000" flipV="1">
              <a:off x="5211979" y="2116369"/>
              <a:ext cx="4708307" cy="212020"/>
            </a:xfrm>
            <a:prstGeom prst="rect">
              <a:avLst/>
            </a:prstGeom>
            <a:noFill/>
          </p:spPr>
          <p:txBody>
            <a:bodyPr wrap="square" rtlCol="0">
              <a:spAutoFit/>
            </a:bodyPr>
            <a:lstStyle/>
            <a:p>
              <a:r>
                <a:rPr lang="ru-RU" sz="1400" b="1" dirty="0" smtClean="0">
                  <a:solidFill>
                    <a:srgbClr val="02A6F0"/>
                  </a:solidFill>
                </a:rPr>
                <a:t>РАЗМЕР</a:t>
              </a:r>
              <a:endParaRPr lang="ru-RU" sz="1100" b="1" dirty="0">
                <a:solidFill>
                  <a:srgbClr val="02A6F0"/>
                </a:solidFill>
              </a:endParaRPr>
            </a:p>
          </p:txBody>
        </p:sp>
        <p:pic>
          <p:nvPicPr>
            <p:cNvPr id="58" name="Рисунок 57"/>
            <p:cNvPicPr>
              <a:picLocks noChangeAspect="1"/>
            </p:cNvPicPr>
            <p:nvPr/>
          </p:nvPicPr>
          <p:blipFill rotWithShape="1">
            <a:blip r:embed="rId3" cstate="print">
              <a:extLst>
                <a:ext uri="{28A0092B-C50C-407E-A947-70E740481C1C}">
                  <a14:useLocalDpi xmlns:a14="http://schemas.microsoft.com/office/drawing/2010/main" val="0"/>
                </a:ext>
              </a:extLst>
            </a:blip>
            <a:srcRect t="12363" r="78115" b="82114"/>
            <a:stretch/>
          </p:blipFill>
          <p:spPr>
            <a:xfrm rot="10800000">
              <a:off x="4781197" y="46583"/>
              <a:ext cx="4904652" cy="759860"/>
            </a:xfrm>
            <a:prstGeom prst="rect">
              <a:avLst/>
            </a:prstGeom>
          </p:spPr>
        </p:pic>
        <p:sp>
          <p:nvSpPr>
            <p:cNvPr id="59" name="TextBox 58"/>
            <p:cNvSpPr txBox="1"/>
            <p:nvPr/>
          </p:nvSpPr>
          <p:spPr>
            <a:xfrm rot="10800000" flipV="1">
              <a:off x="4795483" y="92125"/>
              <a:ext cx="4880992" cy="699664"/>
            </a:xfrm>
            <a:prstGeom prst="rect">
              <a:avLst/>
            </a:prstGeom>
            <a:noFill/>
          </p:spPr>
          <p:txBody>
            <a:bodyPr wrap="square" rtlCol="0">
              <a:spAutoFit/>
            </a:bodyPr>
            <a:lstStyle/>
            <a:p>
              <a:pPr algn="ctr"/>
              <a:r>
                <a:rPr lang="ru-RU" sz="2000" b="1" dirty="0" smtClean="0">
                  <a:solidFill>
                    <a:schemeClr val="bg1"/>
                  </a:solidFill>
                </a:rPr>
                <a:t>ЕЖЕМЕСЯЧНАЯ ДЕНЕЖНАЯ ВЫПЛАТА ГЕРОЯМ РОССИЙСКОЙ ФЕДЕРАЦИИ И ПОЛНЫМ КАВАЛЕРАМ </a:t>
              </a:r>
            </a:p>
            <a:p>
              <a:pPr algn="ctr"/>
              <a:r>
                <a:rPr lang="ru-RU" sz="2000" b="1" dirty="0" smtClean="0">
                  <a:solidFill>
                    <a:schemeClr val="bg1"/>
                  </a:solidFill>
                </a:rPr>
                <a:t>ОРДЕНА СЛАВЫ (ЕДВ ГЕРОЯМ)</a:t>
              </a:r>
              <a:endParaRPr lang="ru-RU" sz="2000" b="1" dirty="0">
                <a:solidFill>
                  <a:schemeClr val="bg1"/>
                </a:solidFill>
              </a:endParaRPr>
            </a:p>
          </p:txBody>
        </p:sp>
        <p:cxnSp>
          <p:nvCxnSpPr>
            <p:cNvPr id="60" name="Прямая соединительная линия 59"/>
            <p:cNvCxnSpPr/>
            <p:nvPr/>
          </p:nvCxnSpPr>
          <p:spPr>
            <a:xfrm rot="10800000">
              <a:off x="9289417" y="101968"/>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61"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4995955" y="3501008"/>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4995955" y="2780928"/>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4995955" y="959527"/>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H="1" flipV="1">
              <a:off x="4995955" y="3815912"/>
              <a:ext cx="259213" cy="25921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4960096" y="2004499"/>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rot="10800000" flipV="1">
              <a:off x="5211555" y="5609080"/>
              <a:ext cx="3967060" cy="360433"/>
            </a:xfrm>
            <a:prstGeom prst="rect">
              <a:avLst/>
            </a:prstGeom>
            <a:noFill/>
          </p:spPr>
          <p:txBody>
            <a:bodyPr wrap="square" rtlCol="0">
              <a:spAutoFit/>
            </a:bodyPr>
            <a:lstStyle/>
            <a:p>
              <a:pPr algn="just"/>
              <a:r>
                <a:rPr lang="ru-RU" sz="1400" b="1" dirty="0">
                  <a:solidFill>
                    <a:srgbClr val="02A6F0"/>
                  </a:solidFill>
                </a:rPr>
                <a:t>КУДА </a:t>
              </a:r>
              <a:r>
                <a:rPr lang="ru-RU" sz="1400" b="1" dirty="0" smtClean="0">
                  <a:solidFill>
                    <a:srgbClr val="02A6F0"/>
                  </a:solidFill>
                </a:rPr>
                <a:t>ОБРАЩАТЬСЯ ПО </a:t>
              </a:r>
              <a:r>
                <a:rPr lang="ru-RU" sz="1400" b="1" dirty="0">
                  <a:solidFill>
                    <a:srgbClr val="02A6F0"/>
                  </a:solidFill>
                </a:rPr>
                <a:t>ВОПРОСАМ </a:t>
              </a:r>
              <a:r>
                <a:rPr lang="ru-RU" sz="1400" b="1" dirty="0" smtClean="0">
                  <a:solidFill>
                    <a:srgbClr val="02A6F0"/>
                  </a:solidFill>
                </a:rPr>
                <a:t>КОНСУЛЬТАЦИИ</a:t>
              </a:r>
            </a:p>
            <a:p>
              <a:pPr algn="just"/>
              <a:r>
                <a:rPr lang="ru-RU" sz="1400" b="1" dirty="0" smtClean="0">
                  <a:solidFill>
                    <a:srgbClr val="02A6F0"/>
                  </a:solidFill>
                </a:rPr>
                <a:t> </a:t>
              </a:r>
              <a:r>
                <a:rPr lang="ru-RU" sz="1400" b="1" dirty="0">
                  <a:solidFill>
                    <a:srgbClr val="02A6F0"/>
                  </a:solidFill>
                </a:rPr>
                <a:t>И ПОДАЧИ ЗАЯВЛЕНИЯ</a:t>
              </a:r>
            </a:p>
          </p:txBody>
        </p:sp>
        <p:sp>
          <p:nvSpPr>
            <p:cNvPr id="70" name="TextBox 69"/>
            <p:cNvSpPr txBox="1"/>
            <p:nvPr/>
          </p:nvSpPr>
          <p:spPr>
            <a:xfrm rot="10800000" flipV="1">
              <a:off x="5211979" y="939464"/>
              <a:ext cx="4147185" cy="212020"/>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97" name="TextBox 96"/>
            <p:cNvSpPr txBox="1"/>
            <p:nvPr/>
          </p:nvSpPr>
          <p:spPr>
            <a:xfrm rot="10800000" flipV="1">
              <a:off x="5211979" y="2310912"/>
              <a:ext cx="3966636" cy="530048"/>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98 194,28 руб. (Размер подлежит индексации 1 раз в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год)</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Членам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семьи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рассчитывается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путем деления ежемесячной денежной выплаты, предусмотренной для Героя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количество членов семьи, имеющих право на ежемесячную денежную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выплату.</a:t>
              </a:r>
            </a:p>
          </p:txBody>
        </p:sp>
        <p:sp>
          <p:nvSpPr>
            <p:cNvPr id="98" name="TextBox 97"/>
            <p:cNvSpPr txBox="1"/>
            <p:nvPr/>
          </p:nvSpPr>
          <p:spPr>
            <a:xfrm rot="10800000" flipV="1">
              <a:off x="5211980" y="1137882"/>
              <a:ext cx="3966635" cy="996491"/>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Нормативные правовые акты, в соответствии с которыми устанавливается выплата: Федеральный закон от 15.01.1993 № 4301-1 «О статусе Героев Российской Федерации и полных кавалеров ордена Славы». </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устанавливается и осуществляется независимо от предоставления Герою ЕДВ в соответствии с другими законами и иными нормативными правовыми актами Российской Федерации с даты присвоения звания Героя Российской Федерации. </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установления: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беззаявительно</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и по заявлению </a:t>
              </a:r>
            </a:p>
          </p:txBody>
        </p:sp>
        <p:cxnSp>
          <p:nvCxnSpPr>
            <p:cNvPr id="99" name="Прямая соединительная линия 98"/>
            <p:cNvCxnSpPr/>
            <p:nvPr/>
          </p:nvCxnSpPr>
          <p:spPr>
            <a:xfrm rot="10800000">
              <a:off x="5258766" y="1137882"/>
              <a:ext cx="390555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10800000" flipV="1">
              <a:off x="5211979" y="3739073"/>
              <a:ext cx="3966636" cy="180216"/>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101" name="TextBox 100"/>
            <p:cNvSpPr txBox="1"/>
            <p:nvPr/>
          </p:nvSpPr>
          <p:spPr>
            <a:xfrm rot="10800000" flipV="1">
              <a:off x="5212850" y="3030993"/>
              <a:ext cx="3919848" cy="530048"/>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России, удостоенные званий Героя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или полными кавалерами ордена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Славы</a:t>
              </a:r>
            </a:p>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Члены семьи умершего (погибшего) Героя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a:t>
              </a:r>
            </a:p>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Члены семьи Героя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звание которому присвоено посмертно</a:t>
              </a:r>
            </a:p>
          </p:txBody>
        </p:sp>
        <p:sp>
          <p:nvSpPr>
            <p:cNvPr id="102" name="TextBox 101"/>
            <p:cNvSpPr txBox="1"/>
            <p:nvPr/>
          </p:nvSpPr>
          <p:spPr>
            <a:xfrm rot="10800000" flipV="1">
              <a:off x="5234836" y="4083673"/>
              <a:ext cx="3966636" cy="1579545"/>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Заявительный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порядок: </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Удостоверение Героя Российской Федерации.</a:t>
              </a:r>
            </a:p>
            <a:p>
              <a:pPr algn="just"/>
              <a:r>
                <a:rPr lang="ru-RU" sz="110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Беззаявительный</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порядок:</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присвоении звания из федерального органа исполнительной власти,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или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иного уполномоченного органа (организации), который вносил представление Президенту РФ на присвоение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звания.</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Дополнительно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для членов семей:                                                                                                                             </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Свидетельство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смерти;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удостоверяющие родственные отношения с умершим (погибшим);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подтверждающие факт обучения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очной форме — для детей умершего (погибшего) в возрасте до 23 лет;</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подтверждающий факт установления инвалидности с детства — для детей старше 18 лет, ставших инвалидами до достижения ими возраста 18 лет. </a:t>
              </a:r>
            </a:p>
          </p:txBody>
        </p:sp>
        <p:sp>
          <p:nvSpPr>
            <p:cNvPr id="103" name="TextBox 102"/>
            <p:cNvSpPr txBox="1"/>
            <p:nvPr/>
          </p:nvSpPr>
          <p:spPr>
            <a:xfrm rot="10800000" flipV="1">
              <a:off x="5247414" y="5969388"/>
              <a:ext cx="4487606" cy="646660"/>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службы Отделения СФР по Алтайскому краю</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телефону установленного куратора в Отделении СФР</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Единый контакт по социальным вопросам</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04" name="Прямая соединительная линия 103"/>
            <p:cNvCxnSpPr/>
            <p:nvPr/>
          </p:nvCxnSpPr>
          <p:spPr>
            <a:xfrm rot="10800000">
              <a:off x="5229972" y="2306730"/>
              <a:ext cx="392433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rot="10800000" flipV="1">
              <a:off x="5254284" y="3034844"/>
              <a:ext cx="3910033" cy="1183"/>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rot="10800000">
              <a:off x="5283987" y="3735159"/>
              <a:ext cx="3894628" cy="3548"/>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p:cNvCxnSpPr/>
            <p:nvPr/>
          </p:nvCxnSpPr>
          <p:spPr>
            <a:xfrm rot="10800000">
              <a:off x="5326716" y="4123180"/>
              <a:ext cx="385189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rot="10800000">
              <a:off x="5308436" y="5954134"/>
              <a:ext cx="385588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111" name="Picture 7" descr="C:\Users\032PodlesnykhSS\Desktop\messag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flipV="1">
              <a:off x="4995955" y="5635824"/>
              <a:ext cx="234017" cy="2340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Группа 33"/>
          <p:cNvGrpSpPr/>
          <p:nvPr/>
        </p:nvGrpSpPr>
        <p:grpSpPr>
          <a:xfrm rot="10800000" flipV="1">
            <a:off x="5001533" y="8867312"/>
            <a:ext cx="1230460" cy="550184"/>
            <a:chOff x="3662866" y="6369433"/>
            <a:chExt cx="867896" cy="378190"/>
          </a:xfrm>
        </p:grpSpPr>
        <p:sp>
          <p:nvSpPr>
            <p:cNvPr id="35" name="TextBox 34"/>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6"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Номер слайда 1"/>
          <p:cNvSpPr>
            <a:spLocks noGrp="1"/>
          </p:cNvSpPr>
          <p:nvPr>
            <p:ph type="sldNum" sz="quarter" idx="12"/>
          </p:nvPr>
        </p:nvSpPr>
        <p:spPr/>
        <p:txBody>
          <a:bodyPr/>
          <a:lstStyle/>
          <a:p>
            <a:fld id="{B19B0651-EE4F-4900-A07F-96A6BFA9D0F0}" type="slidenum">
              <a:rPr lang="ru-RU" smtClean="0"/>
              <a:t>15</a:t>
            </a:fld>
            <a:endParaRPr lang="ru-RU"/>
          </a:p>
        </p:txBody>
      </p:sp>
    </p:spTree>
    <p:extLst>
      <p:ext uri="{BB962C8B-B14F-4D97-AF65-F5344CB8AC3E}">
        <p14:creationId xmlns:p14="http://schemas.microsoft.com/office/powerpoint/2010/main" val="2615384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570903" y="7912069"/>
            <a:ext cx="5516468" cy="523220"/>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 ПО </a:t>
            </a:r>
            <a:r>
              <a:rPr lang="ru-RU" sz="1400" b="1" dirty="0">
                <a:solidFill>
                  <a:srgbClr val="02A6F0"/>
                </a:solidFill>
              </a:rPr>
              <a:t>ВОПРОСАМ КОНСУЛЬТАЦИИ </a:t>
            </a:r>
            <a:endParaRPr lang="ru-RU" sz="1400" b="1" dirty="0" smtClean="0">
              <a:solidFill>
                <a:srgbClr val="02A6F0"/>
              </a:solidFill>
            </a:endParaRPr>
          </a:p>
          <a:p>
            <a:r>
              <a:rPr lang="ru-RU" sz="1400" b="1" dirty="0" smtClean="0">
                <a:solidFill>
                  <a:srgbClr val="02A6F0"/>
                </a:solidFill>
              </a:rPr>
              <a:t>И </a:t>
            </a:r>
            <a:r>
              <a:rPr lang="ru-RU" sz="1400" b="1" dirty="0">
                <a:solidFill>
                  <a:srgbClr val="02A6F0"/>
                </a:solidFill>
              </a:rPr>
              <a:t>ПОДАЧИ ЗАЯВЛЕНИЯ</a:t>
            </a:r>
          </a:p>
        </p:txBody>
      </p:sp>
      <p:sp>
        <p:nvSpPr>
          <p:cNvPr id="66" name="TextBox 65"/>
          <p:cNvSpPr txBox="1"/>
          <p:nvPr/>
        </p:nvSpPr>
        <p:spPr>
          <a:xfrm>
            <a:off x="556017" y="6266555"/>
            <a:ext cx="6545391" cy="307776"/>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70" name="TextBox 69"/>
          <p:cNvSpPr txBox="1"/>
          <p:nvPr/>
        </p:nvSpPr>
        <p:spPr>
          <a:xfrm>
            <a:off x="556017" y="5452365"/>
            <a:ext cx="5531354" cy="307776"/>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72"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43460" y="5426627"/>
            <a:ext cx="327446" cy="3370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3646" y="8015706"/>
            <a:ext cx="327257" cy="336807"/>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476673" y="1215550"/>
            <a:ext cx="6403748" cy="307776"/>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75"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060" y="4444697"/>
            <a:ext cx="355084" cy="36544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862" y="1152976"/>
            <a:ext cx="334285" cy="34404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206" y="6150239"/>
            <a:ext cx="359309" cy="369795"/>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556017" y="4499233"/>
            <a:ext cx="6444693" cy="307776"/>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79"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4530" y="2730217"/>
            <a:ext cx="452940" cy="466157"/>
          </a:xfrm>
          <a:prstGeom prst="rect">
            <a:avLst/>
          </a:prstGeom>
          <a:noFill/>
          <a:extLst>
            <a:ext uri="{909E8E84-426E-40DD-AFC4-6F175D3DCCD1}">
              <a14:hiddenFill xmlns:a14="http://schemas.microsoft.com/office/drawing/2010/main">
                <a:solidFill>
                  <a:srgbClr val="FFFFFF"/>
                </a:solidFill>
              </a14:hiddenFill>
            </a:ext>
          </a:extLst>
        </p:spPr>
      </p:pic>
      <p:pic>
        <p:nvPicPr>
          <p:cNvPr id="80" name="Рисунок 79"/>
          <p:cNvPicPr>
            <a:picLocks noChangeAspect="1"/>
          </p:cNvPicPr>
          <p:nvPr/>
        </p:nvPicPr>
        <p:blipFill rotWithShape="1">
          <a:blip r:embed="rId11" cstate="print">
            <a:extLst>
              <a:ext uri="{28A0092B-C50C-407E-A947-70E740481C1C}">
                <a14:useLocalDpi xmlns:a14="http://schemas.microsoft.com/office/drawing/2010/main" val="0"/>
              </a:ext>
            </a:extLst>
          </a:blip>
          <a:srcRect t="12363" r="78115" b="82006"/>
          <a:stretch/>
        </p:blipFill>
        <p:spPr>
          <a:xfrm>
            <a:off x="-27384" y="-15552"/>
            <a:ext cx="6907805" cy="963712"/>
          </a:xfrm>
          <a:prstGeom prst="rect">
            <a:avLst/>
          </a:prstGeom>
        </p:spPr>
      </p:pic>
      <p:sp>
        <p:nvSpPr>
          <p:cNvPr id="81" name="TextBox 80"/>
          <p:cNvSpPr txBox="1"/>
          <p:nvPr/>
        </p:nvSpPr>
        <p:spPr>
          <a:xfrm>
            <a:off x="578981" y="3217686"/>
            <a:ext cx="5499225" cy="1107996"/>
          </a:xfrm>
          <a:prstGeom prst="rect">
            <a:avLst/>
          </a:prstGeom>
          <a:noFill/>
        </p:spPr>
        <p:txBody>
          <a:bodyPr wrap="square" rtlCol="0">
            <a:spAutoFit/>
          </a:bodyPr>
          <a:lstStyle/>
          <a:p>
            <a:pPr algn="just"/>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4 582,04 </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руб. </a:t>
            </a: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 Ветеран </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боевых </a:t>
            </a: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действий</a:t>
            </a:r>
          </a:p>
          <a:p>
            <a:pPr algn="just"/>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8 </a:t>
            </a: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328,04 руб. – Инвалид </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боевых действий </a:t>
            </a:r>
            <a:endPar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2 </a:t>
            </a: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500,01 руб. – Члены </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семей погибших (умерших) ветеранов боевых действий </a:t>
            </a: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и инвалидов </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боевых </a:t>
            </a: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действий</a:t>
            </a:r>
          </a:p>
          <a:p>
            <a:pPr algn="just"/>
            <a:endPar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Размер ЕДВ подлежит индексации один раз в год с 1 февраля текущего года.</a:t>
            </a:r>
            <a:endPar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endParaRPr>
          </a:p>
        </p:txBody>
      </p:sp>
      <p:sp>
        <p:nvSpPr>
          <p:cNvPr id="82" name="TextBox 81"/>
          <p:cNvSpPr txBox="1"/>
          <p:nvPr/>
        </p:nvSpPr>
        <p:spPr>
          <a:xfrm>
            <a:off x="556017" y="2882954"/>
            <a:ext cx="6444693" cy="307776"/>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83" name="TextBox 82"/>
          <p:cNvSpPr txBox="1"/>
          <p:nvPr/>
        </p:nvSpPr>
        <p:spPr>
          <a:xfrm>
            <a:off x="588144" y="1497018"/>
            <a:ext cx="5499225" cy="1277273"/>
          </a:xfrm>
          <a:prstGeom prst="rect">
            <a:avLst/>
          </a:prstGeom>
          <a:noFill/>
        </p:spPr>
        <p:txBody>
          <a:bodyPr wrap="square" rtlCol="0">
            <a:spAutoFit/>
          </a:bodyPr>
          <a:lstStyle/>
          <a:p>
            <a:pPr algn="just"/>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Нормативные правовые акты, в соответствии с которыми устанавливается выплата: Федеральный закон от 12.01.1995 № 5-ФЗ «О ветеранах», Административный регламент, утверждённый постановлением  Правления  ПФР от 19.08.2019 № 414п, Порядок по ЕДВ, утверждённый приказом Минтруда России от 22.01.2015 № 35н.</a:t>
            </a:r>
          </a:p>
          <a:p>
            <a:pPr algn="just"/>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ЕДВ </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устанавливается с даты выдачи удостоверения ветерана боевых действий.</a:t>
            </a:r>
          </a:p>
          <a:p>
            <a:pPr algn="just"/>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Процедура </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установления: </a:t>
            </a:r>
            <a:r>
              <a:rPr lang="ru-RU" sz="1100" dirty="0" err="1">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беззаявительно</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 и по </a:t>
            </a: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заявлению</a:t>
            </a:r>
            <a:endPar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endParaRPr>
          </a:p>
        </p:txBody>
      </p:sp>
      <p:cxnSp>
        <p:nvCxnSpPr>
          <p:cNvPr id="84" name="Прямая соединительная линия 83"/>
          <p:cNvCxnSpPr/>
          <p:nvPr/>
        </p:nvCxnSpPr>
        <p:spPr>
          <a:xfrm>
            <a:off x="654166" y="1501735"/>
            <a:ext cx="5433205" cy="4747"/>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88144" y="5771510"/>
            <a:ext cx="6275614" cy="261610"/>
          </a:xfrm>
          <a:prstGeom prst="rect">
            <a:avLst/>
          </a:prstGeom>
          <a:noFill/>
        </p:spPr>
        <p:txBody>
          <a:bodyPr wrap="square" rtlCol="0">
            <a:spAutoFit/>
          </a:bodyPr>
          <a:lstStyle/>
          <a:p>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86" name="TextBox 85"/>
          <p:cNvSpPr txBox="1"/>
          <p:nvPr/>
        </p:nvSpPr>
        <p:spPr>
          <a:xfrm>
            <a:off x="588147" y="4810146"/>
            <a:ext cx="5499224" cy="430886"/>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Граждане </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России, из числа лиц, указанных в подпунктах 1-4 пункта 1 статьи 3 ФЗ № 5 «О ветеранах</a:t>
            </a:r>
            <a:r>
              <a:rPr lang="ru-RU" sz="75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a:t>
            </a:r>
            <a:endParaRPr lang="ru-RU" sz="75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endParaRPr>
          </a:p>
        </p:txBody>
      </p:sp>
      <p:sp>
        <p:nvSpPr>
          <p:cNvPr id="87" name="TextBox 86"/>
          <p:cNvSpPr txBox="1"/>
          <p:nvPr/>
        </p:nvSpPr>
        <p:spPr>
          <a:xfrm>
            <a:off x="588144" y="6558489"/>
            <a:ext cx="5499227" cy="1107996"/>
          </a:xfrm>
          <a:prstGeom prst="rect">
            <a:avLst/>
          </a:prstGeom>
          <a:noFill/>
        </p:spPr>
        <p:txBody>
          <a:bodyPr wrap="square" rtlCol="0">
            <a:spAutoFit/>
          </a:bodyPr>
          <a:lstStyle/>
          <a:p>
            <a:pPr algn="just"/>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Заявительный </a:t>
            </a: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порядок: </a:t>
            </a:r>
          </a:p>
          <a:p>
            <a:pPr marL="171450" indent="-171450" algn="just">
              <a:buFont typeface="Wingdings" panose="05000000000000000000" pitchFamily="2" charset="2"/>
              <a:buChar char="§"/>
            </a:pP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Удостоверение ветерана боевых действий с отметкой о праве на льготы, установленные п. 1 ст. 16 Федерального закона «О ветеранах».</a:t>
            </a:r>
          </a:p>
          <a:p>
            <a:pPr algn="just"/>
            <a:r>
              <a:rPr lang="ru-RU" sz="1100" dirty="0" err="1"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Беззаявительный</a:t>
            </a: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 порядок:</a:t>
            </a:r>
            <a:endPar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Сведения, представленные органами, осуществляющими выдачу удостоверений ВБД</a:t>
            </a: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endParaRPr>
          </a:p>
        </p:txBody>
      </p:sp>
      <p:cxnSp>
        <p:nvCxnSpPr>
          <p:cNvPr id="88" name="Прямая соединительная линия 87"/>
          <p:cNvCxnSpPr/>
          <p:nvPr/>
        </p:nvCxnSpPr>
        <p:spPr>
          <a:xfrm>
            <a:off x="546977" y="1087512"/>
            <a:ext cx="0" cy="8690024"/>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55827" y="8430254"/>
            <a:ext cx="6275614" cy="938719"/>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Клиентские службы Отделения СФР по Алтайскому краю</a:t>
            </a:r>
          </a:p>
          <a:p>
            <a:pPr marL="171450" indent="-171450" algn="just">
              <a:buFont typeface="Wingdings" panose="05000000000000000000" pitchFamily="2" charset="2"/>
              <a:buChar char="§"/>
            </a:pP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По телефону установленного куратора в Отделении СФР</a:t>
            </a:r>
          </a:p>
          <a:p>
            <a:pPr marL="171450" indent="-171450" algn="just">
              <a:buFont typeface="Wingdings" panose="05000000000000000000" pitchFamily="2" charset="2"/>
              <a:buChar char="§"/>
            </a:pP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Единый контакт по социальным </a:t>
            </a:r>
            <a:r>
              <a:rPr lang="ru-RU" sz="1100" dirty="0"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вопросам</a:t>
            </a:r>
          </a:p>
          <a:p>
            <a:pPr marL="171450" indent="-171450" algn="just">
              <a:buFont typeface="Wingdings" panose="05000000000000000000" pitchFamily="2" charset="2"/>
              <a:buChar char="§"/>
            </a:pP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МФЦ</a:t>
            </a:r>
          </a:p>
          <a:p>
            <a:pPr marL="171450" indent="-171450" algn="just">
              <a:buFont typeface="Wingdings" panose="05000000000000000000" pitchFamily="2" charset="2"/>
              <a:buChar char="§"/>
            </a:pPr>
            <a:r>
              <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smtClean="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prstClr val="black">
                  <a:lumMod val="85000"/>
                  <a:lumOff val="15000"/>
                </a:prstClr>
              </a:solidFill>
              <a:latin typeface="Arimo" panose="020B0604020202020204" pitchFamily="34" charset="0"/>
              <a:ea typeface="Arimo" panose="020B0604020202020204" pitchFamily="34" charset="0"/>
              <a:cs typeface="Arimo" panose="020B0604020202020204" pitchFamily="34" charset="0"/>
            </a:endParaRPr>
          </a:p>
        </p:txBody>
      </p:sp>
      <p:cxnSp>
        <p:nvCxnSpPr>
          <p:cNvPr id="90" name="Прямая соединительная линия 89"/>
          <p:cNvCxnSpPr/>
          <p:nvPr/>
        </p:nvCxnSpPr>
        <p:spPr>
          <a:xfrm>
            <a:off x="619490" y="3181529"/>
            <a:ext cx="5458715"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603515" y="4810144"/>
            <a:ext cx="5483855"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624290" y="5763765"/>
            <a:ext cx="5463080"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631493" y="6548913"/>
            <a:ext cx="544671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33" name="Рисунок 32"/>
          <p:cNvPicPr>
            <a:picLocks noChangeAspect="1"/>
          </p:cNvPicPr>
          <p:nvPr/>
        </p:nvPicPr>
        <p:blipFill rotWithShape="1">
          <a:blip r:embed="rId11" cstate="print">
            <a:extLst>
              <a:ext uri="{28A0092B-C50C-407E-A947-70E740481C1C}">
                <a14:useLocalDpi xmlns:a14="http://schemas.microsoft.com/office/drawing/2010/main" val="0"/>
              </a:ext>
            </a:extLst>
          </a:blip>
          <a:srcRect t="12363" r="78115" b="82142"/>
          <a:stretch/>
        </p:blipFill>
        <p:spPr>
          <a:xfrm rot="10800000">
            <a:off x="-9099" y="-14696"/>
            <a:ext cx="6861471" cy="1100878"/>
          </a:xfrm>
          <a:prstGeom prst="rect">
            <a:avLst/>
          </a:prstGeom>
        </p:spPr>
      </p:pic>
      <p:cxnSp>
        <p:nvCxnSpPr>
          <p:cNvPr id="95" name="Прямая соединительная линия 94"/>
          <p:cNvCxnSpPr/>
          <p:nvPr/>
        </p:nvCxnSpPr>
        <p:spPr>
          <a:xfrm>
            <a:off x="654166" y="8411137"/>
            <a:ext cx="5424040"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47334" y="200472"/>
            <a:ext cx="6666042" cy="707886"/>
          </a:xfrm>
          <a:prstGeom prst="rect">
            <a:avLst/>
          </a:prstGeom>
        </p:spPr>
        <p:txBody>
          <a:bodyPr wrap="square" rtlCol="0">
            <a:spAutoFit/>
          </a:bodyPr>
          <a:lstStyle/>
          <a:p>
            <a:pPr algn="ctr"/>
            <a:r>
              <a:rPr lang="ru-RU" sz="2000" b="1" dirty="0" smtClean="0">
                <a:solidFill>
                  <a:prstClr val="white"/>
                </a:solidFill>
              </a:rPr>
              <a:t>ЕЖЕМЕСЯЧНАЯ ДЕНЕЖНАЯ ВЫПЛАТА ВЕТЕРАНАМ БОЕВЫХ ДЕЙСТВИЙ (ЕДВ ВБД)</a:t>
            </a:r>
            <a:endParaRPr lang="ru-RU" sz="2000" b="1" dirty="0">
              <a:solidFill>
                <a:prstClr val="white"/>
              </a:solidFill>
            </a:endParaRPr>
          </a:p>
        </p:txBody>
      </p:sp>
      <p:grpSp>
        <p:nvGrpSpPr>
          <p:cNvPr id="34" name="Группа 33"/>
          <p:cNvGrpSpPr/>
          <p:nvPr/>
        </p:nvGrpSpPr>
        <p:grpSpPr>
          <a:xfrm rot="10800000" flipV="1">
            <a:off x="4856911" y="8676058"/>
            <a:ext cx="1230460" cy="695335"/>
            <a:chOff x="3662866" y="6305253"/>
            <a:chExt cx="867896" cy="477965"/>
          </a:xfrm>
        </p:grpSpPr>
        <p:sp>
          <p:nvSpPr>
            <p:cNvPr id="35" name="TextBox 34"/>
            <p:cNvSpPr txBox="1"/>
            <p:nvPr/>
          </p:nvSpPr>
          <p:spPr>
            <a:xfrm>
              <a:off x="3662866" y="6624547"/>
              <a:ext cx="867896" cy="158671"/>
            </a:xfrm>
            <a:prstGeom prst="rect">
              <a:avLst/>
            </a:prstGeom>
            <a:noFill/>
          </p:spPr>
          <p:txBody>
            <a:bodyPr wrap="square" rtlCol="0">
              <a:spAutoFit/>
            </a:bodyPr>
            <a:lstStyle/>
            <a:p>
              <a:pPr algn="ctr"/>
              <a:r>
                <a:rPr lang="ru-RU" sz="900" b="1" dirty="0">
                  <a:solidFill>
                    <a:prstClr val="black"/>
                  </a:solidFill>
                  <a:latin typeface="Arimo" panose="020B0604020202020204" pitchFamily="34" charset="0"/>
                  <a:ea typeface="Arimo" panose="020B0604020202020204" pitchFamily="34" charset="0"/>
                  <a:cs typeface="Arimo" panose="020B0604020202020204" pitchFamily="34" charset="0"/>
                </a:rPr>
                <a:t>8 800 10 000 </a:t>
              </a:r>
              <a:r>
                <a:rPr lang="ru-RU" sz="900" b="1" dirty="0" smtClean="0">
                  <a:solidFill>
                    <a:prstClr val="black"/>
                  </a:solidFill>
                  <a:latin typeface="Arimo" panose="020B0604020202020204" pitchFamily="34" charset="0"/>
                  <a:ea typeface="Arimo" panose="020B0604020202020204" pitchFamily="34" charset="0"/>
                  <a:cs typeface="Arimo" panose="020B0604020202020204" pitchFamily="34" charset="0"/>
                </a:rPr>
                <a:t>01</a:t>
              </a:r>
              <a:endParaRPr lang="ru-RU" sz="900" b="1" dirty="0">
                <a:solidFill>
                  <a:prstClr val="black"/>
                </a:solidFill>
                <a:latin typeface="Arimo" panose="020B0604020202020204" pitchFamily="34" charset="0"/>
                <a:ea typeface="Arimo" panose="020B0604020202020204" pitchFamily="34" charset="0"/>
                <a:cs typeface="Arimo" panose="020B0604020202020204" pitchFamily="34" charset="0"/>
              </a:endParaRPr>
            </a:p>
          </p:txBody>
        </p:sp>
        <p:pic>
          <p:nvPicPr>
            <p:cNvPr id="36"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28584" y="6305253"/>
              <a:ext cx="390376" cy="2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solidFill>
                  <a:prstClr val="black">
                    <a:tint val="75000"/>
                  </a:prstClr>
                </a:solidFill>
              </a:rPr>
              <a:pPr algn="l"/>
              <a:t>16</a:t>
            </a:fld>
            <a:endParaRPr lang="ru-RU" dirty="0">
              <a:solidFill>
                <a:prstClr val="black">
                  <a:tint val="75000"/>
                </a:prstClr>
              </a:solidFill>
            </a:endParaRPr>
          </a:p>
        </p:txBody>
      </p:sp>
    </p:spTree>
    <p:extLst>
      <p:ext uri="{BB962C8B-B14F-4D97-AF65-F5344CB8AC3E}">
        <p14:creationId xmlns:p14="http://schemas.microsoft.com/office/powerpoint/2010/main" val="3651830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Группа 31"/>
          <p:cNvGrpSpPr/>
          <p:nvPr/>
        </p:nvGrpSpPr>
        <p:grpSpPr>
          <a:xfrm rot="10800000">
            <a:off x="-9101" y="-14696"/>
            <a:ext cx="6946347" cy="9902701"/>
            <a:chOff x="4956230" y="56982"/>
            <a:chExt cx="4965322" cy="6801019"/>
          </a:xfrm>
        </p:grpSpPr>
        <p:sp>
          <p:nvSpPr>
            <p:cNvPr id="2" name="TextBox 1"/>
            <p:cNvSpPr txBox="1"/>
            <p:nvPr/>
          </p:nvSpPr>
          <p:spPr>
            <a:xfrm flipV="1">
              <a:off x="5293150" y="1614942"/>
              <a:ext cx="4081617" cy="211376"/>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t="12363" r="78115" b="82142"/>
            <a:stretch/>
          </p:blipFill>
          <p:spPr>
            <a:xfrm>
              <a:off x="5016900" y="6101935"/>
              <a:ext cx="4904652" cy="756066"/>
            </a:xfrm>
            <a:prstGeom prst="rect">
              <a:avLst/>
            </a:prstGeom>
          </p:spPr>
        </p:pic>
        <p:sp>
          <p:nvSpPr>
            <p:cNvPr id="4" name="TextBox 3"/>
            <p:cNvSpPr txBox="1"/>
            <p:nvPr/>
          </p:nvSpPr>
          <p:spPr>
            <a:xfrm flipV="1">
              <a:off x="5002159" y="6215688"/>
              <a:ext cx="4880992" cy="486165"/>
            </a:xfrm>
            <a:prstGeom prst="rect">
              <a:avLst/>
            </a:prstGeom>
            <a:noFill/>
          </p:spPr>
          <p:txBody>
            <a:bodyPr wrap="square" rtlCol="0">
              <a:spAutoFit/>
            </a:bodyPr>
            <a:lstStyle/>
            <a:p>
              <a:pPr algn="ctr"/>
              <a:r>
                <a:rPr lang="ru-RU" sz="2000" b="1" dirty="0" smtClean="0">
                  <a:solidFill>
                    <a:schemeClr val="bg1"/>
                  </a:solidFill>
                </a:rPr>
                <a:t>ЕЖЕМЕСЯЧНАЯ ДЕНЕЖНАЯ КОМПЕНСАЦИЯ ИНВАЛИДУ ПО ВОЕННОЙ ТРАВМЕ (ЕДК)</a:t>
              </a:r>
              <a:endParaRPr lang="ru-RU" sz="2000" b="1" dirty="0">
                <a:solidFill>
                  <a:schemeClr val="bg1"/>
                </a:solidFill>
              </a:endParaRPr>
            </a:p>
          </p:txBody>
        </p:sp>
        <p:pic>
          <p:nvPicPr>
            <p:cNvPr id="5"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71376" y="2114729"/>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9534308" y="813054"/>
              <a:ext cx="234017" cy="234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flipV="1">
              <a:off x="9451612" y="3140968"/>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032PodlesnykhSS\Desktop\inf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flipV="1">
              <a:off x="9466485" y="5706014"/>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Users\032PodlesnykhSS\Desktop\google-do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flipV="1">
              <a:off x="9442527" y="1563326"/>
              <a:ext cx="327383" cy="3273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C:\Users\032PodlesnykhSS\Desktop\ruble (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17496" y="3825190"/>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flipV="1">
              <a:off x="4956230" y="724867"/>
              <a:ext cx="4418538" cy="359339"/>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 ПО </a:t>
              </a:r>
              <a:r>
                <a:rPr lang="ru-RU" sz="1400" b="1" dirty="0">
                  <a:solidFill>
                    <a:srgbClr val="02A6F0"/>
                  </a:solidFill>
                </a:rPr>
                <a:t>ВОПРОСАМ КОНСУЛЬТАЦИИ </a:t>
              </a:r>
              <a:endParaRPr lang="ru-RU" sz="1400" b="1" dirty="0" smtClean="0">
                <a:solidFill>
                  <a:srgbClr val="02A6F0"/>
                </a:solidFill>
              </a:endParaRPr>
            </a:p>
            <a:p>
              <a:r>
                <a:rPr lang="ru-RU" sz="1400" b="1" dirty="0" smtClean="0">
                  <a:solidFill>
                    <a:srgbClr val="02A6F0"/>
                  </a:solidFill>
                </a:rPr>
                <a:t>И </a:t>
              </a:r>
              <a:r>
                <a:rPr lang="ru-RU" sz="1400" b="1" dirty="0">
                  <a:solidFill>
                    <a:srgbClr val="02A6F0"/>
                  </a:solidFill>
                </a:rPr>
                <a:t>ПОДАЧИ ЗАЯВЛЕНИЯ</a:t>
              </a:r>
            </a:p>
          </p:txBody>
        </p:sp>
        <p:sp>
          <p:nvSpPr>
            <p:cNvPr id="12" name="TextBox 11"/>
            <p:cNvSpPr txBox="1"/>
            <p:nvPr/>
          </p:nvSpPr>
          <p:spPr>
            <a:xfrm flipV="1">
              <a:off x="5293149" y="2087271"/>
              <a:ext cx="4195907" cy="211376"/>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13" name="TextBox 12"/>
            <p:cNvSpPr txBox="1"/>
            <p:nvPr/>
          </p:nvSpPr>
          <p:spPr>
            <a:xfrm flipV="1">
              <a:off x="5342319" y="5682697"/>
              <a:ext cx="4147185" cy="211376"/>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14" name="TextBox 13"/>
            <p:cNvSpPr txBox="1"/>
            <p:nvPr/>
          </p:nvSpPr>
          <p:spPr>
            <a:xfrm flipV="1">
              <a:off x="5490940" y="3130956"/>
              <a:ext cx="3998564" cy="211376"/>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15" name="TextBox 14"/>
            <p:cNvSpPr txBox="1"/>
            <p:nvPr/>
          </p:nvSpPr>
          <p:spPr>
            <a:xfrm flipV="1">
              <a:off x="5529064" y="3409169"/>
              <a:ext cx="3917870" cy="412183"/>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группа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24 791,20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руб.</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группа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12 395,58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руб.</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группа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4 958,24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руб. </a:t>
              </a:r>
            </a:p>
          </p:txBody>
        </p:sp>
        <p:sp>
          <p:nvSpPr>
            <p:cNvPr id="16" name="TextBox 15"/>
            <p:cNvSpPr txBox="1"/>
            <p:nvPr/>
          </p:nvSpPr>
          <p:spPr>
            <a:xfrm flipV="1">
              <a:off x="5220717" y="3812416"/>
              <a:ext cx="4268787" cy="211376"/>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17" name="TextBox 16"/>
            <p:cNvSpPr txBox="1"/>
            <p:nvPr/>
          </p:nvSpPr>
          <p:spPr>
            <a:xfrm flipV="1">
              <a:off x="5529063" y="4086068"/>
              <a:ext cx="3919109" cy="1574752"/>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Выплата ЕДК устанавливается по линии того ведомства, где гражданин получает пенсию (СФР или силовое ведомство).</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Нормативные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правовые акты, в соответствии с которыми устанавливается выплата: Федеральный закон от 07.11.2011 №306 «О денежном довольствии военнослужащих и предоставлении им отдельных выплат», Постановление Правительства РФ от 22.02.2012 №142 «О финансовом обеспечении и об осуществлении выплаты ежемесячной денежной компенсации, установленной частями 9, 10 и 13 статьи 3 Федерального закона «О денежном довольствии военнослужащих и предоставлении им отдельных выплат».</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ЕДК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устанавливается с даты признания лица инвалидом вследствие военной травмы.</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ЕДК зависит от установленной группы инвалидности.</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 </a:t>
              </a:r>
            </a:p>
          </p:txBody>
        </p:sp>
        <p:cxnSp>
          <p:nvCxnSpPr>
            <p:cNvPr id="18" name="Прямая соединительная линия 17"/>
            <p:cNvCxnSpPr/>
            <p:nvPr/>
          </p:nvCxnSpPr>
          <p:spPr>
            <a:xfrm flipV="1">
              <a:off x="5522869" y="5706014"/>
              <a:ext cx="3851898"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V="1">
              <a:off x="5001898" y="1890710"/>
              <a:ext cx="4487606" cy="179670"/>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20" name="TextBox 19"/>
            <p:cNvSpPr txBox="1"/>
            <p:nvPr/>
          </p:nvSpPr>
          <p:spPr>
            <a:xfrm flipV="1">
              <a:off x="5569656" y="2360818"/>
              <a:ext cx="3919848" cy="760954"/>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которым установлена инвалидность вследствие военной травмы</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Граждане</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пребывающие в добровольческих формированиях, которым установлена инвалидность вследствие увечья (ранения, травмы, контузии) или заболевания, полученных в связи с исполнением обязанностей по контракту в добровольческих формированиях</a:t>
              </a:r>
            </a:p>
          </p:txBody>
        </p:sp>
        <p:sp>
          <p:nvSpPr>
            <p:cNvPr id="21" name="TextBox 20"/>
            <p:cNvSpPr txBox="1"/>
            <p:nvPr/>
          </p:nvSpPr>
          <p:spPr>
            <a:xfrm flipV="1">
              <a:off x="5494646" y="1080060"/>
              <a:ext cx="3947881" cy="412183"/>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полученные из федеральной государственной информационной системы «Федеральный реестр инвалидов»  о факте установления инвалидности по причине «военная травма».</a:t>
              </a:r>
            </a:p>
          </p:txBody>
        </p:sp>
        <p:sp>
          <p:nvSpPr>
            <p:cNvPr id="22" name="TextBox 21"/>
            <p:cNvSpPr txBox="1"/>
            <p:nvPr/>
          </p:nvSpPr>
          <p:spPr>
            <a:xfrm flipV="1">
              <a:off x="5522869" y="56982"/>
              <a:ext cx="3931199" cy="644697"/>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Военкомат по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месту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жительства (в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случае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получения </a:t>
              </a:r>
            </a:p>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пенсии по линии  силового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ведомства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23" name="Прямая соединительная линия 22"/>
            <p:cNvCxnSpPr/>
            <p:nvPr/>
          </p:nvCxnSpPr>
          <p:spPr>
            <a:xfrm>
              <a:off x="5529064" y="3807409"/>
              <a:ext cx="3895051" cy="2590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5522869" y="3140968"/>
              <a:ext cx="3872212" cy="2764"/>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529064" y="2085214"/>
              <a:ext cx="388843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5522869" y="1579497"/>
              <a:ext cx="3870178"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V="1">
              <a:off x="5529064" y="689902"/>
              <a:ext cx="3863983" cy="6143"/>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grpSp>
        <p:nvGrpSpPr>
          <p:cNvPr id="33" name="Группа 32"/>
          <p:cNvGrpSpPr/>
          <p:nvPr/>
        </p:nvGrpSpPr>
        <p:grpSpPr>
          <a:xfrm rot="10800000" flipV="1">
            <a:off x="4958743" y="9136102"/>
            <a:ext cx="1230460" cy="550184"/>
            <a:chOff x="3662866" y="6369433"/>
            <a:chExt cx="867896" cy="378190"/>
          </a:xfrm>
        </p:grpSpPr>
        <p:sp>
          <p:nvSpPr>
            <p:cNvPr id="34" name="TextBox 33"/>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5"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Номер слайда 27"/>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2059809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Прямая соединительная линия 40"/>
          <p:cNvCxnSpPr/>
          <p:nvPr/>
        </p:nvCxnSpPr>
        <p:spPr>
          <a:xfrm flipV="1">
            <a:off x="-3184805" y="954533"/>
            <a:ext cx="0" cy="8721427"/>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38" name="Рисунок 37"/>
          <p:cNvPicPr>
            <a:picLocks noChangeAspect="1"/>
          </p:cNvPicPr>
          <p:nvPr/>
        </p:nvPicPr>
        <p:blipFill rotWithShape="1">
          <a:blip r:embed="rId3" cstate="print">
            <a:extLst>
              <a:ext uri="{28A0092B-C50C-407E-A947-70E740481C1C}">
                <a14:useLocalDpi xmlns:a14="http://schemas.microsoft.com/office/drawing/2010/main" val="0"/>
              </a:ext>
            </a:extLst>
          </a:blip>
          <a:srcRect t="12363" r="78115" b="82006"/>
          <a:stretch/>
        </p:blipFill>
        <p:spPr>
          <a:xfrm rot="10800000" flipV="1">
            <a:off x="-54529" y="15294"/>
            <a:ext cx="6934000" cy="981739"/>
          </a:xfrm>
          <a:prstGeom prst="rect">
            <a:avLst/>
          </a:prstGeom>
        </p:spPr>
      </p:pic>
      <p:grpSp>
        <p:nvGrpSpPr>
          <p:cNvPr id="2" name="Группа 1"/>
          <p:cNvGrpSpPr/>
          <p:nvPr/>
        </p:nvGrpSpPr>
        <p:grpSpPr>
          <a:xfrm>
            <a:off x="-19319" y="272480"/>
            <a:ext cx="7048721" cy="9693334"/>
            <a:chOff x="5284709" y="146512"/>
            <a:chExt cx="5006953" cy="6666863"/>
          </a:xfrm>
        </p:grpSpPr>
        <p:sp>
          <p:nvSpPr>
            <p:cNvPr id="63" name="TextBox 62"/>
            <p:cNvSpPr txBox="1"/>
            <p:nvPr/>
          </p:nvSpPr>
          <p:spPr>
            <a:xfrm>
              <a:off x="5483581" y="5584414"/>
              <a:ext cx="4608512" cy="211682"/>
            </a:xfrm>
            <a:prstGeom prst="rect">
              <a:avLst/>
            </a:prstGeom>
            <a:noFill/>
          </p:spPr>
          <p:txBody>
            <a:bodyPr wrap="square" rtlCol="0">
              <a:spAutoFit/>
            </a:bodyPr>
            <a:lstStyle/>
            <a:p>
              <a:pPr marL="285750" indent="-285750">
                <a:buFont typeface="Wingdings" panose="05000000000000000000" pitchFamily="2" charset="2"/>
                <a:buChar char="ü"/>
              </a:pPr>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64" name="TextBox 63"/>
            <p:cNvSpPr txBox="1"/>
            <p:nvPr/>
          </p:nvSpPr>
          <p:spPr>
            <a:xfrm>
              <a:off x="5677645" y="4950488"/>
              <a:ext cx="4614017" cy="211682"/>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70" name="TextBox 69"/>
            <p:cNvSpPr txBox="1"/>
            <p:nvPr/>
          </p:nvSpPr>
          <p:spPr>
            <a:xfrm>
              <a:off x="5687131" y="4686287"/>
              <a:ext cx="4335709" cy="211682"/>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71"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V="1">
              <a:off x="5479470" y="4544378"/>
              <a:ext cx="259860" cy="25699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505313" y="5548499"/>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5688180" y="836712"/>
              <a:ext cx="4579233" cy="211682"/>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74"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5880" y="2422762"/>
              <a:ext cx="324600" cy="32537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1" descr="C:\Users\032PodlesnykhSS\Desktop\inf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3581" y="806141"/>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2" descr="C:\Users\032PodlesnykhSS\Desktop\google-do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2331" y="4891056"/>
              <a:ext cx="276999" cy="276999"/>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rot="10800000" flipV="1">
              <a:off x="5722624" y="2536458"/>
              <a:ext cx="4161683" cy="211682"/>
            </a:xfrm>
            <a:prstGeom prst="rect">
              <a:avLst/>
            </a:prstGeom>
            <a:noFill/>
          </p:spPr>
          <p:txBody>
            <a:bodyPr wrap="square" rtlCol="0">
              <a:spAutoFit/>
            </a:bodyPr>
            <a:lstStyle/>
            <a:p>
              <a:r>
                <a:rPr lang="ru-RU" sz="1400" b="1" dirty="0" smtClean="0">
                  <a:solidFill>
                    <a:srgbClr val="02A6F0"/>
                  </a:solidFill>
                </a:rPr>
                <a:t>КАТЕГОРИИ ЗАЯВИТЕЛЕЙ</a:t>
              </a:r>
              <a:endParaRPr lang="ru-RU" sz="1400" b="1" dirty="0">
                <a:solidFill>
                  <a:srgbClr val="02A6F0"/>
                </a:solidFill>
              </a:endParaRPr>
            </a:p>
          </p:txBody>
        </p:sp>
        <p:pic>
          <p:nvPicPr>
            <p:cNvPr id="78" name="Picture 15" descr="C:\Users\032PodlesnykhSS\Desktop\ruble (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83579" y="1978956"/>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5690757" y="2324724"/>
              <a:ext cx="3629059" cy="179930"/>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1000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руб</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p:txBody>
        </p:sp>
        <p:sp>
          <p:nvSpPr>
            <p:cNvPr id="80" name="TextBox 79"/>
            <p:cNvSpPr txBox="1"/>
            <p:nvPr/>
          </p:nvSpPr>
          <p:spPr>
            <a:xfrm>
              <a:off x="5688179" y="2108450"/>
              <a:ext cx="4100868" cy="211682"/>
            </a:xfrm>
            <a:prstGeom prst="rect">
              <a:avLst/>
            </a:prstGeom>
            <a:noFill/>
          </p:spPr>
          <p:txBody>
            <a:bodyPr wrap="square" rtlCol="0">
              <a:spAutoFit/>
            </a:bodyPr>
            <a:lstStyle/>
            <a:p>
              <a:r>
                <a:rPr lang="ru-RU" sz="1400" b="1" dirty="0" smtClean="0">
                  <a:solidFill>
                    <a:srgbClr val="02A6F0"/>
                  </a:solidFill>
                </a:rPr>
                <a:t>РАЗМЕР</a:t>
              </a:r>
              <a:endParaRPr lang="ru-RU" sz="1000" b="1" dirty="0">
                <a:solidFill>
                  <a:srgbClr val="02A6F0"/>
                </a:solidFill>
              </a:endParaRPr>
            </a:p>
          </p:txBody>
        </p:sp>
        <p:sp>
          <p:nvSpPr>
            <p:cNvPr id="81" name="TextBox 80"/>
            <p:cNvSpPr txBox="1"/>
            <p:nvPr/>
          </p:nvSpPr>
          <p:spPr>
            <a:xfrm>
              <a:off x="5688180" y="898069"/>
              <a:ext cx="3932582" cy="1227755"/>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Нормативные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правовые акты, в соответствии с которыми устанавливается выплата: Указ Президента РФ от 01.08.2005 № 887 «О мерах по улучшению материального положения инвалидов вследствие военной травмы», Постановление Правительства РФ от 24.08.2005 № 536  «О порядке выплаты дополнительного ежемесячного материального обеспечения инвалидам вследствие военной травмы</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Указ Президента РФ от 25.07.2025 № 513 «О ежемесячной выплате отдельным категориям граждан в Российской Федерации»</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ДЕМО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назначается при условии получения пенсии в СФР</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en-US"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ДЕМО устанавливается с даты признания лица инвалидом (не ранее 01.01.2025) </a:t>
              </a:r>
              <a:endParaRPr lang="en-US"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82" name="Прямая соединительная линия 81"/>
            <p:cNvCxnSpPr/>
            <p:nvPr/>
          </p:nvCxnSpPr>
          <p:spPr>
            <a:xfrm>
              <a:off x="5739330" y="1018888"/>
              <a:ext cx="3899850" cy="3279"/>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687131" y="4840611"/>
              <a:ext cx="3994484" cy="174638"/>
            </a:xfrm>
            <a:prstGeom prst="rect">
              <a:avLst/>
            </a:prstGeom>
            <a:noFill/>
          </p:spPr>
          <p:txBody>
            <a:bodyPr wrap="square" rtlCol="0">
              <a:spAutoFit/>
            </a:bodyPr>
            <a:lstStyle/>
            <a:p>
              <a:pPr algn="just"/>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84" name="TextBox 83"/>
            <p:cNvSpPr txBox="1"/>
            <p:nvPr/>
          </p:nvSpPr>
          <p:spPr>
            <a:xfrm>
              <a:off x="5722625" y="2693823"/>
              <a:ext cx="3932582" cy="2042731"/>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без заявления</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Граждане РФ,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признанные в установленном порядке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инвалидами вследствие военной травмы</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Граждане, признанные в установленном порядке инвалидами вследствие увечья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(ранения, травмы, контузии) или заболевания, полученных в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связи с:</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исполнением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обязанностей по контракту о пребывании в добровольческом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формировании;</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участием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соответствии с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решениями органов государственной власти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ДНР, ЛНР, 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боевых действиях в составе Вооруженных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Сил ДНР,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Народной милиции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ЛНР,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воинских формирований и органов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ДНР и ЛНР с 11 мая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2014 года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исполнением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контракта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иных правоотношений</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с организациями, содействующими выполнению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задач, возложенных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Вооруженные Силы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ходе специальной  военной операции на территориях Украины,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ДНР и ЛНР с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24 февраля 2022 года, а также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территориях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Запорожской области и Херсонской области с 30 сентября 2022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года</a:t>
              </a:r>
            </a:p>
          </p:txBody>
        </p:sp>
        <p:sp>
          <p:nvSpPr>
            <p:cNvPr id="85" name="TextBox 84"/>
            <p:cNvSpPr txBox="1"/>
            <p:nvPr/>
          </p:nvSpPr>
          <p:spPr>
            <a:xfrm rot="10800000" flipV="1">
              <a:off x="5743441" y="5176287"/>
              <a:ext cx="3665341" cy="412780"/>
            </a:xfrm>
            <a:prstGeom prst="rect">
              <a:avLst/>
            </a:prstGeom>
            <a:noFill/>
          </p:spPr>
          <p:txBody>
            <a:bodyPr wrap="square" rtlCol="0">
              <a:spAutoFit/>
            </a:bodyPr>
            <a:lstStyle/>
            <a:p>
              <a:pPr marL="228600" indent="-22860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полученные из федеральной государственной информационной системы «Федеральный реестр инвалидов» о факте установления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инвалидности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(ГИС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ЕЦП)</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86" name="Прямая соединительная линия 85"/>
            <p:cNvCxnSpPr/>
            <p:nvPr/>
          </p:nvCxnSpPr>
          <p:spPr>
            <a:xfrm>
              <a:off x="8413630" y="775464"/>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736936" y="5793985"/>
              <a:ext cx="3902243" cy="725011"/>
            </a:xfrm>
            <a:prstGeom prst="rect">
              <a:avLst/>
            </a:prstGeom>
            <a:noFill/>
          </p:spPr>
          <p:txBody>
            <a:bodyPr wrap="square" rtlCol="0">
              <a:spAutoFit/>
            </a:bodyPr>
            <a:lstStyle/>
            <a:p>
              <a:pPr marL="171450" indent="-171450">
                <a:buFont typeface="Arial" panose="020B0604020202020204" pitchFamily="34" charset="0"/>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buFont typeface="Arial" panose="020B0604020202020204" pitchFamily="34" charset="0"/>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Arial" panose="020B0604020202020204" pitchFamily="34" charset="0"/>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Arial" panose="020B0604020202020204" pitchFamily="34" charset="0"/>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Военкомат по месту жительства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в случае получения пенсии по линии силового ведомства)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Arial" panose="020B0604020202020204" pitchFamily="34" charset="0"/>
                <a:buChar char="•"/>
              </a:pPr>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88" name="Прямая соединительная линия 87"/>
            <p:cNvCxnSpPr/>
            <p:nvPr/>
          </p:nvCxnSpPr>
          <p:spPr>
            <a:xfrm>
              <a:off x="5739330" y="2306552"/>
              <a:ext cx="3899848"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5743442" y="4840611"/>
              <a:ext cx="3911765"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6106126" y="4247225"/>
              <a:ext cx="353305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flipV="1">
              <a:off x="5722625" y="5793984"/>
              <a:ext cx="391655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284709" y="146512"/>
              <a:ext cx="4904652" cy="486869"/>
            </a:xfrm>
            <a:prstGeom prst="rect">
              <a:avLst/>
            </a:prstGeom>
            <a:noFill/>
          </p:spPr>
          <p:txBody>
            <a:bodyPr wrap="square" rtlCol="0">
              <a:spAutoFit/>
            </a:bodyPr>
            <a:lstStyle/>
            <a:p>
              <a:pPr algn="ctr"/>
              <a:r>
                <a:rPr lang="ru-RU" sz="2000" b="1" dirty="0" smtClean="0">
                  <a:solidFill>
                    <a:schemeClr val="bg1"/>
                  </a:solidFill>
                </a:rPr>
                <a:t>ДОПОЛНИТЕЛЬНОЕ ЕЖЕМЕСЯЧНОЕ МАТЕРИАЛЬНОЕ ОБЕСПЕЧЕНИЕ (ДЕМО)</a:t>
              </a:r>
              <a:endParaRPr lang="ru-RU" sz="2000" b="1" dirty="0">
                <a:solidFill>
                  <a:schemeClr val="bg1"/>
                </a:solidFill>
              </a:endParaRPr>
            </a:p>
          </p:txBody>
        </p:sp>
      </p:grpSp>
      <p:grpSp>
        <p:nvGrpSpPr>
          <p:cNvPr id="35" name="Группа 34"/>
          <p:cNvGrpSpPr/>
          <p:nvPr/>
        </p:nvGrpSpPr>
        <p:grpSpPr>
          <a:xfrm rot="10800000" flipV="1">
            <a:off x="4924720" y="8697422"/>
            <a:ext cx="1230460" cy="709249"/>
            <a:chOff x="3662866" y="6260094"/>
            <a:chExt cx="867896" cy="487529"/>
          </a:xfrm>
        </p:grpSpPr>
        <p:sp>
          <p:nvSpPr>
            <p:cNvPr id="36" name="TextBox 35"/>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7"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13253" y="6260094"/>
              <a:ext cx="402746" cy="30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18</a:t>
            </a:fld>
            <a:endParaRPr lang="ru-RU" dirty="0"/>
          </a:p>
        </p:txBody>
      </p:sp>
      <p:cxnSp>
        <p:nvCxnSpPr>
          <p:cNvPr id="49" name="Прямая соединительная линия 48"/>
          <p:cNvCxnSpPr/>
          <p:nvPr/>
        </p:nvCxnSpPr>
        <p:spPr>
          <a:xfrm>
            <a:off x="626477" y="7527953"/>
            <a:ext cx="5506930"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795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Прямая соединительная линия 40"/>
          <p:cNvCxnSpPr/>
          <p:nvPr/>
        </p:nvCxnSpPr>
        <p:spPr>
          <a:xfrm flipV="1">
            <a:off x="-3184805" y="954533"/>
            <a:ext cx="0" cy="8721427"/>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V="1">
            <a:off x="7666496" y="6030"/>
            <a:ext cx="0" cy="8721427"/>
          </a:xfrm>
          <a:prstGeom prst="line">
            <a:avLst/>
          </a:prstGeom>
          <a:ln w="57150">
            <a:noFill/>
          </a:ln>
        </p:spPr>
        <p:style>
          <a:lnRef idx="1">
            <a:schemeClr val="accent1"/>
          </a:lnRef>
          <a:fillRef idx="0">
            <a:schemeClr val="accent1"/>
          </a:fillRef>
          <a:effectRef idx="0">
            <a:schemeClr val="accent1"/>
          </a:effectRef>
          <a:fontRef idx="minor">
            <a:schemeClr val="tx1"/>
          </a:fontRef>
        </p:style>
      </p:cxnSp>
      <p:grpSp>
        <p:nvGrpSpPr>
          <p:cNvPr id="2" name="Группа 1"/>
          <p:cNvGrpSpPr/>
          <p:nvPr/>
        </p:nvGrpSpPr>
        <p:grpSpPr>
          <a:xfrm rot="10800000">
            <a:off x="-1683569" y="15294"/>
            <a:ext cx="8856983" cy="9890706"/>
            <a:chOff x="4808984" y="4174"/>
            <a:chExt cx="6264843" cy="6853825"/>
          </a:xfrm>
        </p:grpSpPr>
        <p:sp>
          <p:nvSpPr>
            <p:cNvPr id="48" name="TextBox 47"/>
            <p:cNvSpPr txBox="1"/>
            <p:nvPr/>
          </p:nvSpPr>
          <p:spPr>
            <a:xfrm flipV="1">
              <a:off x="5544615" y="265459"/>
              <a:ext cx="3955190" cy="415887"/>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49" name="TextBox 48"/>
            <p:cNvSpPr txBox="1"/>
            <p:nvPr/>
          </p:nvSpPr>
          <p:spPr>
            <a:xfrm flipV="1">
              <a:off x="4880992" y="700470"/>
              <a:ext cx="4608512" cy="181284"/>
            </a:xfrm>
            <a:prstGeom prst="rect">
              <a:avLst/>
            </a:prstGeom>
            <a:noFill/>
          </p:spPr>
          <p:txBody>
            <a:bodyPr wrap="square" rtlCol="0">
              <a:spAutoFit/>
            </a:bodyPr>
            <a:lstStyle/>
            <a:p>
              <a:r>
                <a:rPr lang="ru-RU" sz="1100" b="1" dirty="0">
                  <a:solidFill>
                    <a:srgbClr val="02A6F0"/>
                  </a:solidFill>
                </a:rPr>
                <a:t>КУДА </a:t>
              </a:r>
              <a:r>
                <a:rPr lang="ru-RU" sz="1100" b="1" dirty="0" smtClean="0">
                  <a:solidFill>
                    <a:srgbClr val="02A6F0"/>
                  </a:solidFill>
                </a:rPr>
                <a:t>ОБРАЩАТЬСЯ</a:t>
              </a:r>
              <a:endParaRPr lang="ru-RU" sz="1100" b="1" dirty="0">
                <a:solidFill>
                  <a:srgbClr val="02A6F0"/>
                </a:solidFill>
              </a:endParaRPr>
            </a:p>
          </p:txBody>
        </p:sp>
        <p:sp>
          <p:nvSpPr>
            <p:cNvPr id="50" name="TextBox 49"/>
            <p:cNvSpPr txBox="1"/>
            <p:nvPr/>
          </p:nvSpPr>
          <p:spPr>
            <a:xfrm flipV="1">
              <a:off x="4808984" y="1243127"/>
              <a:ext cx="4680520" cy="213276"/>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51" name="TextBox 50"/>
            <p:cNvSpPr txBox="1"/>
            <p:nvPr/>
          </p:nvSpPr>
          <p:spPr>
            <a:xfrm flipV="1">
              <a:off x="4880992" y="1829120"/>
              <a:ext cx="4608512" cy="213276"/>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52"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71376" y="1826697"/>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9471511" y="692696"/>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flipV="1">
              <a:off x="4910271" y="5751088"/>
              <a:ext cx="4579233" cy="213276"/>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55"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flipV="1">
              <a:off x="9451612" y="3247092"/>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flipV="1">
              <a:off x="9466485" y="5750741"/>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flipV="1">
              <a:off x="9417496" y="1274552"/>
              <a:ext cx="282240" cy="28224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flipV="1">
              <a:off x="4880992" y="3254992"/>
              <a:ext cx="4608512" cy="213276"/>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61"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17496" y="4531196"/>
              <a:ext cx="323891" cy="323890"/>
            </a:xfrm>
            <a:prstGeom prst="rect">
              <a:avLst/>
            </a:prstGeom>
            <a:noFill/>
            <a:extLst>
              <a:ext uri="{909E8E84-426E-40DD-AFC4-6F175D3DCCD1}">
                <a14:hiddenFill xmlns:a14="http://schemas.microsoft.com/office/drawing/2010/main">
                  <a:solidFill>
                    <a:srgbClr val="FFFFFF"/>
                  </a:solidFill>
                </a14:hiddenFill>
              </a:ext>
            </a:extLst>
          </p:spPr>
        </p:pic>
        <p:pic>
          <p:nvPicPr>
            <p:cNvPr id="62" name="Рисунок 61"/>
            <p:cNvPicPr>
              <a:picLocks noChangeAspect="1"/>
            </p:cNvPicPr>
            <p:nvPr/>
          </p:nvPicPr>
          <p:blipFill rotWithShape="1">
            <a:blip r:embed="rId11" cstate="print">
              <a:extLst>
                <a:ext uri="{28A0092B-C50C-407E-A947-70E740481C1C}">
                  <a14:useLocalDpi xmlns:a14="http://schemas.microsoft.com/office/drawing/2010/main" val="0"/>
                </a:ext>
              </a:extLst>
            </a:blip>
            <a:srcRect t="12363" r="78115" b="82006"/>
            <a:stretch/>
          </p:blipFill>
          <p:spPr>
            <a:xfrm flipV="1">
              <a:off x="5016900" y="6177697"/>
              <a:ext cx="4904652" cy="680302"/>
            </a:xfrm>
            <a:prstGeom prst="rect">
              <a:avLst/>
            </a:prstGeom>
          </p:spPr>
        </p:pic>
        <p:sp>
          <p:nvSpPr>
            <p:cNvPr id="63" name="TextBox 62"/>
            <p:cNvSpPr txBox="1"/>
            <p:nvPr/>
          </p:nvSpPr>
          <p:spPr>
            <a:xfrm flipV="1">
              <a:off x="5544616" y="3579649"/>
              <a:ext cx="3944888" cy="1002396"/>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2500,01 руб.                                   </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771,55 руб. - при предоставлении набора соц. услуг в денежном эквиваленте (лекарственная часть; санаторно-курортное лечение; бесплатный проезд к месту лечения и обратно) (размер НСУ-1728,46 руб</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ЕДВ подлежит индексации один раз в год с 1 февраля текущего года исходя из индекса роста потребительских цен за предыдущий год. Коэффициент индексации определяется Правительством РФ</a:t>
              </a:r>
            </a:p>
          </p:txBody>
        </p:sp>
        <p:sp>
          <p:nvSpPr>
            <p:cNvPr id="64" name="TextBox 63"/>
            <p:cNvSpPr txBox="1"/>
            <p:nvPr/>
          </p:nvSpPr>
          <p:spPr>
            <a:xfrm flipV="1">
              <a:off x="4880992" y="4567403"/>
              <a:ext cx="4608512" cy="213276"/>
            </a:xfrm>
            <a:prstGeom prst="rect">
              <a:avLst/>
            </a:prstGeom>
            <a:noFill/>
          </p:spPr>
          <p:txBody>
            <a:bodyPr wrap="square" rtlCol="0">
              <a:spAutoFit/>
            </a:bodyPr>
            <a:lstStyle/>
            <a:p>
              <a:r>
                <a:rPr lang="ru-RU" sz="1400" b="1" dirty="0" smtClean="0">
                  <a:solidFill>
                    <a:srgbClr val="02A6F0"/>
                  </a:solidFill>
                </a:rPr>
                <a:t>РАЗМЕР</a:t>
              </a:r>
              <a:endParaRPr lang="ru-RU" sz="1000" b="1" dirty="0">
                <a:solidFill>
                  <a:srgbClr val="02A6F0"/>
                </a:solidFill>
              </a:endParaRPr>
            </a:p>
          </p:txBody>
        </p:sp>
        <p:sp>
          <p:nvSpPr>
            <p:cNvPr id="65" name="TextBox 64"/>
            <p:cNvSpPr txBox="1"/>
            <p:nvPr/>
          </p:nvSpPr>
          <p:spPr>
            <a:xfrm flipV="1">
              <a:off x="5544616" y="4879693"/>
              <a:ext cx="3944888" cy="885094"/>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Федеральный закон от 12.01.1995 № 5-ФЗ «О ветеранах», Административный регламент, утверждённый  постановлением  Правления ПФР  от 19.08.2019 № 414п, Порядок по ЕДВ, утверждённый приказом Минтруда России от 22.01.2015 № 35н. Государственная услуга по установлению ежемесячной денежной выплаты членам семьи погибшего (умершего) ветерана боевых действий с даты подачи заявления о назначении ЕДВ.</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a:t>
              </a:r>
            </a:p>
          </p:txBody>
        </p:sp>
        <p:cxnSp>
          <p:nvCxnSpPr>
            <p:cNvPr id="102" name="Прямая соединительная линия 101"/>
            <p:cNvCxnSpPr/>
            <p:nvPr/>
          </p:nvCxnSpPr>
          <p:spPr>
            <a:xfrm flipV="1">
              <a:off x="5544616" y="5769089"/>
              <a:ext cx="3897678" cy="44744"/>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flipV="1">
              <a:off x="4953000" y="1648327"/>
              <a:ext cx="4487606" cy="181284"/>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106" name="TextBox 105"/>
            <p:cNvSpPr txBox="1"/>
            <p:nvPr/>
          </p:nvSpPr>
          <p:spPr>
            <a:xfrm flipV="1">
              <a:off x="5529064" y="2130262"/>
              <a:ext cx="3944888" cy="1119697"/>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Члены семьи погибших (умерших) ветеранов боевых действий, военнослужащих, погибших при исполнении обязанностей военной службы (служебных обязанностей), то есть: </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родители погибшего (умершего); </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супруг (супруга) погибшего (умершего) не вступившей (не вступившему) в повторный брак;</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нетрудоспособные члены семьи погибшего (умершего), состоявшие на его иждивении и получающие пенсию по случаю потери кормильца (имеющие право на ее получение</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07" name="TextBox 106"/>
            <p:cNvSpPr txBox="1"/>
            <p:nvPr/>
          </p:nvSpPr>
          <p:spPr>
            <a:xfrm flipV="1">
              <a:off x="5622002" y="941466"/>
              <a:ext cx="3872880" cy="298586"/>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Удостоверение члена семьи погибшего (умершего) ветерана боевых действий</a:t>
              </a:r>
            </a:p>
          </p:txBody>
        </p:sp>
        <p:cxnSp>
          <p:nvCxnSpPr>
            <p:cNvPr id="108" name="Прямая соединительная линия 107"/>
            <p:cNvCxnSpPr/>
            <p:nvPr/>
          </p:nvCxnSpPr>
          <p:spPr>
            <a:xfrm flipV="1">
              <a:off x="11073827" y="4174"/>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5544616" y="4588679"/>
              <a:ext cx="3872880"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a:off x="5544616" y="3268717"/>
              <a:ext cx="392247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a:off x="5544616" y="1844356"/>
              <a:ext cx="391904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5529064" y="1240734"/>
              <a:ext cx="388843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5544616" y="680284"/>
              <a:ext cx="3872880"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flipV="1">
              <a:off x="5028730" y="6253654"/>
              <a:ext cx="4880992" cy="490534"/>
            </a:xfrm>
            <a:prstGeom prst="rect">
              <a:avLst/>
            </a:prstGeom>
            <a:noFill/>
          </p:spPr>
          <p:txBody>
            <a:bodyPr wrap="square" rtlCol="0">
              <a:spAutoFit/>
            </a:bodyPr>
            <a:lstStyle/>
            <a:p>
              <a:pPr algn="ctr"/>
              <a:r>
                <a:rPr lang="ru-RU" sz="2000" b="1" dirty="0" smtClean="0">
                  <a:solidFill>
                    <a:schemeClr val="bg1"/>
                  </a:solidFill>
                </a:rPr>
                <a:t>ЕЖЕМЕСЯЧНАЯ ДЕНЕЖНАЯ ВЫПЛАТА ЧЛЕНАМ СЕМЕЙ ПОГИБШИХ (УМЕРШИХ) ВЕТЕРАНОВ БОЕВЫХ ДЕЙСТВИЙ</a:t>
              </a:r>
              <a:endParaRPr lang="ru-RU" sz="2000" b="1" dirty="0">
                <a:solidFill>
                  <a:schemeClr val="bg1"/>
                </a:solidFill>
              </a:endParaRPr>
            </a:p>
          </p:txBody>
        </p:sp>
      </p:grpSp>
      <p:sp>
        <p:nvSpPr>
          <p:cNvPr id="3" name="Номер слайда 2"/>
          <p:cNvSpPr>
            <a:spLocks noGrp="1"/>
          </p:cNvSpPr>
          <p:nvPr>
            <p:ph type="sldNum" sz="quarter" idx="12"/>
          </p:nvPr>
        </p:nvSpPr>
        <p:spPr/>
        <p:txBody>
          <a:bodyPr/>
          <a:lstStyle/>
          <a:p>
            <a:fld id="{B19B0651-EE4F-4900-A07F-96A6BFA9D0F0}" type="slidenum">
              <a:rPr lang="ru-RU" smtClean="0"/>
              <a:t>19</a:t>
            </a:fld>
            <a:endParaRPr lang="ru-RU"/>
          </a:p>
        </p:txBody>
      </p:sp>
      <p:grpSp>
        <p:nvGrpSpPr>
          <p:cNvPr id="39" name="Группа 38"/>
          <p:cNvGrpSpPr/>
          <p:nvPr/>
        </p:nvGrpSpPr>
        <p:grpSpPr>
          <a:xfrm rot="10800000" flipV="1">
            <a:off x="4924719" y="8985448"/>
            <a:ext cx="1208688" cy="692380"/>
            <a:chOff x="3662866" y="6260094"/>
            <a:chExt cx="867896" cy="487529"/>
          </a:xfrm>
        </p:grpSpPr>
        <p:sp>
          <p:nvSpPr>
            <p:cNvPr id="40" name="TextBox 39"/>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42"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13253" y="6260094"/>
              <a:ext cx="402746" cy="30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20405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82385378"/>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Прямоугольник 6"/>
          <p:cNvSpPr/>
          <p:nvPr/>
        </p:nvSpPr>
        <p:spPr>
          <a:xfrm>
            <a:off x="-27384" y="2080"/>
            <a:ext cx="6912768" cy="1092696"/>
          </a:xfrm>
          <a:prstGeom prst="rect">
            <a:avLst/>
          </a:prstGeom>
          <a:solidFill>
            <a:srgbClr val="E91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3" name="Прямоугольник 82"/>
          <p:cNvSpPr/>
          <p:nvPr/>
        </p:nvSpPr>
        <p:spPr>
          <a:xfrm>
            <a:off x="6769063" y="-7005"/>
            <a:ext cx="99704" cy="10018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86876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rot="10800000" flipV="1">
            <a:off x="482" y="272481"/>
            <a:ext cx="6884902" cy="461665"/>
          </a:xfrm>
          <a:prstGeom prst="rect">
            <a:avLst/>
          </a:prstGeom>
          <a:noFill/>
        </p:spPr>
        <p:txBody>
          <a:bodyPr wrap="square" rtlCol="0">
            <a:spAutoFit/>
          </a:bodyPr>
          <a:lstStyle/>
          <a:p>
            <a:pPr algn="ctr"/>
            <a:r>
              <a:rPr lang="ru-RU" sz="2400" b="1" dirty="0" smtClean="0">
                <a:solidFill>
                  <a:schemeClr val="bg1"/>
                </a:solidFill>
              </a:rPr>
              <a:t>СОДЕРЖАНИЕ</a:t>
            </a:r>
            <a:endParaRPr lang="ru-RU" sz="2400" b="1" dirty="0">
              <a:solidFill>
                <a:schemeClr val="bg1"/>
              </a:solidFill>
            </a:endParaRPr>
          </a:p>
        </p:txBody>
      </p:sp>
      <p:sp>
        <p:nvSpPr>
          <p:cNvPr id="8" name="TextBox 7"/>
          <p:cNvSpPr txBox="1"/>
          <p:nvPr/>
        </p:nvSpPr>
        <p:spPr>
          <a:xfrm>
            <a:off x="318893" y="1320651"/>
            <a:ext cx="6214845" cy="6986528"/>
          </a:xfrm>
          <a:prstGeom prst="rect">
            <a:avLst/>
          </a:prstGeom>
          <a:noFill/>
          <a:ln>
            <a:noFill/>
          </a:ln>
        </p:spPr>
        <p:txBody>
          <a:bodyPr wrap="square" rtlCol="0">
            <a:spAutoFit/>
          </a:bodyPr>
          <a:lstStyle/>
          <a:p>
            <a:r>
              <a:rPr lang="ru-RU" sz="1600" dirty="0" smtClean="0">
                <a:latin typeface="Arimo" panose="020B0604020202020204" pitchFamily="34" charset="0"/>
                <a:ea typeface="Arimo" panose="020B0604020202020204" pitchFamily="34" charset="0"/>
                <a:cs typeface="Arimo" panose="020B0604020202020204" pitchFamily="34" charset="0"/>
              </a:rPr>
              <a:t>Пенсионное обеспечение</a:t>
            </a:r>
          </a:p>
          <a:p>
            <a:endParaRPr lang="ru-RU" sz="1600" dirty="0">
              <a:latin typeface="Arimo" panose="020B0604020202020204" pitchFamily="34" charset="0"/>
              <a:ea typeface="Arimo" panose="020B0604020202020204" pitchFamily="34" charset="0"/>
              <a:cs typeface="Arimo" panose="020B0604020202020204" pitchFamily="34" charset="0"/>
            </a:endParaRPr>
          </a:p>
          <a:p>
            <a:endParaRPr lang="ru-RU" sz="1600" dirty="0" smtClean="0">
              <a:latin typeface="Arimo" panose="020B0604020202020204" pitchFamily="34" charset="0"/>
              <a:ea typeface="Arimo" panose="020B0604020202020204" pitchFamily="34" charset="0"/>
              <a:cs typeface="Arimo" panose="020B0604020202020204" pitchFamily="34" charset="0"/>
            </a:endParaRPr>
          </a:p>
          <a:p>
            <a:r>
              <a:rPr lang="ru-RU" sz="1600" dirty="0" smtClean="0">
                <a:latin typeface="Arimo" panose="020B0604020202020204" pitchFamily="34" charset="0"/>
                <a:ea typeface="Arimo" panose="020B0604020202020204" pitchFamily="34" charset="0"/>
                <a:cs typeface="Arimo" panose="020B0604020202020204" pitchFamily="34" charset="0"/>
              </a:rPr>
              <a:t>Пенсионное обеспечение </a:t>
            </a:r>
          </a:p>
          <a:p>
            <a:r>
              <a:rPr lang="ru-RU" sz="1600" dirty="0" smtClean="0">
                <a:latin typeface="Arimo" panose="020B0604020202020204" pitchFamily="34" charset="0"/>
                <a:ea typeface="Arimo" panose="020B0604020202020204" pitchFamily="34" charset="0"/>
                <a:cs typeface="Arimo" panose="020B0604020202020204" pitchFamily="34" charset="0"/>
              </a:rPr>
              <a:t>по линии силового ведомства</a:t>
            </a:r>
          </a:p>
          <a:p>
            <a:endParaRPr lang="ru-RU" sz="1600" dirty="0" smtClean="0">
              <a:latin typeface="Arimo" panose="020B0604020202020204" pitchFamily="34" charset="0"/>
              <a:ea typeface="Arimo" panose="020B0604020202020204" pitchFamily="34" charset="0"/>
              <a:cs typeface="Arimo" panose="020B0604020202020204" pitchFamily="34" charset="0"/>
            </a:endParaRPr>
          </a:p>
          <a:p>
            <a:endParaRPr lang="ru-RU" sz="1600" dirty="0">
              <a:latin typeface="Arimo" panose="020B0604020202020204" pitchFamily="34" charset="0"/>
              <a:ea typeface="Arimo" panose="020B0604020202020204" pitchFamily="34" charset="0"/>
              <a:cs typeface="Arimo" panose="020B0604020202020204" pitchFamily="34" charset="0"/>
            </a:endParaRPr>
          </a:p>
          <a:p>
            <a:r>
              <a:rPr lang="ru-RU" sz="1600" dirty="0" smtClean="0">
                <a:latin typeface="Arimo" panose="020B0604020202020204" pitchFamily="34" charset="0"/>
                <a:ea typeface="Arimo" panose="020B0604020202020204" pitchFamily="34" charset="0"/>
                <a:cs typeface="Arimo" panose="020B0604020202020204" pitchFamily="34" charset="0"/>
              </a:rPr>
              <a:t>Меры социальной поддержки</a:t>
            </a:r>
          </a:p>
          <a:p>
            <a:endParaRPr lang="ru-RU" sz="1600" dirty="0" smtClean="0">
              <a:latin typeface="Arimo" panose="020B0604020202020204" pitchFamily="34" charset="0"/>
              <a:ea typeface="Arimo" panose="020B0604020202020204" pitchFamily="34" charset="0"/>
              <a:cs typeface="Arimo" panose="020B0604020202020204" pitchFamily="34" charset="0"/>
            </a:endParaRPr>
          </a:p>
          <a:p>
            <a:endParaRPr lang="ru-RU" sz="1600" dirty="0" smtClean="0">
              <a:latin typeface="Arimo" panose="020B0604020202020204" pitchFamily="34" charset="0"/>
              <a:ea typeface="Arimo" panose="020B0604020202020204" pitchFamily="34" charset="0"/>
              <a:cs typeface="Arimo" panose="020B0604020202020204" pitchFamily="34" charset="0"/>
            </a:endParaRPr>
          </a:p>
          <a:p>
            <a:r>
              <a:rPr lang="ru-RU" sz="1600" dirty="0" smtClean="0">
                <a:latin typeface="Arimo" panose="020B0604020202020204" pitchFamily="34" charset="0"/>
                <a:ea typeface="Arimo" panose="020B0604020202020204" pitchFamily="34" charset="0"/>
                <a:cs typeface="Arimo" panose="020B0604020202020204" pitchFamily="34" charset="0"/>
              </a:rPr>
              <a:t>Социальные программы</a:t>
            </a:r>
          </a:p>
          <a:p>
            <a:endParaRPr lang="ru-RU" sz="1600" dirty="0" smtClean="0">
              <a:latin typeface="Arimo" panose="020B0604020202020204" pitchFamily="34" charset="0"/>
              <a:ea typeface="Arimo" panose="020B0604020202020204" pitchFamily="34" charset="0"/>
              <a:cs typeface="Arimo" panose="020B0604020202020204" pitchFamily="34" charset="0"/>
            </a:endParaRPr>
          </a:p>
          <a:p>
            <a:endParaRPr lang="ru-RU" sz="1600" dirty="0" smtClean="0">
              <a:latin typeface="Arimo" panose="020B0604020202020204" pitchFamily="34" charset="0"/>
              <a:ea typeface="Arimo" panose="020B0604020202020204" pitchFamily="34" charset="0"/>
              <a:cs typeface="Arimo" panose="020B0604020202020204" pitchFamily="34" charset="0"/>
            </a:endParaRPr>
          </a:p>
          <a:p>
            <a:r>
              <a:rPr lang="ru-RU" sz="1600" dirty="0" smtClean="0">
                <a:latin typeface="Arimo" panose="020B0604020202020204" pitchFamily="34" charset="0"/>
                <a:ea typeface="Arimo" panose="020B0604020202020204" pitchFamily="34" charset="0"/>
                <a:cs typeface="Arimo" panose="020B0604020202020204" pitchFamily="34" charset="0"/>
              </a:rPr>
              <a:t>Меры обеспечение </a:t>
            </a:r>
            <a:r>
              <a:rPr lang="ru-RU" sz="1600" dirty="0">
                <a:latin typeface="Arimo" panose="020B0604020202020204" pitchFamily="34" charset="0"/>
                <a:ea typeface="Arimo" panose="020B0604020202020204" pitchFamily="34" charset="0"/>
                <a:cs typeface="Arimo" panose="020B0604020202020204" pitchFamily="34" charset="0"/>
              </a:rPr>
              <a:t>семей с </a:t>
            </a:r>
            <a:r>
              <a:rPr lang="ru-RU" sz="1600" dirty="0" smtClean="0">
                <a:latin typeface="Arimo" panose="020B0604020202020204" pitchFamily="34" charset="0"/>
                <a:ea typeface="Arimo" panose="020B0604020202020204" pitchFamily="34" charset="0"/>
                <a:cs typeface="Arimo" panose="020B0604020202020204" pitchFamily="34" charset="0"/>
              </a:rPr>
              <a:t>детьми</a:t>
            </a:r>
          </a:p>
          <a:p>
            <a:endParaRPr lang="ru-RU" sz="1600" dirty="0" smtClean="0">
              <a:latin typeface="Arimo" panose="020B0604020202020204" pitchFamily="34" charset="0"/>
              <a:ea typeface="Arimo" panose="020B0604020202020204" pitchFamily="34" charset="0"/>
              <a:cs typeface="Arimo" panose="020B0604020202020204" pitchFamily="34" charset="0"/>
            </a:endParaRPr>
          </a:p>
          <a:p>
            <a:endParaRPr lang="ru-RU" sz="1600" dirty="0">
              <a:latin typeface="Arimo" panose="020B0604020202020204" pitchFamily="34" charset="0"/>
              <a:ea typeface="Arimo" panose="020B0604020202020204" pitchFamily="34" charset="0"/>
              <a:cs typeface="Arimo" panose="020B0604020202020204" pitchFamily="34" charset="0"/>
            </a:endParaRPr>
          </a:p>
          <a:p>
            <a:r>
              <a:rPr lang="ru-RU" sz="1600" dirty="0">
                <a:latin typeface="Arimo" panose="020B0604020202020204" pitchFamily="34" charset="0"/>
                <a:ea typeface="Arimo" panose="020B0604020202020204" pitchFamily="34" charset="0"/>
                <a:cs typeface="Arimo" panose="020B0604020202020204" pitchFamily="34" charset="0"/>
              </a:rPr>
              <a:t>П</a:t>
            </a:r>
            <a:r>
              <a:rPr lang="ru-RU" sz="1600" dirty="0" smtClean="0">
                <a:latin typeface="Arimo" panose="020B0604020202020204" pitchFamily="34" charset="0"/>
                <a:ea typeface="Arimo" panose="020B0604020202020204" pitchFamily="34" charset="0"/>
                <a:cs typeface="Arimo" panose="020B0604020202020204" pitchFamily="34" charset="0"/>
              </a:rPr>
              <a:t>ризнание военнослужащего </a:t>
            </a:r>
          </a:p>
          <a:p>
            <a:r>
              <a:rPr lang="ru-RU" sz="1600" dirty="0" smtClean="0">
                <a:latin typeface="Arimo" panose="020B0604020202020204" pitchFamily="34" charset="0"/>
                <a:ea typeface="Arimo" panose="020B0604020202020204" pitchFamily="34" charset="0"/>
                <a:cs typeface="Arimo" panose="020B0604020202020204" pitchFamily="34" charset="0"/>
              </a:rPr>
              <a:t>безвестно отсутствующим</a:t>
            </a:r>
            <a:endParaRPr lang="ru-RU" sz="1600" dirty="0" smtClean="0">
              <a:solidFill>
                <a:schemeClr val="bg1">
                  <a:lumMod val="75000"/>
                </a:schemeClr>
              </a:solidFill>
              <a:latin typeface="Arimo" panose="020B0604020202020204" pitchFamily="34" charset="0"/>
              <a:ea typeface="Arimo" panose="020B0604020202020204" pitchFamily="34" charset="0"/>
              <a:cs typeface="Arimo" panose="020B0604020202020204" pitchFamily="34" charset="0"/>
            </a:endParaRPr>
          </a:p>
          <a:p>
            <a:endParaRPr lang="ru-RU" sz="1600" dirty="0">
              <a:latin typeface="Arimo" panose="020B0604020202020204" pitchFamily="34" charset="0"/>
              <a:ea typeface="Arimo" panose="020B0604020202020204" pitchFamily="34" charset="0"/>
              <a:cs typeface="Arimo" panose="020B0604020202020204" pitchFamily="34" charset="0"/>
            </a:endParaRPr>
          </a:p>
          <a:p>
            <a:endParaRPr lang="ru-RU" sz="1600" dirty="0">
              <a:latin typeface="Arimo" panose="020B0604020202020204" pitchFamily="34" charset="0"/>
              <a:ea typeface="Arimo" panose="020B0604020202020204" pitchFamily="34" charset="0"/>
              <a:cs typeface="Arimo" panose="020B0604020202020204" pitchFamily="34" charset="0"/>
            </a:endParaRPr>
          </a:p>
          <a:p>
            <a:r>
              <a:rPr lang="ru-RU" sz="1600" dirty="0" smtClean="0">
                <a:latin typeface="Arimo" panose="020B0604020202020204" pitchFamily="34" charset="0"/>
                <a:ea typeface="Arimo" panose="020B0604020202020204" pitchFamily="34" charset="0"/>
                <a:cs typeface="Arimo" panose="020B0604020202020204" pitchFamily="34" charset="0"/>
              </a:rPr>
              <a:t>Дополнительные меры поддержки</a:t>
            </a:r>
            <a:endParaRPr lang="ru-RU" sz="1600" dirty="0" smtClean="0">
              <a:solidFill>
                <a:schemeClr val="bg1">
                  <a:lumMod val="75000"/>
                </a:schemeClr>
              </a:solidFill>
              <a:latin typeface="Arimo" panose="020B0604020202020204" pitchFamily="34" charset="0"/>
              <a:ea typeface="Arimo" panose="020B0604020202020204" pitchFamily="34" charset="0"/>
              <a:cs typeface="Arimo" panose="020B0604020202020204" pitchFamily="34" charset="0"/>
            </a:endParaRPr>
          </a:p>
          <a:p>
            <a:endParaRPr lang="ru-RU" sz="1600" dirty="0" smtClean="0">
              <a:latin typeface="Arimo" panose="020B0604020202020204" pitchFamily="34" charset="0"/>
              <a:ea typeface="Arimo" panose="020B0604020202020204" pitchFamily="34" charset="0"/>
              <a:cs typeface="Arimo" panose="020B0604020202020204" pitchFamily="34" charset="0"/>
            </a:endParaRPr>
          </a:p>
          <a:p>
            <a:endParaRPr lang="ru-RU" sz="1600" dirty="0">
              <a:latin typeface="Arimo" panose="020B0604020202020204" pitchFamily="34" charset="0"/>
              <a:ea typeface="Arimo" panose="020B0604020202020204" pitchFamily="34" charset="0"/>
              <a:cs typeface="Arimo" panose="020B0604020202020204" pitchFamily="34" charset="0"/>
            </a:endParaRPr>
          </a:p>
          <a:p>
            <a:r>
              <a:rPr lang="ru-RU" sz="1600" dirty="0">
                <a:latin typeface="Arimo" panose="020B0604020202020204" pitchFamily="34" charset="0"/>
                <a:ea typeface="Arimo" panose="020B0604020202020204" pitchFamily="34" charset="0"/>
                <a:cs typeface="Arimo" panose="020B0604020202020204" pitchFamily="34" charset="0"/>
              </a:rPr>
              <a:t>Меры поддержки </a:t>
            </a:r>
            <a:r>
              <a:rPr lang="ru-RU" sz="1600" dirty="0" smtClean="0">
                <a:latin typeface="Arimo" panose="020B0604020202020204" pitchFamily="34" charset="0"/>
                <a:ea typeface="Arimo" panose="020B0604020202020204" pitchFamily="34" charset="0"/>
                <a:cs typeface="Arimo" panose="020B0604020202020204" pitchFamily="34" charset="0"/>
              </a:rPr>
              <a:t>Алтайского края</a:t>
            </a:r>
            <a:endParaRPr lang="ru-RU" sz="1600" dirty="0" smtClean="0">
              <a:solidFill>
                <a:schemeClr val="bg1">
                  <a:lumMod val="75000"/>
                </a:schemeClr>
              </a:solidFill>
              <a:latin typeface="Arimo" panose="020B0604020202020204" pitchFamily="34" charset="0"/>
              <a:ea typeface="Arimo" panose="020B0604020202020204" pitchFamily="34" charset="0"/>
              <a:cs typeface="Arimo" panose="020B0604020202020204" pitchFamily="34" charset="0"/>
            </a:endParaRPr>
          </a:p>
          <a:p>
            <a:endParaRPr lang="ru-RU" sz="1600" dirty="0" smtClean="0">
              <a:latin typeface="Arimo" panose="020B0604020202020204" pitchFamily="34" charset="0"/>
              <a:ea typeface="Arimo" panose="020B0604020202020204" pitchFamily="34" charset="0"/>
              <a:cs typeface="Arimo" panose="020B0604020202020204" pitchFamily="34" charset="0"/>
            </a:endParaRPr>
          </a:p>
          <a:p>
            <a:endParaRPr lang="ru-RU" sz="1600" dirty="0">
              <a:latin typeface="Arimo" panose="020B0604020202020204" pitchFamily="34" charset="0"/>
              <a:ea typeface="Arimo" panose="020B0604020202020204" pitchFamily="34" charset="0"/>
              <a:cs typeface="Arimo" panose="020B0604020202020204" pitchFamily="34" charset="0"/>
            </a:endParaRPr>
          </a:p>
          <a:p>
            <a:r>
              <a:rPr lang="ru-RU" sz="1600" dirty="0" smtClean="0">
                <a:latin typeface="Arimo" panose="020B0604020202020204" pitchFamily="34" charset="0"/>
                <a:ea typeface="Arimo" panose="020B0604020202020204" pitchFamily="34" charset="0"/>
                <a:cs typeface="Arimo" panose="020B0604020202020204" pitchFamily="34" charset="0"/>
              </a:rPr>
              <a:t>Справочная информация</a:t>
            </a:r>
          </a:p>
        </p:txBody>
      </p:sp>
      <p:sp>
        <p:nvSpPr>
          <p:cNvPr id="9" name="TextBox 8"/>
          <p:cNvSpPr txBox="1"/>
          <p:nvPr/>
        </p:nvSpPr>
        <p:spPr>
          <a:xfrm>
            <a:off x="5157192" y="1350848"/>
            <a:ext cx="1462317" cy="6986528"/>
          </a:xfrm>
          <a:prstGeom prst="rect">
            <a:avLst/>
          </a:prstGeom>
          <a:noFill/>
          <a:ln>
            <a:noFill/>
          </a:ln>
        </p:spPr>
        <p:txBody>
          <a:bodyPr wrap="square" rtlCol="0">
            <a:spAutoFit/>
          </a:bodyPr>
          <a:lstStyle/>
          <a:p>
            <a:pPr algn="r"/>
            <a:r>
              <a:rPr lang="ru-RU" sz="1600" dirty="0" smtClean="0">
                <a:latin typeface="Arimo" panose="020B0604020202020204" pitchFamily="34" charset="0"/>
                <a:ea typeface="Arimo" panose="020B0604020202020204" pitchFamily="34" charset="0"/>
                <a:cs typeface="Arimo" panose="020B0604020202020204" pitchFamily="34" charset="0"/>
              </a:rPr>
              <a:t>4 </a:t>
            </a:r>
            <a:r>
              <a:rPr lang="ru-RU" sz="1600" dirty="0">
                <a:latin typeface="Arimo" panose="020B0604020202020204" pitchFamily="34" charset="0"/>
                <a:ea typeface="Arimo" panose="020B0604020202020204" pitchFamily="34" charset="0"/>
                <a:cs typeface="Arimo" panose="020B0604020202020204" pitchFamily="34" charset="0"/>
              </a:rPr>
              <a:t>– 9</a:t>
            </a: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endParaRPr lang="ru-RU" sz="1600" dirty="0">
              <a:latin typeface="Arimo" panose="020B0604020202020204" pitchFamily="34" charset="0"/>
              <a:ea typeface="Arimo" panose="020B0604020202020204" pitchFamily="34" charset="0"/>
              <a:cs typeface="Arimo" panose="020B0604020202020204" pitchFamily="34" charset="0"/>
            </a:endParaRP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r>
              <a:rPr lang="ru-RU" sz="1600" dirty="0" smtClean="0">
                <a:latin typeface="Arimo" panose="020B0604020202020204" pitchFamily="34" charset="0"/>
                <a:ea typeface="Arimo" panose="020B0604020202020204" pitchFamily="34" charset="0"/>
                <a:cs typeface="Arimo" panose="020B0604020202020204" pitchFamily="34" charset="0"/>
              </a:rPr>
              <a:t>10 </a:t>
            </a:r>
            <a:r>
              <a:rPr lang="ru-RU" sz="1600" dirty="0">
                <a:latin typeface="Arimo" panose="020B0604020202020204" pitchFamily="34" charset="0"/>
                <a:ea typeface="Arimo" panose="020B0604020202020204" pitchFamily="34" charset="0"/>
                <a:cs typeface="Arimo" panose="020B0604020202020204" pitchFamily="34" charset="0"/>
              </a:rPr>
              <a:t>– </a:t>
            </a:r>
            <a:r>
              <a:rPr lang="ru-RU" sz="1600" dirty="0" smtClean="0">
                <a:latin typeface="Arimo" panose="020B0604020202020204" pitchFamily="34" charset="0"/>
                <a:ea typeface="Arimo" panose="020B0604020202020204" pitchFamily="34" charset="0"/>
                <a:cs typeface="Arimo" panose="020B0604020202020204" pitchFamily="34" charset="0"/>
              </a:rPr>
              <a:t>13</a:t>
            </a:r>
            <a:endParaRPr lang="ru-RU" sz="1600" dirty="0">
              <a:latin typeface="Arimo" panose="020B0604020202020204" pitchFamily="34" charset="0"/>
              <a:ea typeface="Arimo" panose="020B0604020202020204" pitchFamily="34" charset="0"/>
              <a:cs typeface="Arimo" panose="020B0604020202020204" pitchFamily="34" charset="0"/>
            </a:endParaRP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endParaRPr lang="ru-RU" sz="1600" dirty="0">
              <a:latin typeface="Arimo" panose="020B0604020202020204" pitchFamily="34" charset="0"/>
              <a:ea typeface="Arimo" panose="020B0604020202020204" pitchFamily="34" charset="0"/>
              <a:cs typeface="Arimo" panose="020B0604020202020204" pitchFamily="34" charset="0"/>
            </a:endParaRPr>
          </a:p>
          <a:p>
            <a:pPr algn="r"/>
            <a:r>
              <a:rPr lang="ru-RU" sz="1600" dirty="0" smtClean="0">
                <a:latin typeface="Arimo" panose="020B0604020202020204" pitchFamily="34" charset="0"/>
                <a:ea typeface="Arimo" panose="020B0604020202020204" pitchFamily="34" charset="0"/>
                <a:cs typeface="Arimo" panose="020B0604020202020204" pitchFamily="34" charset="0"/>
              </a:rPr>
              <a:t>14 </a:t>
            </a:r>
            <a:r>
              <a:rPr lang="ru-RU" sz="1600" dirty="0">
                <a:latin typeface="Arimo" panose="020B0604020202020204" pitchFamily="34" charset="0"/>
                <a:ea typeface="Arimo" panose="020B0604020202020204" pitchFamily="34" charset="0"/>
                <a:cs typeface="Arimo" panose="020B0604020202020204" pitchFamily="34" charset="0"/>
              </a:rPr>
              <a:t>– </a:t>
            </a:r>
            <a:r>
              <a:rPr lang="ru-RU" sz="1600" dirty="0" smtClean="0">
                <a:latin typeface="Arimo" panose="020B0604020202020204" pitchFamily="34" charset="0"/>
                <a:ea typeface="Arimo" panose="020B0604020202020204" pitchFamily="34" charset="0"/>
                <a:cs typeface="Arimo" panose="020B0604020202020204" pitchFamily="34" charset="0"/>
              </a:rPr>
              <a:t>29</a:t>
            </a:r>
            <a:endParaRPr lang="ru-RU" sz="1600" dirty="0">
              <a:latin typeface="Arimo" panose="020B0604020202020204" pitchFamily="34" charset="0"/>
              <a:ea typeface="Arimo" panose="020B0604020202020204" pitchFamily="34" charset="0"/>
              <a:cs typeface="Arimo" panose="020B0604020202020204" pitchFamily="34" charset="0"/>
            </a:endParaRP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r>
              <a:rPr lang="ru-RU" sz="1600" dirty="0" smtClean="0">
                <a:latin typeface="Arimo" panose="020B0604020202020204" pitchFamily="34" charset="0"/>
                <a:ea typeface="Arimo" panose="020B0604020202020204" pitchFamily="34" charset="0"/>
                <a:cs typeface="Arimo" panose="020B0604020202020204" pitchFamily="34" charset="0"/>
              </a:rPr>
              <a:t>30 </a:t>
            </a:r>
            <a:r>
              <a:rPr lang="ru-RU" sz="1600" dirty="0">
                <a:latin typeface="Arimo" panose="020B0604020202020204" pitchFamily="34" charset="0"/>
                <a:ea typeface="Arimo" panose="020B0604020202020204" pitchFamily="34" charset="0"/>
                <a:cs typeface="Arimo" panose="020B0604020202020204" pitchFamily="34" charset="0"/>
              </a:rPr>
              <a:t>– </a:t>
            </a:r>
            <a:r>
              <a:rPr lang="ru-RU" sz="1600" dirty="0" smtClean="0">
                <a:latin typeface="Arimo" panose="020B0604020202020204" pitchFamily="34" charset="0"/>
                <a:ea typeface="Arimo" panose="020B0604020202020204" pitchFamily="34" charset="0"/>
                <a:cs typeface="Arimo" panose="020B0604020202020204" pitchFamily="34" charset="0"/>
              </a:rPr>
              <a:t>36</a:t>
            </a: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r>
              <a:rPr lang="ru-RU" sz="1600" dirty="0" smtClean="0">
                <a:latin typeface="Arimo" panose="020B0604020202020204" pitchFamily="34" charset="0"/>
                <a:ea typeface="Arimo" panose="020B0604020202020204" pitchFamily="34" charset="0"/>
                <a:cs typeface="Arimo" panose="020B0604020202020204" pitchFamily="34" charset="0"/>
              </a:rPr>
              <a:t>37 </a:t>
            </a:r>
            <a:r>
              <a:rPr lang="ru-RU" sz="1600" dirty="0">
                <a:latin typeface="Arimo" panose="020B0604020202020204" pitchFamily="34" charset="0"/>
                <a:ea typeface="Arimo" panose="020B0604020202020204" pitchFamily="34" charset="0"/>
                <a:cs typeface="Arimo" panose="020B0604020202020204" pitchFamily="34" charset="0"/>
              </a:rPr>
              <a:t>– </a:t>
            </a:r>
            <a:r>
              <a:rPr lang="ru-RU" sz="1600" dirty="0" smtClean="0">
                <a:latin typeface="Arimo" panose="020B0604020202020204" pitchFamily="34" charset="0"/>
                <a:ea typeface="Arimo" panose="020B0604020202020204" pitchFamily="34" charset="0"/>
                <a:cs typeface="Arimo" panose="020B0604020202020204" pitchFamily="34" charset="0"/>
              </a:rPr>
              <a:t>43</a:t>
            </a: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endParaRPr lang="ru-RU" sz="1600" dirty="0">
              <a:latin typeface="Arimo" panose="020B0604020202020204" pitchFamily="34" charset="0"/>
              <a:ea typeface="Arimo" panose="020B0604020202020204" pitchFamily="34" charset="0"/>
              <a:cs typeface="Arimo" panose="020B0604020202020204" pitchFamily="34" charset="0"/>
            </a:endParaRP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r>
              <a:rPr lang="ru-RU" sz="1600" dirty="0" smtClean="0">
                <a:latin typeface="Arimo" panose="020B0604020202020204" pitchFamily="34" charset="0"/>
                <a:ea typeface="Arimo" panose="020B0604020202020204" pitchFamily="34" charset="0"/>
                <a:cs typeface="Arimo" panose="020B0604020202020204" pitchFamily="34" charset="0"/>
              </a:rPr>
              <a:t>44</a:t>
            </a:r>
          </a:p>
          <a:p>
            <a:pPr algn="r"/>
            <a:endParaRPr lang="ru-RU" sz="1600" dirty="0">
              <a:latin typeface="Arimo" panose="020B0604020202020204" pitchFamily="34" charset="0"/>
              <a:ea typeface="Arimo" panose="020B0604020202020204" pitchFamily="34" charset="0"/>
              <a:cs typeface="Arimo" panose="020B0604020202020204" pitchFamily="34" charset="0"/>
            </a:endParaRPr>
          </a:p>
          <a:p>
            <a:pPr algn="r"/>
            <a:endParaRPr lang="ru-RU" sz="1600" dirty="0">
              <a:latin typeface="Arimo" panose="020B0604020202020204" pitchFamily="34" charset="0"/>
              <a:ea typeface="Arimo" panose="020B0604020202020204" pitchFamily="34" charset="0"/>
              <a:cs typeface="Arimo" panose="020B0604020202020204" pitchFamily="34" charset="0"/>
            </a:endParaRPr>
          </a:p>
          <a:p>
            <a:pPr algn="r"/>
            <a:r>
              <a:rPr lang="ru-RU" sz="1600" dirty="0" smtClean="0">
                <a:latin typeface="Arimo" panose="020B0604020202020204" pitchFamily="34" charset="0"/>
                <a:ea typeface="Arimo" panose="020B0604020202020204" pitchFamily="34" charset="0"/>
                <a:cs typeface="Arimo" panose="020B0604020202020204" pitchFamily="34" charset="0"/>
              </a:rPr>
              <a:t>45 – 54</a:t>
            </a: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endParaRPr lang="ru-RU" sz="1600" dirty="0">
              <a:latin typeface="Arimo" panose="020B0604020202020204" pitchFamily="34" charset="0"/>
              <a:ea typeface="Arimo" panose="020B0604020202020204" pitchFamily="34" charset="0"/>
              <a:cs typeface="Arimo" panose="020B0604020202020204" pitchFamily="34" charset="0"/>
            </a:endParaRPr>
          </a:p>
          <a:p>
            <a:pPr algn="r"/>
            <a:r>
              <a:rPr lang="ru-RU" sz="1600" dirty="0" smtClean="0">
                <a:latin typeface="Arimo" panose="020B0604020202020204" pitchFamily="34" charset="0"/>
                <a:ea typeface="Arimo" panose="020B0604020202020204" pitchFamily="34" charset="0"/>
                <a:cs typeface="Arimo" panose="020B0604020202020204" pitchFamily="34" charset="0"/>
              </a:rPr>
              <a:t>5</a:t>
            </a:r>
            <a:r>
              <a:rPr lang="en-US" sz="1600" dirty="0">
                <a:latin typeface="Arimo" panose="020B0604020202020204" pitchFamily="34" charset="0"/>
                <a:ea typeface="Arimo" panose="020B0604020202020204" pitchFamily="34" charset="0"/>
                <a:cs typeface="Arimo" panose="020B0604020202020204" pitchFamily="34" charset="0"/>
              </a:rPr>
              <a:t>5</a:t>
            </a:r>
            <a:r>
              <a:rPr lang="ru-RU" sz="1600" dirty="0" smtClean="0">
                <a:latin typeface="Arimo" panose="020B0604020202020204" pitchFamily="34" charset="0"/>
                <a:ea typeface="Arimo" panose="020B0604020202020204" pitchFamily="34" charset="0"/>
                <a:cs typeface="Arimo" panose="020B0604020202020204" pitchFamily="34" charset="0"/>
              </a:rPr>
              <a:t> </a:t>
            </a:r>
            <a:r>
              <a:rPr lang="ru-RU" sz="1600" dirty="0">
                <a:latin typeface="Arimo" panose="020B0604020202020204" pitchFamily="34" charset="0"/>
                <a:ea typeface="Arimo" panose="020B0604020202020204" pitchFamily="34" charset="0"/>
                <a:cs typeface="Arimo" panose="020B0604020202020204" pitchFamily="34" charset="0"/>
              </a:rPr>
              <a:t>– </a:t>
            </a:r>
            <a:r>
              <a:rPr lang="ru-RU" sz="1600" dirty="0" smtClean="0">
                <a:latin typeface="Arimo" panose="020B0604020202020204" pitchFamily="34" charset="0"/>
                <a:ea typeface="Arimo" panose="020B0604020202020204" pitchFamily="34" charset="0"/>
                <a:cs typeface="Arimo" panose="020B0604020202020204" pitchFamily="34" charset="0"/>
              </a:rPr>
              <a:t>6</a:t>
            </a:r>
            <a:r>
              <a:rPr lang="en-US" sz="1600" dirty="0" smtClean="0">
                <a:latin typeface="Arimo" panose="020B0604020202020204" pitchFamily="34" charset="0"/>
                <a:ea typeface="Arimo" panose="020B0604020202020204" pitchFamily="34" charset="0"/>
                <a:cs typeface="Arimo" panose="020B0604020202020204" pitchFamily="34" charset="0"/>
              </a:rPr>
              <a:t>2</a:t>
            </a: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endParaRPr lang="ru-RU" sz="1600" dirty="0" smtClean="0">
              <a:latin typeface="Arimo" panose="020B0604020202020204" pitchFamily="34" charset="0"/>
              <a:ea typeface="Arimo" panose="020B0604020202020204" pitchFamily="34" charset="0"/>
              <a:cs typeface="Arimo" panose="020B0604020202020204" pitchFamily="34" charset="0"/>
            </a:endParaRPr>
          </a:p>
          <a:p>
            <a:pPr algn="r"/>
            <a:endParaRPr lang="ru-RU" sz="1600" dirty="0">
              <a:latin typeface="Arimo" panose="020B0604020202020204" pitchFamily="34" charset="0"/>
              <a:ea typeface="Arimo" panose="020B0604020202020204" pitchFamily="34" charset="0"/>
              <a:cs typeface="Arimo" panose="020B0604020202020204" pitchFamily="34" charset="0"/>
            </a:endParaRPr>
          </a:p>
          <a:p>
            <a:pPr algn="r"/>
            <a:r>
              <a:rPr lang="en-US" sz="1600" dirty="0" smtClean="0">
                <a:latin typeface="Arimo" panose="020B0604020202020204" pitchFamily="34" charset="0"/>
                <a:ea typeface="Arimo" panose="020B0604020202020204" pitchFamily="34" charset="0"/>
                <a:cs typeface="Arimo" panose="020B0604020202020204" pitchFamily="34" charset="0"/>
              </a:rPr>
              <a:t>63</a:t>
            </a:r>
            <a:endParaRPr lang="ru-RU" sz="1600" dirty="0" smtClean="0">
              <a:latin typeface="Arimo" panose="020B0604020202020204" pitchFamily="34" charset="0"/>
              <a:ea typeface="Arimo" panose="020B0604020202020204" pitchFamily="34" charset="0"/>
              <a:cs typeface="Arimo" panose="020B0604020202020204" pitchFamily="34" charset="0"/>
            </a:endParaRPr>
          </a:p>
        </p:txBody>
      </p:sp>
      <p:cxnSp>
        <p:nvCxnSpPr>
          <p:cNvPr id="10" name="Прямая соединительная линия 9"/>
          <p:cNvCxnSpPr/>
          <p:nvPr/>
        </p:nvCxnSpPr>
        <p:spPr>
          <a:xfrm>
            <a:off x="2877862" y="1568624"/>
            <a:ext cx="3143426"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309910" y="2540576"/>
            <a:ext cx="2495354"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3284984" y="3296816"/>
            <a:ext cx="2495354"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780928" y="4016896"/>
            <a:ext cx="2999410"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3751365" y="4736976"/>
            <a:ext cx="2053899"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994753" y="5729456"/>
            <a:ext cx="3240360"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751364" y="6465168"/>
            <a:ext cx="2053899"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645024" y="7185248"/>
            <a:ext cx="2135314"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877862" y="7905328"/>
            <a:ext cx="3357251"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653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p:cNvPicPr>
            <a:picLocks noChangeAspect="1"/>
          </p:cNvPicPr>
          <p:nvPr/>
        </p:nvPicPr>
        <p:blipFill rotWithShape="1">
          <a:blip r:embed="rId3" cstate="print">
            <a:extLst>
              <a:ext uri="{28A0092B-C50C-407E-A947-70E740481C1C}">
                <a14:useLocalDpi xmlns:a14="http://schemas.microsoft.com/office/drawing/2010/main" val="0"/>
              </a:ext>
            </a:extLst>
          </a:blip>
          <a:srcRect t="12363" r="78115" b="82006"/>
          <a:stretch/>
        </p:blipFill>
        <p:spPr>
          <a:xfrm>
            <a:off x="-11832" y="-15556"/>
            <a:ext cx="6892149" cy="1065025"/>
          </a:xfrm>
          <a:prstGeom prst="rect">
            <a:avLst/>
          </a:prstGeom>
        </p:spPr>
      </p:pic>
      <p:grpSp>
        <p:nvGrpSpPr>
          <p:cNvPr id="2" name="Группа 1"/>
          <p:cNvGrpSpPr/>
          <p:nvPr/>
        </p:nvGrpSpPr>
        <p:grpSpPr>
          <a:xfrm>
            <a:off x="-6220" y="48905"/>
            <a:ext cx="7107627" cy="9857095"/>
            <a:chOff x="5008353" y="41383"/>
            <a:chExt cx="5086494" cy="6771993"/>
          </a:xfrm>
        </p:grpSpPr>
        <p:sp>
          <p:nvSpPr>
            <p:cNvPr id="46" name="TextBox 45"/>
            <p:cNvSpPr txBox="1"/>
            <p:nvPr/>
          </p:nvSpPr>
          <p:spPr>
            <a:xfrm>
              <a:off x="5414327" y="5551347"/>
              <a:ext cx="4608512" cy="359461"/>
            </a:xfrm>
            <a:prstGeom prst="rect">
              <a:avLst/>
            </a:prstGeom>
            <a:noFill/>
          </p:spPr>
          <p:txBody>
            <a:bodyPr wrap="square" rtlCol="0">
              <a:spAutoFit/>
            </a:bodyPr>
            <a:lstStyle/>
            <a:p>
              <a:pPr algn="just"/>
              <a:r>
                <a:rPr lang="ru-RU" sz="1400" b="1" dirty="0">
                  <a:solidFill>
                    <a:srgbClr val="02A6F0"/>
                  </a:solidFill>
                </a:rPr>
                <a:t>КУДА ОБРАЩАТЬСЯ ПО ВОПРОСАМ </a:t>
              </a:r>
              <a:endParaRPr lang="ru-RU" sz="1400" b="1" dirty="0" smtClean="0">
                <a:solidFill>
                  <a:srgbClr val="02A6F0"/>
                </a:solidFill>
              </a:endParaRPr>
            </a:p>
            <a:p>
              <a:pPr algn="just"/>
              <a:r>
                <a:rPr lang="ru-RU" sz="1400" b="1" dirty="0" smtClean="0">
                  <a:solidFill>
                    <a:srgbClr val="02A6F0"/>
                  </a:solidFill>
                </a:rPr>
                <a:t>КОНСУЛЬТАЦИИ И </a:t>
              </a:r>
              <a:r>
                <a:rPr lang="ru-RU" sz="1400" b="1" dirty="0">
                  <a:solidFill>
                    <a:srgbClr val="02A6F0"/>
                  </a:solidFill>
                </a:rPr>
                <a:t>ПОДАЧИ ЗАЯВЛЕНИЯ</a:t>
              </a:r>
            </a:p>
          </p:txBody>
        </p:sp>
        <p:sp>
          <p:nvSpPr>
            <p:cNvPr id="47" name="TextBox 46"/>
            <p:cNvSpPr txBox="1"/>
            <p:nvPr/>
          </p:nvSpPr>
          <p:spPr>
            <a:xfrm>
              <a:off x="5414327" y="4437112"/>
              <a:ext cx="4680520" cy="211448"/>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50" name="TextBox 49"/>
            <p:cNvSpPr txBox="1"/>
            <p:nvPr/>
          </p:nvSpPr>
          <p:spPr>
            <a:xfrm>
              <a:off x="5427618" y="3956659"/>
              <a:ext cx="4608512" cy="211448"/>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51"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210577" y="3933056"/>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210710" y="5517232"/>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5414327" y="836712"/>
              <a:ext cx="4579233" cy="211448"/>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54"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0575" y="3009725"/>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1" descr="C:\Users\032PodlesnykhSS\Desktop\inf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8015" y="806141"/>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C:\Users\032PodlesnykhSS\Desktop\google-do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2535" y="4516365"/>
              <a:ext cx="240883" cy="240883"/>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5427618" y="3047617"/>
              <a:ext cx="4608512" cy="211448"/>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58" name="Picture 15" descr="C:\Users\032PodlesnykhSS\Desktop\ruble (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175588" y="2047057"/>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457056" y="2327538"/>
              <a:ext cx="3936779" cy="761212"/>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98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194,28  руб./количество членов семьи (то есть размер при установленных членах семьи – 3 (родители и вдова) размер составляет 98 194,28 / 3 = 32 731,42)</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ЕДВ  подлежит индексации один раз в год с 1 февраля текущего года исходя из индекса роста потребительских цен за предыдущий год. Коэффициент индексации определяется Правительством РФ</a:t>
              </a:r>
            </a:p>
          </p:txBody>
        </p:sp>
        <p:sp>
          <p:nvSpPr>
            <p:cNvPr id="61" name="TextBox 60"/>
            <p:cNvSpPr txBox="1"/>
            <p:nvPr/>
          </p:nvSpPr>
          <p:spPr>
            <a:xfrm>
              <a:off x="5427618" y="2119065"/>
              <a:ext cx="4608512" cy="211448"/>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62" name="TextBox 61"/>
            <p:cNvSpPr txBox="1"/>
            <p:nvPr/>
          </p:nvSpPr>
          <p:spPr>
            <a:xfrm>
              <a:off x="5457056" y="1045185"/>
              <a:ext cx="3936779" cy="993805"/>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Нормативные правовые акты, в соответствии с которыми устанавливается выплата: Федеральный закон от 15.01.1993 № 4301-1 «О статусе Героев Российской Федерации и полных кавалеров ордена Славы». </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устанавливается и осуществляется независимо от предоставления членам семьи Героя ЕДВ в соответствии с другими законами и иными нормативными правовыми актами Российской Федерации с даты присвоения звания погибшему (умершему) Герою Российской Федерации. </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установления: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беззаявительно</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и по заявлению</a:t>
              </a:r>
            </a:p>
          </p:txBody>
        </p:sp>
        <p:cxnSp>
          <p:nvCxnSpPr>
            <p:cNvPr id="63" name="Прямая соединительная линия 62"/>
            <p:cNvCxnSpPr/>
            <p:nvPr/>
          </p:nvCxnSpPr>
          <p:spPr>
            <a:xfrm>
              <a:off x="5504267" y="1048462"/>
              <a:ext cx="388956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433946" y="4172684"/>
              <a:ext cx="4487606" cy="179731"/>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65" name="TextBox 64"/>
            <p:cNvSpPr txBox="1"/>
            <p:nvPr/>
          </p:nvSpPr>
          <p:spPr>
            <a:xfrm>
              <a:off x="5457058" y="3263642"/>
              <a:ext cx="3936778" cy="644916"/>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Вдовы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(вдовцы);</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Родители</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 18 лет (в том числе  дети, ставшие инвалидами до 18 лет независимо от возраста), либо обучающиеся по очной форме обучения  - до окончания обучения, но не старше 23 лет.</a:t>
              </a:r>
            </a:p>
          </p:txBody>
        </p:sp>
        <p:sp>
          <p:nvSpPr>
            <p:cNvPr id="66" name="TextBox 65"/>
            <p:cNvSpPr txBox="1"/>
            <p:nvPr/>
          </p:nvSpPr>
          <p:spPr>
            <a:xfrm>
              <a:off x="5457056" y="4682161"/>
              <a:ext cx="3936780" cy="761212"/>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полученные из  федеральной государственной информационной системы «Федеральный реестр инвалидов».</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детях достигших возраста 18 лет и обучающихся по очной форме по основным образовательным программам до окончания ими такого обучения, но не дольше чем до достижения ими возраста 23 лет, или старше этого возраста, если они стали инвалидами до достижения возраста 18 лет.</a:t>
              </a:r>
            </a:p>
          </p:txBody>
        </p:sp>
        <p:cxnSp>
          <p:nvCxnSpPr>
            <p:cNvPr id="67" name="Прямая соединительная линия 66"/>
            <p:cNvCxnSpPr/>
            <p:nvPr/>
          </p:nvCxnSpPr>
          <p:spPr>
            <a:xfrm>
              <a:off x="5427618" y="775465"/>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433946" y="5927938"/>
              <a:ext cx="3959890" cy="644916"/>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телефону установленного куратора в Отделении СФР</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Единый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контакт по социальным вопросам</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9" name="Прямая соединительная линия 68"/>
            <p:cNvCxnSpPr/>
            <p:nvPr/>
          </p:nvCxnSpPr>
          <p:spPr>
            <a:xfrm>
              <a:off x="5468262" y="2327538"/>
              <a:ext cx="392557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479472" y="3263641"/>
              <a:ext cx="391436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flipV="1">
              <a:off x="5482903" y="4167207"/>
              <a:ext cx="3910932" cy="3966"/>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5479471" y="4653136"/>
              <a:ext cx="391436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5529064" y="5927938"/>
              <a:ext cx="386477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008353" y="41383"/>
              <a:ext cx="4904652" cy="697778"/>
            </a:xfrm>
            <a:prstGeom prst="rect">
              <a:avLst/>
            </a:prstGeom>
            <a:noFill/>
          </p:spPr>
          <p:txBody>
            <a:bodyPr wrap="square" rtlCol="0">
              <a:spAutoFit/>
            </a:bodyPr>
            <a:lstStyle/>
            <a:p>
              <a:pPr algn="ctr"/>
              <a:r>
                <a:rPr lang="ru-RU" sz="2000" b="1" dirty="0" smtClean="0">
                  <a:solidFill>
                    <a:schemeClr val="bg1"/>
                  </a:solidFill>
                </a:rPr>
                <a:t>ЕЖЕМЕСЯЧНАЯ ДЕНЕЖНАЯ ВЫПЛАТА ЧЛЕНАМ СЕМЬИ ПОГИБШЕГО (УМЕРШЕГО) ГЕРОЯ РОССИЙСКОЙ ФЕДЕРАЦИИ, ПОЛНОГО КАВАЛЕРА ОРДЕНА СЛАВЫ (ЕДВ)</a:t>
              </a:r>
              <a:endParaRPr lang="ru-RU" sz="2000" b="1" dirty="0">
                <a:solidFill>
                  <a:schemeClr val="bg1"/>
                </a:solidFill>
              </a:endParaRPr>
            </a:p>
          </p:txBody>
        </p:sp>
      </p:grpSp>
      <p:grpSp>
        <p:nvGrpSpPr>
          <p:cNvPr id="34" name="Группа 33"/>
          <p:cNvGrpSpPr/>
          <p:nvPr/>
        </p:nvGrpSpPr>
        <p:grpSpPr>
          <a:xfrm rot="10800000" flipV="1">
            <a:off x="4826545" y="8841426"/>
            <a:ext cx="1230460" cy="674186"/>
            <a:chOff x="3662866" y="6284195"/>
            <a:chExt cx="867896" cy="463428"/>
          </a:xfrm>
        </p:grpSpPr>
        <p:sp>
          <p:nvSpPr>
            <p:cNvPr id="35" name="TextBox 34"/>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6"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5109" y="6284195"/>
              <a:ext cx="352433" cy="2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20</a:t>
            </a:fld>
            <a:endParaRPr lang="ru-RU" dirty="0"/>
          </a:p>
        </p:txBody>
      </p:sp>
    </p:spTree>
    <p:extLst>
      <p:ext uri="{BB962C8B-B14F-4D97-AF65-F5344CB8AC3E}">
        <p14:creationId xmlns:p14="http://schemas.microsoft.com/office/powerpoint/2010/main" val="2370934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rot="10800000">
            <a:off x="-11832" y="-15556"/>
            <a:ext cx="7185248" cy="9860491"/>
            <a:chOff x="4808984" y="54095"/>
            <a:chExt cx="5097016" cy="6804330"/>
          </a:xfrm>
        </p:grpSpPr>
        <p:sp>
          <p:nvSpPr>
            <p:cNvPr id="71" name="TextBox 70"/>
            <p:cNvSpPr txBox="1"/>
            <p:nvPr/>
          </p:nvSpPr>
          <p:spPr>
            <a:xfrm rot="10800000">
              <a:off x="4880992" y="598271"/>
              <a:ext cx="4608512" cy="212385"/>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84" name="TextBox 83"/>
            <p:cNvSpPr txBox="1"/>
            <p:nvPr/>
          </p:nvSpPr>
          <p:spPr>
            <a:xfrm rot="10800000">
              <a:off x="4808984" y="1614330"/>
              <a:ext cx="4680520" cy="212385"/>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85" name="TextBox 84"/>
            <p:cNvSpPr txBox="1"/>
            <p:nvPr/>
          </p:nvSpPr>
          <p:spPr>
            <a:xfrm rot="10800000">
              <a:off x="5241031" y="1991413"/>
              <a:ext cx="4248473" cy="212385"/>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95"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a:off x="9471376" y="1993250"/>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a:off x="9471511" y="610755"/>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rot="10800000">
              <a:off x="4910271" y="5911109"/>
              <a:ext cx="4579233" cy="212385"/>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103"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9473961" y="3247092"/>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9466485" y="5822287"/>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9427665" y="1650593"/>
              <a:ext cx="288251" cy="288251"/>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p:cNvSpPr txBox="1"/>
            <p:nvPr/>
          </p:nvSpPr>
          <p:spPr>
            <a:xfrm rot="10800000">
              <a:off x="4880992" y="3250732"/>
              <a:ext cx="4608512" cy="212385"/>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107"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a:off x="9417496" y="4617277"/>
              <a:ext cx="323891" cy="323890"/>
            </a:xfrm>
            <a:prstGeom prst="rect">
              <a:avLst/>
            </a:prstGeom>
            <a:noFill/>
            <a:extLst>
              <a:ext uri="{909E8E84-426E-40DD-AFC4-6F175D3DCCD1}">
                <a14:hiddenFill xmlns:a14="http://schemas.microsoft.com/office/drawing/2010/main">
                  <a:solidFill>
                    <a:srgbClr val="FFFFFF"/>
                  </a:solidFill>
                </a14:hiddenFill>
              </a:ext>
            </a:extLst>
          </p:spPr>
        </p:pic>
        <p:pic>
          <p:nvPicPr>
            <p:cNvPr id="108" name="Рисунок 107"/>
            <p:cNvPicPr>
              <a:picLocks noChangeAspect="1"/>
            </p:cNvPicPr>
            <p:nvPr/>
          </p:nvPicPr>
          <p:blipFill rotWithShape="1">
            <a:blip r:embed="rId11" cstate="print">
              <a:extLst>
                <a:ext uri="{28A0092B-C50C-407E-A947-70E740481C1C}">
                  <a14:useLocalDpi xmlns:a14="http://schemas.microsoft.com/office/drawing/2010/main" val="0"/>
                </a:ext>
              </a:extLst>
            </a:blip>
            <a:srcRect t="12363" r="78115" b="82006"/>
            <a:stretch/>
          </p:blipFill>
          <p:spPr>
            <a:xfrm rot="10800000">
              <a:off x="5016900" y="6123494"/>
              <a:ext cx="4889100" cy="734931"/>
            </a:xfrm>
            <a:prstGeom prst="rect">
              <a:avLst/>
            </a:prstGeom>
          </p:spPr>
        </p:pic>
        <p:sp>
          <p:nvSpPr>
            <p:cNvPr id="109" name="TextBox 108"/>
            <p:cNvSpPr txBox="1"/>
            <p:nvPr/>
          </p:nvSpPr>
          <p:spPr>
            <a:xfrm rot="10800000">
              <a:off x="5529061" y="3415587"/>
              <a:ext cx="3960441" cy="1348640"/>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Компенсация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членам семьи военнослужащего, умершего на военной службе, рассчитывается исходя из размера компенсации для инвалида I группы – 23 939,51 руб. путем деления на количество членов семьи (включая умершего (погибшего) инвалида);</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Компенсация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членам семьи умершего инвалида по военной травме, рассчитывается путем деления ЕДК, предусмотренной для инвалида соответствующей группы, на количество членов семьи (включая умершего (погибшего) инвалида):</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 группа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24 791,20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руб./(количество членов семьи + умерший (погибший));</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 группа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12 395,58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руб./(количество членов семьи + умерший (погибший));</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 группа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4 958,24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руб./(количество членов семьи + умерший (погибший</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10" name="TextBox 109"/>
            <p:cNvSpPr txBox="1"/>
            <p:nvPr/>
          </p:nvSpPr>
          <p:spPr>
            <a:xfrm rot="10800000">
              <a:off x="4880992" y="4708133"/>
              <a:ext cx="4608512" cy="212385"/>
            </a:xfrm>
            <a:prstGeom prst="rect">
              <a:avLst/>
            </a:prstGeom>
            <a:noFill/>
          </p:spPr>
          <p:txBody>
            <a:bodyPr wrap="square" rtlCol="0">
              <a:spAutoFit/>
            </a:bodyPr>
            <a:lstStyle/>
            <a:p>
              <a:r>
                <a:rPr lang="ru-RU" sz="1400" b="1" dirty="0" smtClean="0">
                  <a:solidFill>
                    <a:srgbClr val="02A6F0"/>
                  </a:solidFill>
                </a:rPr>
                <a:t>РАЗМЕР</a:t>
              </a:r>
              <a:endParaRPr lang="ru-RU" sz="1000" b="1" dirty="0">
                <a:solidFill>
                  <a:srgbClr val="02A6F0"/>
                </a:solidFill>
              </a:endParaRPr>
            </a:p>
          </p:txBody>
        </p:sp>
        <p:sp>
          <p:nvSpPr>
            <p:cNvPr id="111" name="TextBox 110"/>
            <p:cNvSpPr txBox="1"/>
            <p:nvPr/>
          </p:nvSpPr>
          <p:spPr>
            <a:xfrm rot="10800000">
              <a:off x="5523673" y="4848987"/>
              <a:ext cx="3960442" cy="1115018"/>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Нормативные правовые акты, в соответствии с которыми устанавливается выплата: Федеральный закон от 07.11.2011 №306,  Постановление Правительства РФ от 22.02.2012 №142.</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ЕДК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устанавливается с 1-го числа месяца, следующего за месяцем смерти (гибели) в случае смерти инвалида; с даты смерти (гибели) -  в случае смерти (гибели) военнослужащего или добровольца, но не ранее возникновения права.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ЕДК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назначается при условии получения пенсии в СФР.</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установления: по заявлению. </a:t>
              </a:r>
            </a:p>
          </p:txBody>
        </p:sp>
        <p:cxnSp>
          <p:nvCxnSpPr>
            <p:cNvPr id="112" name="Прямая соединительная линия 111"/>
            <p:cNvCxnSpPr/>
            <p:nvPr/>
          </p:nvCxnSpPr>
          <p:spPr>
            <a:xfrm rot="10800000">
              <a:off x="5529064" y="5964005"/>
              <a:ext cx="390512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rot="10800000">
              <a:off x="5001898" y="1830850"/>
              <a:ext cx="4487606" cy="180527"/>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114" name="TextBox 113"/>
            <p:cNvSpPr txBox="1"/>
            <p:nvPr/>
          </p:nvSpPr>
          <p:spPr>
            <a:xfrm rot="10800000">
              <a:off x="5529063" y="2148918"/>
              <a:ext cx="3960440" cy="1115018"/>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семьи умершего (погибшего) военнослужащего или гражданина, призванного на военные сборы, которому установлена инвалидность; военнослужащего или гражданина, призванного на военные сборы, погибшего (умершего); военнослужащего или гражданина,  призванного на военные сборы, пропавшего без вести; умершего (погибшего) гражданина, пребывающего в добровольческих формированиях, которому установлена инвалидность; гражданина, пребывающего в добровольческих формированиях, в случае его гибели (смерти); гражданина, пребывающего в добровольческих формированиях, пропавшего без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вести.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15" name="TextBox 114"/>
            <p:cNvSpPr txBox="1"/>
            <p:nvPr/>
          </p:nvSpPr>
          <p:spPr>
            <a:xfrm rot="10800000">
              <a:off x="5529064" y="833113"/>
              <a:ext cx="3960440" cy="764584"/>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полученные из  федеральной государственной информационной системы «Федеральный реестр инвалидов»</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подтверждающий гибель (смерть) при исполнении обязанностей военной службы</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Свидетельство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смерти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 иждивении</a:t>
              </a:r>
            </a:p>
          </p:txBody>
        </p:sp>
        <p:cxnSp>
          <p:nvCxnSpPr>
            <p:cNvPr id="116" name="Прямая соединительная линия 115"/>
            <p:cNvCxnSpPr/>
            <p:nvPr/>
          </p:nvCxnSpPr>
          <p:spPr>
            <a:xfrm rot="10800000">
              <a:off x="9510834" y="54095"/>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rot="10800000">
              <a:off x="5001898" y="72161"/>
              <a:ext cx="4487606" cy="493794"/>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Wingdings" panose="05000000000000000000" pitchFamily="2" charset="2"/>
                <a:buChar char="§"/>
              </a:pPr>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18" name="Прямая соединительная линия 117"/>
            <p:cNvCxnSpPr/>
            <p:nvPr/>
          </p:nvCxnSpPr>
          <p:spPr>
            <a:xfrm flipH="1">
              <a:off x="5517956" y="4741601"/>
              <a:ext cx="3888436"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rot="10800000">
              <a:off x="5529064" y="3247092"/>
              <a:ext cx="392991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flipH="1">
              <a:off x="5529064" y="1989284"/>
              <a:ext cx="3926485" cy="3966"/>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nvCxnSpPr>
          <p:spPr>
            <a:xfrm flipH="1">
              <a:off x="5529064" y="1597697"/>
              <a:ext cx="3929917"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a:xfrm flipH="1">
              <a:off x="5529064" y="590602"/>
              <a:ext cx="3866219"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rot="10800000">
              <a:off x="4988028" y="6262144"/>
              <a:ext cx="4904652" cy="446007"/>
            </a:xfrm>
            <a:prstGeom prst="rect">
              <a:avLst/>
            </a:prstGeom>
            <a:noFill/>
          </p:spPr>
          <p:txBody>
            <a:bodyPr wrap="square" rtlCol="0">
              <a:spAutoFit/>
            </a:bodyPr>
            <a:lstStyle/>
            <a:p>
              <a:pPr algn="ctr"/>
              <a:r>
                <a:rPr lang="ru-RU" b="1" dirty="0" smtClean="0">
                  <a:solidFill>
                    <a:schemeClr val="bg1"/>
                  </a:solidFill>
                </a:rPr>
                <a:t>ЕЖЕМЕСЯЧНАЯ ДЕНЕЖНАЯ КОМПЕНСАЦИЯ ЧЛЕНАМ СЕМЬИ ПОГИБШЕГО (УМЕРШЕГО) ИНВАЛИДА ПО ВОЕННОЙ ТРАВМЕ (ЕДК)</a:t>
              </a:r>
              <a:endParaRPr lang="ru-RU" b="1" dirty="0">
                <a:solidFill>
                  <a:schemeClr val="bg1"/>
                </a:solidFill>
              </a:endParaRPr>
            </a:p>
          </p:txBody>
        </p:sp>
      </p:grpSp>
      <p:grpSp>
        <p:nvGrpSpPr>
          <p:cNvPr id="36" name="Группа 35"/>
          <p:cNvGrpSpPr/>
          <p:nvPr/>
        </p:nvGrpSpPr>
        <p:grpSpPr>
          <a:xfrm rot="10800000" flipV="1">
            <a:off x="4869161" y="9151741"/>
            <a:ext cx="1381459" cy="697803"/>
            <a:chOff x="3662866" y="6369433"/>
            <a:chExt cx="867896" cy="378190"/>
          </a:xfrm>
        </p:grpSpPr>
        <p:sp>
          <p:nvSpPr>
            <p:cNvPr id="37" name="TextBox 36"/>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8"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Номер слайда 2"/>
          <p:cNvSpPr>
            <a:spLocks noGrp="1"/>
          </p:cNvSpPr>
          <p:nvPr>
            <p:ph type="sldNum" sz="quarter" idx="12"/>
          </p:nvPr>
        </p:nvSpPr>
        <p:spPr/>
        <p:txBody>
          <a:bodyPr/>
          <a:lstStyle/>
          <a:p>
            <a:fld id="{B19B0651-EE4F-4900-A07F-96A6BFA9D0F0}" type="slidenum">
              <a:rPr lang="ru-RU" smtClean="0"/>
              <a:t>21</a:t>
            </a:fld>
            <a:endParaRPr lang="ru-RU"/>
          </a:p>
        </p:txBody>
      </p:sp>
    </p:spTree>
    <p:extLst>
      <p:ext uri="{BB962C8B-B14F-4D97-AF65-F5344CB8AC3E}">
        <p14:creationId xmlns:p14="http://schemas.microsoft.com/office/powerpoint/2010/main" val="1435256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9614" y="-8249"/>
            <a:ext cx="7203030" cy="9889075"/>
            <a:chOff x="5016900" y="9045"/>
            <a:chExt cx="5120676" cy="6793570"/>
          </a:xfrm>
        </p:grpSpPr>
        <p:sp>
          <p:nvSpPr>
            <p:cNvPr id="47" name="TextBox 46"/>
            <p:cNvSpPr txBox="1"/>
            <p:nvPr/>
          </p:nvSpPr>
          <p:spPr>
            <a:xfrm>
              <a:off x="5457056" y="6207115"/>
              <a:ext cx="4608512" cy="179720"/>
            </a:xfrm>
            <a:prstGeom prst="rect">
              <a:avLst/>
            </a:prstGeom>
            <a:noFill/>
          </p:spPr>
          <p:txBody>
            <a:bodyPr wrap="square" rtlCol="0">
              <a:spAutoFit/>
            </a:bodyPr>
            <a:lstStyle/>
            <a:p>
              <a:r>
                <a:rPr lang="ru-RU" sz="1100" b="1" dirty="0">
                  <a:solidFill>
                    <a:srgbClr val="02A6F0"/>
                  </a:solidFill>
                </a:rPr>
                <a:t>КУДА </a:t>
              </a:r>
              <a:r>
                <a:rPr lang="ru-RU" sz="1100" b="1" dirty="0" smtClean="0">
                  <a:solidFill>
                    <a:srgbClr val="02A6F0"/>
                  </a:solidFill>
                </a:rPr>
                <a:t>ОБРАЩАТЬСЯ</a:t>
              </a:r>
              <a:endParaRPr lang="ru-RU" sz="1100" b="1" dirty="0">
                <a:solidFill>
                  <a:srgbClr val="02A6F0"/>
                </a:solidFill>
              </a:endParaRPr>
            </a:p>
          </p:txBody>
        </p:sp>
        <p:sp>
          <p:nvSpPr>
            <p:cNvPr id="48" name="TextBox 47"/>
            <p:cNvSpPr txBox="1"/>
            <p:nvPr/>
          </p:nvSpPr>
          <p:spPr>
            <a:xfrm>
              <a:off x="5457056" y="4831960"/>
              <a:ext cx="4680520" cy="211436"/>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49" name="TextBox 48"/>
            <p:cNvSpPr txBox="1"/>
            <p:nvPr/>
          </p:nvSpPr>
          <p:spPr>
            <a:xfrm>
              <a:off x="5457056" y="4556190"/>
              <a:ext cx="4608512" cy="211436"/>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50"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210577" y="4505604"/>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210710" y="6150499"/>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411242" y="641593"/>
              <a:ext cx="4579233" cy="211436"/>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53"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0575" y="3501008"/>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8015" y="669677"/>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2535" y="4797152"/>
              <a:ext cx="242905" cy="24290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5457056" y="3538900"/>
              <a:ext cx="4608512" cy="211436"/>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57"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175588" y="3059307"/>
              <a:ext cx="323891" cy="323890"/>
            </a:xfrm>
            <a:prstGeom prst="rect">
              <a:avLst/>
            </a:prstGeom>
            <a:noFill/>
            <a:extLst>
              <a:ext uri="{909E8E84-426E-40DD-AFC4-6F175D3DCCD1}">
                <a14:hiddenFill xmlns:a14="http://schemas.microsoft.com/office/drawing/2010/main">
                  <a:solidFill>
                    <a:srgbClr val="FFFFFF"/>
                  </a:solidFill>
                </a14:hiddenFill>
              </a:ext>
            </a:extLst>
          </p:spPr>
        </p:pic>
        <p:pic>
          <p:nvPicPr>
            <p:cNvPr id="58" name="Рисунок 57"/>
            <p:cNvPicPr>
              <a:picLocks noChangeAspect="1"/>
            </p:cNvPicPr>
            <p:nvPr/>
          </p:nvPicPr>
          <p:blipFill rotWithShape="1">
            <a:blip r:embed="rId11" cstate="print">
              <a:extLst>
                <a:ext uri="{28A0092B-C50C-407E-A947-70E740481C1C}">
                  <a14:useLocalDpi xmlns:a14="http://schemas.microsoft.com/office/drawing/2010/main" val="0"/>
                </a:ext>
              </a:extLst>
            </a:blip>
            <a:srcRect t="12363" r="78115" b="82006"/>
            <a:stretch/>
          </p:blipFill>
          <p:spPr>
            <a:xfrm>
              <a:off x="5016900" y="9045"/>
              <a:ext cx="4889100" cy="630807"/>
            </a:xfrm>
            <a:prstGeom prst="rect">
              <a:avLst/>
            </a:prstGeom>
          </p:spPr>
        </p:pic>
        <p:sp>
          <p:nvSpPr>
            <p:cNvPr id="59" name="TextBox 58"/>
            <p:cNvSpPr txBox="1"/>
            <p:nvPr/>
          </p:nvSpPr>
          <p:spPr>
            <a:xfrm>
              <a:off x="5464628" y="3365267"/>
              <a:ext cx="4392488" cy="179720"/>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3 138,80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руб. без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районного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коэффициента х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районный коэффициент </a:t>
              </a:r>
            </a:p>
          </p:txBody>
        </p:sp>
        <p:sp>
          <p:nvSpPr>
            <p:cNvPr id="60" name="TextBox 59"/>
            <p:cNvSpPr txBox="1"/>
            <p:nvPr/>
          </p:nvSpPr>
          <p:spPr>
            <a:xfrm>
              <a:off x="5464628" y="3203323"/>
              <a:ext cx="4608512" cy="211436"/>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61" name="TextBox 60"/>
            <p:cNvSpPr txBox="1"/>
            <p:nvPr/>
          </p:nvSpPr>
          <p:spPr>
            <a:xfrm>
              <a:off x="5457057" y="812319"/>
              <a:ext cx="3944226" cy="2389221"/>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Закон от 04.06.2011 № 128-ФЗ, Постановление Правительства РФ от 30.06.2010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481</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Ежемесячное пособие назначается и выплачивается ребенку из числа детей:</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военнослужащих</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погибших (умерших, признанных безвестно отсутствующими) при исполнении обязанностей военной службы по призыву;</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умерших вследствие военной травмы после увольнения с военной службы по призыву;</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военнослужащих</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проходивших военную службу по контракту, сотрудников органов внутренних дел РФ, учреждений и органов уголовно-исполнительной системы, органов принудительного исполнения РФ, Государственной противопожарной службы, органов по контролю за оборотом наркотических средств и психотропных веществ, национальной гвардии РФ, федеральных органах налоговой полиции, погибших (умерших, объявленных умерших, признанных безвестно отсутствующими) при исполнении обязанностей военной службы;</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умерших вследствие военной травмы после увольнения с военной службы.</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Получение ребенком пенсионного обеспечения в СФР является обязательным условием для назначения данного пособия.</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a:t>
              </a:r>
            </a:p>
          </p:txBody>
        </p:sp>
        <p:cxnSp>
          <p:nvCxnSpPr>
            <p:cNvPr id="62" name="Прямая соединительная линия 61"/>
            <p:cNvCxnSpPr/>
            <p:nvPr/>
          </p:nvCxnSpPr>
          <p:spPr>
            <a:xfrm>
              <a:off x="5504267" y="836712"/>
              <a:ext cx="3889568"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464491" y="4721626"/>
              <a:ext cx="4487606" cy="179720"/>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5</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64" name="TextBox 63"/>
            <p:cNvSpPr txBox="1"/>
            <p:nvPr/>
          </p:nvSpPr>
          <p:spPr>
            <a:xfrm>
              <a:off x="5457058" y="3717032"/>
              <a:ext cx="3944224" cy="877458"/>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Получатели: родитель, усыновитель, опекун или попечитель детей</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 достижения ими 18-летнего возраста; </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ставшие инвалидами до достижения 18-летнего возраста (независимо от возраста); </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обучающиеся по очной форме обучения в образовательном учреждении – до окончания обучения, но не более чем до достижения 23-летнего возраста.</a:t>
              </a:r>
            </a:p>
          </p:txBody>
        </p:sp>
        <p:sp>
          <p:nvSpPr>
            <p:cNvPr id="65" name="TextBox 64"/>
            <p:cNvSpPr txBox="1"/>
            <p:nvPr/>
          </p:nvSpPr>
          <p:spPr>
            <a:xfrm>
              <a:off x="5464628" y="4990817"/>
              <a:ext cx="3936653" cy="1226326"/>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 (сведения) представляются исходя из жизненной ситуации.</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подтверждающий гибель (смерть) при исполнении обязанностей военной службы</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государственной регистрации рождения ребенка (в случае регистрации акта гражданского состояния органом иностранного государства)</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законных представителях (опекунах, попечителях, родителях)</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факте обучения по очной форме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для детей, достигших 18-летнего возраста, но не более чем до достижения ими возраста 23 лет.                                                                                  </a:t>
              </a:r>
            </a:p>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Остальные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запрашиваются в порядке межведомственного взаимодействия.</a:t>
              </a:r>
            </a:p>
          </p:txBody>
        </p:sp>
        <p:cxnSp>
          <p:nvCxnSpPr>
            <p:cNvPr id="66" name="Прямая соединительная линия 65"/>
            <p:cNvCxnSpPr/>
            <p:nvPr/>
          </p:nvCxnSpPr>
          <p:spPr>
            <a:xfrm>
              <a:off x="5427618" y="764704"/>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457056" y="6381328"/>
              <a:ext cx="4487606" cy="412299"/>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краю</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8" name="Прямая соединительная линия 67"/>
            <p:cNvCxnSpPr/>
            <p:nvPr/>
          </p:nvCxnSpPr>
          <p:spPr>
            <a:xfrm flipV="1">
              <a:off x="5601072" y="3717032"/>
              <a:ext cx="3800211" cy="12752"/>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5530394" y="4752943"/>
              <a:ext cx="379276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5504267" y="5000282"/>
              <a:ext cx="3889568"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5504267" y="6385383"/>
              <a:ext cx="3889568"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020954" y="188640"/>
              <a:ext cx="4904652" cy="274866"/>
            </a:xfrm>
            <a:prstGeom prst="rect">
              <a:avLst/>
            </a:prstGeom>
            <a:noFill/>
          </p:spPr>
          <p:txBody>
            <a:bodyPr wrap="square" rtlCol="0">
              <a:spAutoFit/>
            </a:bodyPr>
            <a:lstStyle/>
            <a:p>
              <a:pPr algn="ctr"/>
              <a:r>
                <a:rPr lang="ru-RU" sz="2000" b="1" dirty="0" smtClean="0">
                  <a:solidFill>
                    <a:schemeClr val="bg1"/>
                  </a:solidFill>
                </a:rPr>
                <a:t>ЕЖЕМЕСЯЧНОЕ ПОСОБИЕ ДЕТЯМ ВОЕННОСЛУЖАЩИХ</a:t>
              </a:r>
              <a:endParaRPr lang="ru-RU" sz="2000" b="1" dirty="0">
                <a:solidFill>
                  <a:schemeClr val="bg1"/>
                </a:solidFill>
              </a:endParaRPr>
            </a:p>
          </p:txBody>
        </p:sp>
        <p:cxnSp>
          <p:nvCxnSpPr>
            <p:cNvPr id="89" name="Прямая соединительная линия 88"/>
            <p:cNvCxnSpPr/>
            <p:nvPr/>
          </p:nvCxnSpPr>
          <p:spPr>
            <a:xfrm flipV="1">
              <a:off x="5552725" y="3370445"/>
              <a:ext cx="3800211" cy="12752"/>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grpSp>
        <p:nvGrpSpPr>
          <p:cNvPr id="34" name="Группа 33"/>
          <p:cNvGrpSpPr/>
          <p:nvPr/>
        </p:nvGrpSpPr>
        <p:grpSpPr>
          <a:xfrm rot="10800000" flipV="1">
            <a:off x="4907242" y="9317559"/>
            <a:ext cx="1230460" cy="550184"/>
            <a:chOff x="3662866" y="6369433"/>
            <a:chExt cx="867896" cy="378190"/>
          </a:xfrm>
        </p:grpSpPr>
        <p:sp>
          <p:nvSpPr>
            <p:cNvPr id="35" name="TextBox 34"/>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6"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22</a:t>
            </a:fld>
            <a:endParaRPr lang="ru-RU" dirty="0"/>
          </a:p>
        </p:txBody>
      </p:sp>
    </p:spTree>
    <p:extLst>
      <p:ext uri="{BB962C8B-B14F-4D97-AF65-F5344CB8AC3E}">
        <p14:creationId xmlns:p14="http://schemas.microsoft.com/office/powerpoint/2010/main" val="642537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Группа 41"/>
          <p:cNvGrpSpPr/>
          <p:nvPr/>
        </p:nvGrpSpPr>
        <p:grpSpPr>
          <a:xfrm rot="10800000">
            <a:off x="-1" y="-1"/>
            <a:ext cx="6858001" cy="9383006"/>
            <a:chOff x="5001898" y="407180"/>
            <a:chExt cx="4919655" cy="6469434"/>
          </a:xfrm>
        </p:grpSpPr>
        <p:pic>
          <p:nvPicPr>
            <p:cNvPr id="22" name="Рисунок 21"/>
            <p:cNvPicPr>
              <a:picLocks noChangeAspect="1"/>
            </p:cNvPicPr>
            <p:nvPr/>
          </p:nvPicPr>
          <p:blipFill rotWithShape="1">
            <a:blip r:embed="rId3" cstate="print">
              <a:extLst>
                <a:ext uri="{28A0092B-C50C-407E-A947-70E740481C1C}">
                  <a14:useLocalDpi xmlns:a14="http://schemas.microsoft.com/office/drawing/2010/main" val="0"/>
                </a:ext>
              </a:extLst>
            </a:blip>
            <a:srcRect l="80787" t="7351" r="570" b="87204"/>
            <a:stretch/>
          </p:blipFill>
          <p:spPr>
            <a:xfrm flipV="1">
              <a:off x="5024344" y="6101936"/>
              <a:ext cx="4869774" cy="764704"/>
            </a:xfrm>
            <a:prstGeom prst="rect">
              <a:avLst/>
            </a:prstGeom>
          </p:spPr>
        </p:pic>
        <p:cxnSp>
          <p:nvCxnSpPr>
            <p:cNvPr id="23" name="Прямая соединительная линия 22"/>
            <p:cNvCxnSpPr/>
            <p:nvPr/>
          </p:nvCxnSpPr>
          <p:spPr>
            <a:xfrm>
              <a:off x="5403958" y="764705"/>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24" name="Picture 9" descr="C:\Users\032PodlesnykhSS\Desktop\gro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9451612" y="1868947"/>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032PodlesnykhSS\Desktop\inf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9466485" y="5638229"/>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5" descr="C:\Users\032PodlesnykhSS\Desktop\ruble (2).png"/>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17496" y="2835238"/>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flipV="1">
              <a:off x="5342319" y="5614495"/>
              <a:ext cx="4147185" cy="21220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28" name="TextBox 27"/>
            <p:cNvSpPr txBox="1"/>
            <p:nvPr/>
          </p:nvSpPr>
          <p:spPr>
            <a:xfrm flipV="1">
              <a:off x="5490940" y="1854573"/>
              <a:ext cx="3998564" cy="21220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29" name="TextBox 28"/>
            <p:cNvSpPr txBox="1"/>
            <p:nvPr/>
          </p:nvSpPr>
          <p:spPr>
            <a:xfrm flipV="1">
              <a:off x="5536018" y="2402365"/>
              <a:ext cx="3953485" cy="413804"/>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Рассчитывается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индивидуально, 60% от фактических расходов по оплате ЖКУ, составляющих долю членов семьи от общих расходов всех граждан, зарегистрированных в жилом помещении.</a:t>
              </a:r>
            </a:p>
          </p:txBody>
        </p:sp>
        <p:sp>
          <p:nvSpPr>
            <p:cNvPr id="30" name="TextBox 29"/>
            <p:cNvSpPr txBox="1"/>
            <p:nvPr/>
          </p:nvSpPr>
          <p:spPr>
            <a:xfrm flipV="1">
              <a:off x="5220717" y="2825744"/>
              <a:ext cx="4268787" cy="212207"/>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31" name="TextBox 30"/>
            <p:cNvSpPr txBox="1"/>
            <p:nvPr/>
          </p:nvSpPr>
          <p:spPr>
            <a:xfrm flipV="1">
              <a:off x="5514759" y="3358999"/>
              <a:ext cx="3974743" cy="2281226"/>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Компенсационные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выплаты в связи с расходами по оплате ЖКУ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предоставляются членам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семей:</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военнослужащих</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погибших (умерших) в период прохождения военной службы, в том числе при прохождении военной службы по призыву (действительной срочной военной службы);</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проходивших военную службу по контракту и погибших (умерших) после увольнения с военной службы по достижении ими предельного возраста пребывания на военной службе, состоянию здоровья или в связи с организационно-штатными мероприятиями, общая продолжительность службы которых составляет 20 лет и более;</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сотрудников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федеральных органов налоговой полиции, погибших (умерших) вследствие ранения, контузии, увечья или заболевания, связанных с исполнением служебных обязанностей;</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погибших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(умерших) добровольцев.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Нормативно-правовой акт, в соответствии с которым устанавливается мера – </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Постановление Правительства РФ от 02.08.2005 № 475</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 </a:t>
              </a:r>
            </a:p>
          </p:txBody>
        </p:sp>
        <p:cxnSp>
          <p:nvCxnSpPr>
            <p:cNvPr id="32" name="Прямая соединительная линия 31"/>
            <p:cNvCxnSpPr/>
            <p:nvPr/>
          </p:nvCxnSpPr>
          <p:spPr>
            <a:xfrm>
              <a:off x="5569656" y="5637046"/>
              <a:ext cx="386495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V="1">
              <a:off x="5569656" y="1063176"/>
              <a:ext cx="3919848" cy="763946"/>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Вдовы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(вдовцы), за исключением вступивших в новый брак</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 18 лет (в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т.ч</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дети, ставшие инвалидами до 18 лет независимо от возраста), либо обучающиеся по очной форме обучения - до окончания обучения, но не старше 23 лет</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находившиеся на иждивении погибшего (умершего) (факт устанавливается в судебном порядке</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34" name="Прямая соединительная линия 33"/>
            <p:cNvCxnSpPr/>
            <p:nvPr/>
          </p:nvCxnSpPr>
          <p:spPr>
            <a:xfrm>
              <a:off x="5536019" y="2816170"/>
              <a:ext cx="388809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5536019" y="1867764"/>
              <a:ext cx="390307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36" name="Picture 4" descr="C:\Users\032PodlesnykhSS\Desktop\clock (2).png"/>
            <p:cNvPicPr>
              <a:picLocks noChangeAspect="1" noChangeArrowheads="1"/>
            </p:cNvPicPr>
            <p:nvPr/>
          </p:nvPicPr>
          <p:blipFill>
            <a:blip r:embed="rId8" cstate="print">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71376" y="602561"/>
              <a:ext cx="234152" cy="234151"/>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flipV="1">
              <a:off x="5293597" y="574687"/>
              <a:ext cx="4195907" cy="212207"/>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38" name="TextBox 37"/>
            <p:cNvSpPr txBox="1"/>
            <p:nvPr/>
          </p:nvSpPr>
          <p:spPr>
            <a:xfrm flipV="1">
              <a:off x="5001898" y="407180"/>
              <a:ext cx="4487606" cy="180376"/>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5</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cxnSp>
          <p:nvCxnSpPr>
            <p:cNvPr id="39" name="Прямая соединительная линия 38"/>
            <p:cNvCxnSpPr/>
            <p:nvPr/>
          </p:nvCxnSpPr>
          <p:spPr>
            <a:xfrm flipV="1">
              <a:off x="5536019" y="601243"/>
              <a:ext cx="3855631" cy="1318"/>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40" name="Рисунок 39"/>
            <p:cNvPicPr>
              <a:picLocks noChangeAspect="1"/>
            </p:cNvPicPr>
            <p:nvPr/>
          </p:nvPicPr>
          <p:blipFill rotWithShape="1">
            <a:blip r:embed="rId10" cstate="print">
              <a:extLst>
                <a:ext uri="{28A0092B-C50C-407E-A947-70E740481C1C}">
                  <a14:useLocalDpi xmlns:a14="http://schemas.microsoft.com/office/drawing/2010/main" val="0"/>
                </a:ext>
              </a:extLst>
            </a:blip>
            <a:srcRect t="12363" r="78115" b="82006"/>
            <a:stretch/>
          </p:blipFill>
          <p:spPr>
            <a:xfrm>
              <a:off x="5016901" y="5993666"/>
              <a:ext cx="4904652" cy="882948"/>
            </a:xfrm>
            <a:prstGeom prst="rect">
              <a:avLst/>
            </a:prstGeom>
          </p:spPr>
        </p:pic>
      </p:grpSp>
      <p:sp>
        <p:nvSpPr>
          <p:cNvPr id="41" name="TextBox 40"/>
          <p:cNvSpPr txBox="1"/>
          <p:nvPr/>
        </p:nvSpPr>
        <p:spPr>
          <a:xfrm>
            <a:off x="38243" y="-15552"/>
            <a:ext cx="6788467" cy="1323439"/>
          </a:xfrm>
          <a:prstGeom prst="rect">
            <a:avLst/>
          </a:prstGeom>
          <a:noFill/>
        </p:spPr>
        <p:txBody>
          <a:bodyPr wrap="square" rtlCol="0">
            <a:spAutoFit/>
          </a:bodyPr>
          <a:lstStyle/>
          <a:p>
            <a:pPr algn="ctr"/>
            <a:r>
              <a:rPr lang="ru-RU" sz="1600" b="1" dirty="0" smtClean="0">
                <a:solidFill>
                  <a:schemeClr val="bg1"/>
                </a:solidFill>
              </a:rPr>
              <a:t>КОМПЕНСАЦИОННЫЕ ВЫПЛАТЫ В СВЯЗИ С РАСХОДАМИ ПО ОПЛАТЕ ПОЛЬЗОВАНИЯ ЖИЛЫМ ПОМЕЩЕНИЕМ,  СОДЕРЖАНИЯ ЖИЛОГО ПОМЕЩЕНИЯ, ВЗНОСА НА КАПИТАЛЬНЫЙ РЕМОНТ ОБЩЕГО ИМУЩЕСТВА В МНОГОКВАРТИРНОМ ДОМЕ, КОММУНАЛЬНЫХ И ДРУГИХ ВИДОВ УСЛУГ (КОМПЕНСАЦИЯ ЖКУ) </a:t>
            </a:r>
            <a:endParaRPr lang="ru-RU" sz="1600" b="1" dirty="0">
              <a:solidFill>
                <a:schemeClr val="bg1"/>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23</a:t>
            </a:fld>
            <a:endParaRPr lang="ru-RU"/>
          </a:p>
        </p:txBody>
      </p:sp>
    </p:spTree>
    <p:extLst>
      <p:ext uri="{BB962C8B-B14F-4D97-AF65-F5344CB8AC3E}">
        <p14:creationId xmlns:p14="http://schemas.microsoft.com/office/powerpoint/2010/main" val="1847525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a:off x="8217" y="-15552"/>
            <a:ext cx="6849783" cy="8340504"/>
            <a:chOff x="4985796" y="-5319"/>
            <a:chExt cx="4932951" cy="5766153"/>
          </a:xfrm>
        </p:grpSpPr>
        <p:pic>
          <p:nvPicPr>
            <p:cNvPr id="2" name="Picture 7" descr="C:\Users\032PodlesnykhSS\Desktop\mess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5184175" y="5013176"/>
              <a:ext cx="234017" cy="234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C:\Users\032PodlesnykhSS\Desktop\google-do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177975" y="1005955"/>
              <a:ext cx="279081" cy="2790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800000" flipV="1">
              <a:off x="5385048" y="5046979"/>
              <a:ext cx="4533699" cy="212780"/>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5" name="TextBox 4"/>
            <p:cNvSpPr txBox="1"/>
            <p:nvPr/>
          </p:nvSpPr>
          <p:spPr>
            <a:xfrm rot="10800000" flipV="1">
              <a:off x="5396532" y="1259723"/>
              <a:ext cx="3972424" cy="3547164"/>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правоустанавливающих документах на жилой дом (в случае отсутствия регистрации в ЕГРН)</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Технический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паспорт (в случае отсутствия технического паспорта либо удаленности местонахождения жилого дома от населенного пункта, где расположены органы технической инвентаризации, - справка органа местного самоуправления с указанием года постройки жилого дома)</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количестве граждан, зарегистрированных по месту жительства в жилом помещении, расходы по оплате которого подлежат компенсации</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Справка</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подтверждающая право членов семьи на компенсационные выплаты</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принадлежности к членам семьи погибшего (умершего) военнослужащего, сотрудника федерального органа исполнительной власти:</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государственной регистрации заключения брака – при регистрации записи органом иностранного государства;</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государственной регистрации рождения – при регистрации записи органом иностранного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решение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суда о нахождении на иждивении погибшего (умершего)</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Счета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 квитанции об оплате ЖКУ, капитального ремонта, вывоза ТКО, домашнего телефона</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факте обучения по очной форме для детей, достигших 18-летнего возраста, но не более чем до достижения ими возраста 23 лет; справка об инвалидности с детства (для детей с инвалидностью).                                                                                        </a:t>
              </a: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Остальные документы (сведения) запрашиваются в порядке межведомственного взаимодействия.</a:t>
              </a:r>
            </a:p>
          </p:txBody>
        </p:sp>
        <p:sp>
          <p:nvSpPr>
            <p:cNvPr id="6" name="TextBox 5"/>
            <p:cNvSpPr txBox="1"/>
            <p:nvPr/>
          </p:nvSpPr>
          <p:spPr>
            <a:xfrm rot="10800000" flipV="1">
              <a:off x="5400592" y="5256414"/>
              <a:ext cx="4020703" cy="504420"/>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7" name="Прямая соединительная линия 6"/>
            <p:cNvCxnSpPr/>
            <p:nvPr/>
          </p:nvCxnSpPr>
          <p:spPr>
            <a:xfrm flipH="1" flipV="1">
              <a:off x="5457056" y="5245186"/>
              <a:ext cx="3911900" cy="2008"/>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0800000" flipV="1">
              <a:off x="5385048" y="1091522"/>
              <a:ext cx="3456384" cy="212780"/>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pic>
          <p:nvPicPr>
            <p:cNvPr id="12" name="Рисунок 11"/>
            <p:cNvPicPr>
              <a:picLocks noChangeAspect="1"/>
            </p:cNvPicPr>
            <p:nvPr/>
          </p:nvPicPr>
          <p:blipFill rotWithShape="1">
            <a:blip r:embed="rId5" cstate="print">
              <a:extLst>
                <a:ext uri="{28A0092B-C50C-407E-A947-70E740481C1C}">
                  <a14:useLocalDpi xmlns:a14="http://schemas.microsoft.com/office/drawing/2010/main" val="0"/>
                </a:ext>
              </a:extLst>
            </a:blip>
            <a:srcRect t="12363" r="78115" b="82006"/>
            <a:stretch/>
          </p:blipFill>
          <p:spPr>
            <a:xfrm rot="10800000">
              <a:off x="4985796" y="-5319"/>
              <a:ext cx="4904652" cy="774679"/>
            </a:xfrm>
            <a:prstGeom prst="rect">
              <a:avLst/>
            </a:prstGeom>
          </p:spPr>
        </p:pic>
        <p:cxnSp>
          <p:nvCxnSpPr>
            <p:cNvPr id="14" name="Прямая соединительная линия 13"/>
            <p:cNvCxnSpPr/>
            <p:nvPr/>
          </p:nvCxnSpPr>
          <p:spPr>
            <a:xfrm flipH="1" flipV="1">
              <a:off x="5470786" y="1268759"/>
              <a:ext cx="3874702"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Группа 15"/>
          <p:cNvGrpSpPr/>
          <p:nvPr/>
        </p:nvGrpSpPr>
        <p:grpSpPr>
          <a:xfrm rot="10800000" flipV="1">
            <a:off x="4936789" y="7774769"/>
            <a:ext cx="1230460" cy="550184"/>
            <a:chOff x="3662866" y="6369433"/>
            <a:chExt cx="867896" cy="378190"/>
          </a:xfrm>
        </p:grpSpPr>
        <p:sp>
          <p:nvSpPr>
            <p:cNvPr id="17" name="TextBox 16"/>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18"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24</a:t>
            </a:fld>
            <a:endParaRPr lang="ru-RU" dirty="0"/>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21"/>
          <p:cNvGrpSpPr/>
          <p:nvPr/>
        </p:nvGrpSpPr>
        <p:grpSpPr>
          <a:xfrm>
            <a:off x="0" y="12150"/>
            <a:ext cx="6938070" cy="9409162"/>
            <a:chOff x="5001348" y="-350"/>
            <a:chExt cx="4969215" cy="6433988"/>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t="12363" r="78115" b="82729"/>
            <a:stretch/>
          </p:blipFill>
          <p:spPr>
            <a:xfrm rot="10800000">
              <a:off x="5001348" y="-350"/>
              <a:ext cx="4904652" cy="671901"/>
            </a:xfrm>
            <a:prstGeom prst="rect">
              <a:avLst/>
            </a:prstGeom>
          </p:spPr>
        </p:pic>
        <p:cxnSp>
          <p:nvCxnSpPr>
            <p:cNvPr id="3" name="Прямая соединительная линия 2"/>
            <p:cNvCxnSpPr/>
            <p:nvPr/>
          </p:nvCxnSpPr>
          <p:spPr>
            <a:xfrm rot="10800000">
              <a:off x="9534494" y="46613"/>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4" name="Picture 9" descr="C:\Users\032PodlesnykhSS\Desktop\gro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204011" y="4797152"/>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C:\Users\032PodlesnykhSS\Desktop\inf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211451" y="908721"/>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C:\Users\032PodlesnykhSS\Desktop\ruble (2).png"/>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5169024" y="3609165"/>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0800000" flipV="1">
              <a:off x="5384624" y="960165"/>
              <a:ext cx="3456808" cy="210458"/>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8" name="TextBox 7"/>
            <p:cNvSpPr txBox="1"/>
            <p:nvPr/>
          </p:nvSpPr>
          <p:spPr>
            <a:xfrm rot="10800000" flipV="1">
              <a:off x="5385048" y="4887041"/>
              <a:ext cx="3998564" cy="210458"/>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9" name="TextBox 8"/>
            <p:cNvSpPr txBox="1"/>
            <p:nvPr/>
          </p:nvSpPr>
          <p:spPr>
            <a:xfrm rot="10800000" flipV="1">
              <a:off x="5393062" y="3931530"/>
              <a:ext cx="3992343" cy="836570"/>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Определяется индивидуально в зависимости от количества членов семьи и лиц, проживающих в индивидуальном жилом доме, с учетом нормы общей площади жилого дома для расчета размера средств на проведение ремонта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Рассчитанная стоимость квадратного метра жилого дома в 2025 году в  Алтайском крае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составляет 19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915,76 руб./м2. </a:t>
              </a:r>
            </a:p>
            <a:p>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0" name="TextBox 9"/>
            <p:cNvSpPr txBox="1"/>
            <p:nvPr/>
          </p:nvSpPr>
          <p:spPr>
            <a:xfrm rot="10800000" flipV="1">
              <a:off x="5384624" y="3734914"/>
              <a:ext cx="4268787" cy="210458"/>
            </a:xfrm>
            <a:prstGeom prst="rect">
              <a:avLst/>
            </a:prstGeom>
            <a:noFill/>
          </p:spPr>
          <p:txBody>
            <a:bodyPr wrap="square" rtlCol="0">
              <a:spAutoFit/>
            </a:bodyPr>
            <a:lstStyle/>
            <a:p>
              <a:r>
                <a:rPr lang="ru-RU" sz="1400" b="1" dirty="0" smtClean="0">
                  <a:solidFill>
                    <a:srgbClr val="02A6F0"/>
                  </a:solidFill>
                </a:rPr>
                <a:t>РАЗМЕР</a:t>
              </a:r>
              <a:endParaRPr lang="ru-RU" sz="1000" b="1" dirty="0">
                <a:solidFill>
                  <a:srgbClr val="02A6F0"/>
                </a:solidFill>
              </a:endParaRPr>
            </a:p>
          </p:txBody>
        </p:sp>
        <p:sp>
          <p:nvSpPr>
            <p:cNvPr id="11" name="TextBox 10"/>
            <p:cNvSpPr txBox="1"/>
            <p:nvPr/>
          </p:nvSpPr>
          <p:spPr>
            <a:xfrm rot="10800000" flipV="1">
              <a:off x="5385048" y="1140025"/>
              <a:ext cx="3998564" cy="2493924"/>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Постановление Правительства РФ от 27.05.2006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313.</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Право на получение средств имеют члены семей:</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военнослужащих</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погибших (умерших) в период прохождения военной службы по призыву (срочной службы);</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проходивших военную службу по контракту и погибших (умерших) после увольнения с военной службы;</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сотрудников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органов внутренних дел РФ, учреждений и органов уголовно-исполнительной системы, федеральной противопожарной службы Государственной противопожарной службы, таможенных органов РФ, национальной гвардии РФ, погибших (умерших) вследствие увечья или иного повреждения здоровья, полученных в связи с выполнением служебных обязанностей, либо вследствие заболевания, полученного в период прохождения службы.</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Выплата предоставляется один раз в 10 лет при условии: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жилой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дом не относится к государственному или муниципальному жилому фонду;</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жилое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помещение, находящееся в собственности, не расположено в многоквартирном доме</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 </a:t>
              </a:r>
            </a:p>
          </p:txBody>
        </p:sp>
        <p:cxnSp>
          <p:nvCxnSpPr>
            <p:cNvPr id="12" name="Прямая соединительная линия 11"/>
            <p:cNvCxnSpPr/>
            <p:nvPr/>
          </p:nvCxnSpPr>
          <p:spPr>
            <a:xfrm flipH="1" flipV="1">
              <a:off x="5504268" y="1148947"/>
              <a:ext cx="3864356"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0800000" flipV="1">
              <a:off x="5425127" y="5065844"/>
              <a:ext cx="3919848" cy="757648"/>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Вдовы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(вдовцы), за исключением вступивших в новый брак;</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 18 лет (в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т.ч</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дети, ставшие инвалидами до 18 лет независимо от возраста), либо обучающиеся по очной форме обучения - до окончания обучения, но не старше 23 лет;</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находившиеся на иждивении погибшего (умершего) (факт устанавливается в судебном порядке).</a:t>
              </a:r>
            </a:p>
          </p:txBody>
        </p:sp>
        <p:cxnSp>
          <p:nvCxnSpPr>
            <p:cNvPr id="14" name="Прямая соединительная линия 13"/>
            <p:cNvCxnSpPr/>
            <p:nvPr/>
          </p:nvCxnSpPr>
          <p:spPr>
            <a:xfrm flipH="1" flipV="1">
              <a:off x="5499362" y="5052251"/>
              <a:ext cx="3869262"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15" name="Picture 4" descr="C:\Users\032PodlesnykhSS\Desktop\clock (2).png"/>
            <p:cNvPicPr>
              <a:picLocks noChangeAspect="1" noChangeArrowheads="1"/>
            </p:cNvPicPr>
            <p:nvPr/>
          </p:nvPicPr>
          <p:blipFill>
            <a:blip r:embed="rId8" cstate="print">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5207242" y="6021288"/>
              <a:ext cx="234152" cy="2341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10800000" flipV="1">
              <a:off x="5385048" y="6071979"/>
              <a:ext cx="3456384" cy="210458"/>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17" name="TextBox 16"/>
            <p:cNvSpPr txBox="1"/>
            <p:nvPr/>
          </p:nvSpPr>
          <p:spPr>
            <a:xfrm rot="10800000" flipV="1">
              <a:off x="5411656" y="6254749"/>
              <a:ext cx="4487606" cy="178889"/>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5</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18" name="TextBox 17"/>
            <p:cNvSpPr txBox="1"/>
            <p:nvPr/>
          </p:nvSpPr>
          <p:spPr>
            <a:xfrm rot="10800000" flipV="1">
              <a:off x="5097016" y="99923"/>
              <a:ext cx="4873547" cy="484053"/>
            </a:xfrm>
            <a:prstGeom prst="rect">
              <a:avLst/>
            </a:prstGeom>
            <a:noFill/>
          </p:spPr>
          <p:txBody>
            <a:bodyPr wrap="square" rtlCol="0">
              <a:spAutoFit/>
            </a:bodyPr>
            <a:lstStyle/>
            <a:p>
              <a:pPr algn="ctr"/>
              <a:r>
                <a:rPr lang="ru-RU" sz="2000" b="1" dirty="0" smtClean="0">
                  <a:solidFill>
                    <a:schemeClr val="bg1"/>
                  </a:solidFill>
                </a:rPr>
                <a:t>ВЫПЛАТА СРЕДСТВ НА ПРОВЕДЕНИЕ РЕМОНТА ИНДИВИДУАЛЬНОГО </a:t>
              </a:r>
              <a:r>
                <a:rPr lang="ru-RU" sz="2000" b="1" dirty="0">
                  <a:solidFill>
                    <a:schemeClr val="bg1"/>
                  </a:solidFill>
                </a:rPr>
                <a:t>ЖИЛОГО </a:t>
              </a:r>
              <a:r>
                <a:rPr lang="ru-RU" sz="2000" b="1" dirty="0" smtClean="0">
                  <a:solidFill>
                    <a:schemeClr val="bg1"/>
                  </a:solidFill>
                </a:rPr>
                <a:t>ДОМА (ОДИН </a:t>
              </a:r>
              <a:r>
                <a:rPr lang="ru-RU" sz="2000" b="1" dirty="0">
                  <a:solidFill>
                    <a:schemeClr val="bg1"/>
                  </a:solidFill>
                </a:rPr>
                <a:t>РАЗ В 10 ЛЕТ</a:t>
              </a:r>
              <a:r>
                <a:rPr lang="ru-RU" sz="2000" b="1" dirty="0" smtClean="0">
                  <a:solidFill>
                    <a:schemeClr val="bg1"/>
                  </a:solidFill>
                </a:rPr>
                <a:t>)</a:t>
              </a:r>
              <a:endParaRPr lang="ru-RU" sz="2000" b="1" dirty="0">
                <a:solidFill>
                  <a:schemeClr val="bg1"/>
                </a:solidFill>
              </a:endParaRPr>
            </a:p>
          </p:txBody>
        </p:sp>
        <p:cxnSp>
          <p:nvCxnSpPr>
            <p:cNvPr id="20" name="Прямая соединительная линия 19"/>
            <p:cNvCxnSpPr/>
            <p:nvPr/>
          </p:nvCxnSpPr>
          <p:spPr>
            <a:xfrm flipH="1" flipV="1">
              <a:off x="5457056" y="3900895"/>
              <a:ext cx="3864356"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flipV="1">
              <a:off x="5481132" y="6249459"/>
              <a:ext cx="3864356"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sp>
        <p:nvSpPr>
          <p:cNvPr id="19" name="Номер слайда 18"/>
          <p:cNvSpPr>
            <a:spLocks noGrp="1"/>
          </p:cNvSpPr>
          <p:nvPr>
            <p:ph type="sldNum" sz="quarter" idx="12"/>
          </p:nvPr>
        </p:nvSpPr>
        <p:spPr/>
        <p:txBody>
          <a:bodyPr/>
          <a:lstStyle/>
          <a:p>
            <a:fld id="{B19B0651-EE4F-4900-A07F-96A6BFA9D0F0}" type="slidenum">
              <a:rPr lang="ru-RU" smtClean="0"/>
              <a:t>25</a:t>
            </a:fld>
            <a:endParaRPr lang="ru-RU"/>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rot="10800000">
            <a:off x="6316209" y="1720673"/>
            <a:ext cx="0" cy="8056862"/>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3" name="Picture 7" descr="C:\Users\032PodlesnykhSS\Desktop\mess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302584" y="6908182"/>
            <a:ext cx="327978" cy="3122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Users\032PodlesnykhSS\Desktop\google-do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292456" y="1326191"/>
            <a:ext cx="391136" cy="37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0800000" flipV="1">
            <a:off x="595217" y="6962804"/>
            <a:ext cx="6354046" cy="307777"/>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6" name="TextBox 5"/>
          <p:cNvSpPr txBox="1"/>
          <p:nvPr/>
        </p:nvSpPr>
        <p:spPr>
          <a:xfrm rot="10800000" flipV="1">
            <a:off x="662541" y="1711241"/>
            <a:ext cx="5483291" cy="5041958"/>
          </a:xfrm>
          <a:prstGeom prst="rect">
            <a:avLst/>
          </a:prstGeom>
          <a:noFill/>
        </p:spPr>
        <p:txBody>
          <a:bodyPr wrap="square" rtlCol="0">
            <a:spAutoFit/>
          </a:bodyPr>
          <a:lstStyle/>
          <a:p>
            <a:pPr marL="171450" indent="-171450" algn="just">
              <a:lnSpc>
                <a:spcPct val="14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правоустанавливающих документах на жилой дом (в случае отсутствия регистрации в ЕГРН)</a:t>
            </a:r>
          </a:p>
          <a:p>
            <a:pPr marL="171450" indent="-171450" algn="just">
              <a:lnSpc>
                <a:spcPct val="14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Технический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паспорт (в случае отсутствия технического паспорта либо удаленности местонахождения жилого дома от населенного пункта, где расположены органы технической инвентаризации, - справка органа местного самоуправления с указанием года постройки жилого дома)</a:t>
            </a:r>
          </a:p>
          <a:p>
            <a:pPr marL="171450" indent="-171450" algn="just">
              <a:lnSpc>
                <a:spcPct val="14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из МВД о количестве граждан, зарегистрированных в жилом доме</a:t>
            </a:r>
          </a:p>
          <a:p>
            <a:pPr marL="171450" indent="-171450" algn="just">
              <a:lnSpc>
                <a:spcPct val="14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Справка</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подтверждающие право членов семьи на получение средств на проведение ремонта индивидуального жилого дома</a:t>
            </a:r>
          </a:p>
          <a:p>
            <a:pPr marL="171450" indent="-171450" algn="just">
              <a:lnSpc>
                <a:spcPct val="14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принадлежности к членам семьи погибшего (умершего) военнослужащего, сотрудника федерального органа исполнительной власти:</a:t>
            </a:r>
          </a:p>
          <a:p>
            <a:pPr marL="171450" indent="-171450" algn="just">
              <a:lnSpc>
                <a:spcPct val="14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государственной регистрации заключения брака – при регистрации записи органом иностранного государства;</a:t>
            </a:r>
          </a:p>
          <a:p>
            <a:pPr marL="171450" indent="-171450" algn="just">
              <a:lnSpc>
                <a:spcPct val="14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государственной регистрации рождения – при регистрации записи органом иностранного государства)</a:t>
            </a:r>
          </a:p>
          <a:p>
            <a:pPr marL="171450" indent="-171450" algn="just">
              <a:lnSpc>
                <a:spcPct val="14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решение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суда о нахождении на иждивении погибшего (умершего)</a:t>
            </a:r>
          </a:p>
          <a:p>
            <a:pPr marL="171450" indent="-171450" algn="just">
              <a:lnSpc>
                <a:spcPct val="14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факте обучения по очной форме для детей,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достигших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18-летнего возраста, но не более чем до достижения ими возраста 23 лет; справка об инвалидности с детства (для детей с инвалидностью).</a:t>
            </a:r>
          </a:p>
          <a:p>
            <a:pPr marL="171450" indent="-171450" algn="just">
              <a:lnSpc>
                <a:spcPct val="14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Остальные документы (сведения) запрашиваются в порядке межведомственного взаимодействия.</a:t>
            </a:r>
          </a:p>
        </p:txBody>
      </p:sp>
      <p:sp>
        <p:nvSpPr>
          <p:cNvPr id="7" name="TextBox 6"/>
          <p:cNvSpPr txBox="1"/>
          <p:nvPr/>
        </p:nvSpPr>
        <p:spPr>
          <a:xfrm rot="10800000" flipV="1">
            <a:off x="595218" y="7202496"/>
            <a:ext cx="5831590" cy="776175"/>
          </a:xfrm>
          <a:prstGeom prst="rect">
            <a:avLst/>
          </a:prstGeom>
          <a:noFill/>
        </p:spPr>
        <p:txBody>
          <a:bodyPr wrap="square" rtlCol="0">
            <a:spAutoFit/>
          </a:bodyPr>
          <a:lstStyle/>
          <a:p>
            <a:pPr marL="171450" indent="-171450" algn="just">
              <a:lnSpc>
                <a:spcPct val="14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lgn="just">
              <a:lnSpc>
                <a:spcPct val="14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lgn="just">
              <a:lnSpc>
                <a:spcPct val="14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8" name="Прямая соединительная линия 7"/>
          <p:cNvCxnSpPr/>
          <p:nvPr/>
        </p:nvCxnSpPr>
        <p:spPr>
          <a:xfrm rot="10800000">
            <a:off x="741431" y="1762714"/>
            <a:ext cx="540440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696137" y="7257256"/>
            <a:ext cx="5449695"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0800000" flipV="1">
            <a:off x="580624" y="1428447"/>
            <a:ext cx="5881252" cy="307777"/>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pic>
        <p:nvPicPr>
          <p:cNvPr id="14" name="Рисунок 13"/>
          <p:cNvPicPr>
            <a:picLocks noChangeAspect="1"/>
          </p:cNvPicPr>
          <p:nvPr/>
        </p:nvPicPr>
        <p:blipFill rotWithShape="1">
          <a:blip r:embed="rId5" cstate="print">
            <a:extLst>
              <a:ext uri="{28A0092B-C50C-407E-A947-70E740481C1C}">
                <a14:useLocalDpi xmlns:a14="http://schemas.microsoft.com/office/drawing/2010/main" val="0"/>
              </a:ext>
            </a:extLst>
          </a:blip>
          <a:srcRect t="12363" r="78115" b="82006"/>
          <a:stretch/>
        </p:blipFill>
        <p:spPr>
          <a:xfrm rot="10800000">
            <a:off x="-3903" y="-3"/>
            <a:ext cx="6873943" cy="1033715"/>
          </a:xfrm>
          <a:prstGeom prst="rect">
            <a:avLst/>
          </a:prstGeom>
        </p:spPr>
      </p:pic>
      <p:grpSp>
        <p:nvGrpSpPr>
          <p:cNvPr id="17" name="Группа 16"/>
          <p:cNvGrpSpPr/>
          <p:nvPr/>
        </p:nvGrpSpPr>
        <p:grpSpPr>
          <a:xfrm rot="10800000" flipV="1">
            <a:off x="4923267" y="7357039"/>
            <a:ext cx="1230460" cy="621628"/>
            <a:chOff x="3662866" y="6320323"/>
            <a:chExt cx="867896" cy="427300"/>
          </a:xfrm>
        </p:grpSpPr>
        <p:sp>
          <p:nvSpPr>
            <p:cNvPr id="18" name="TextBox 17"/>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19"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2032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26</a:t>
            </a:fld>
            <a:endParaRPr lang="ru-RU" dirty="0"/>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25"/>
          <p:cNvGrpSpPr/>
          <p:nvPr/>
        </p:nvGrpSpPr>
        <p:grpSpPr>
          <a:xfrm>
            <a:off x="-34256" y="-663624"/>
            <a:ext cx="7003078" cy="9573971"/>
            <a:chOff x="5016900" y="-459432"/>
            <a:chExt cx="4980864" cy="6543956"/>
          </a:xfrm>
        </p:grpSpPr>
        <p:cxnSp>
          <p:nvCxnSpPr>
            <p:cNvPr id="2" name="Прямая соединительная линия 1"/>
            <p:cNvCxnSpPr/>
            <p:nvPr/>
          </p:nvCxnSpPr>
          <p:spPr>
            <a:xfrm>
              <a:off x="5407498" y="-459432"/>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p:cNvCxnSpPr/>
            <p:nvPr/>
          </p:nvCxnSpPr>
          <p:spPr>
            <a:xfrm rot="10800000">
              <a:off x="9544746" y="46613"/>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4" name="Picture 11" descr="C:\Users\032PodlesnykhSS\Desktop\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221703" y="971957"/>
              <a:ext cx="239043" cy="2390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0800000" flipV="1">
              <a:off x="5419082" y="999355"/>
              <a:ext cx="4147185" cy="210370"/>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6" name="TextBox 5"/>
            <p:cNvSpPr txBox="1"/>
            <p:nvPr/>
          </p:nvSpPr>
          <p:spPr>
            <a:xfrm rot="10800000" flipV="1">
              <a:off x="5441173" y="1210071"/>
              <a:ext cx="3968307" cy="1104443"/>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Бесплатное получение билетов (талонов) на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проезд.</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акты, в соответствии с которыми устанавливается мера – Федеральный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закон от 17.07.1999 № 178-ФЗ «О государственной социальной помощи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Способ обеспечения меры – натуральная форма. </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Установление услуги: по заявлению.</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7" name="Прямая соединительная линия 6"/>
            <p:cNvCxnSpPr/>
            <p:nvPr/>
          </p:nvCxnSpPr>
          <p:spPr>
            <a:xfrm flipH="1">
              <a:off x="5514096" y="1196752"/>
              <a:ext cx="3895384"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8"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5222904" y="2564904"/>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5223039" y="4986650"/>
              <a:ext cx="234017" cy="2340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Users\032PodlesnykhSS\Desktop\google-doc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5180181" y="3492238"/>
              <a:ext cx="276875" cy="276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0800000" flipV="1">
              <a:off x="5459861" y="5021656"/>
              <a:ext cx="4533699" cy="210370"/>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12" name="TextBox 11"/>
            <p:cNvSpPr txBox="1"/>
            <p:nvPr/>
          </p:nvSpPr>
          <p:spPr>
            <a:xfrm rot="10800000" flipV="1">
              <a:off x="5437613" y="2615639"/>
              <a:ext cx="4195907" cy="210370"/>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13" name="TextBox 12"/>
            <p:cNvSpPr txBox="1"/>
            <p:nvPr/>
          </p:nvSpPr>
          <p:spPr>
            <a:xfrm rot="10800000" flipV="1">
              <a:off x="5433946" y="2812442"/>
              <a:ext cx="4487606" cy="178814"/>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14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дней</a:t>
              </a:r>
            </a:p>
          </p:txBody>
        </p:sp>
        <p:sp>
          <p:nvSpPr>
            <p:cNvPr id="14" name="TextBox 13"/>
            <p:cNvSpPr txBox="1"/>
            <p:nvPr/>
          </p:nvSpPr>
          <p:spPr>
            <a:xfrm rot="10800000" flipV="1">
              <a:off x="5457056" y="3695872"/>
              <a:ext cx="4056419" cy="799538"/>
            </a:xfrm>
            <a:prstGeom prst="rect">
              <a:avLst/>
            </a:prstGeom>
            <a:noFill/>
          </p:spPr>
          <p:txBody>
            <a:bodyPr wrap="square" rtlCol="0">
              <a:spAutoFit/>
            </a:bodyPr>
            <a:lstStyle/>
            <a:p>
              <a:pPr marL="171450" indent="-171450">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удостоверяющий личность;</a:t>
              </a:r>
            </a:p>
            <a:p>
              <a:pPr marL="171450" indent="-171450">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Направление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лечение или санаторно- курортная путевка и Талон № 2, выданные органами здравоохранения субъекта или путевка на санаторно-курортное лечение, выданная Отделением</a:t>
              </a:r>
            </a:p>
            <a:p>
              <a:pPr marL="171450" indent="-171450">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Заявление</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5" name="TextBox 14"/>
            <p:cNvSpPr txBox="1"/>
            <p:nvPr/>
          </p:nvSpPr>
          <p:spPr>
            <a:xfrm rot="10800000" flipV="1">
              <a:off x="5472601" y="5232745"/>
              <a:ext cx="4160919" cy="498709"/>
            </a:xfrm>
            <a:prstGeom prst="rect">
              <a:avLst/>
            </a:prstGeom>
            <a:noFill/>
          </p:spPr>
          <p:txBody>
            <a:bodyPr wrap="square" rtlCol="0">
              <a:spAutoFit/>
            </a:bodyPr>
            <a:lstStyle/>
            <a:p>
              <a:pPr marL="171450" indent="-171450">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6" name="Прямая соединительная линия 15"/>
            <p:cNvCxnSpPr/>
            <p:nvPr/>
          </p:nvCxnSpPr>
          <p:spPr>
            <a:xfrm flipH="1">
              <a:off x="5529064" y="2797972"/>
              <a:ext cx="3880416" cy="1084"/>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flipV="1">
              <a:off x="5529064" y="3702474"/>
              <a:ext cx="3864771"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H="1" flipV="1">
              <a:off x="5529065" y="5220668"/>
              <a:ext cx="3880415" cy="29286"/>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0800000" flipV="1">
              <a:off x="5437166" y="3510163"/>
              <a:ext cx="3260250" cy="210370"/>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pic>
          <p:nvPicPr>
            <p:cNvPr id="23" name="Рисунок 22"/>
            <p:cNvPicPr>
              <a:picLocks noChangeAspect="1"/>
            </p:cNvPicPr>
            <p:nvPr/>
          </p:nvPicPr>
          <p:blipFill rotWithShape="1">
            <a:blip r:embed="rId8" cstate="print">
              <a:extLst>
                <a:ext uri="{28A0092B-C50C-407E-A947-70E740481C1C}">
                  <a14:useLocalDpi xmlns:a14="http://schemas.microsoft.com/office/drawing/2010/main" val="0"/>
                </a:ext>
              </a:extLst>
            </a:blip>
            <a:srcRect l="69" t="12363" r="78116" b="82235"/>
            <a:stretch/>
          </p:blipFill>
          <p:spPr>
            <a:xfrm rot="10800000">
              <a:off x="5016900" y="4173"/>
              <a:ext cx="4889100" cy="743122"/>
            </a:xfrm>
            <a:prstGeom prst="rect">
              <a:avLst/>
            </a:prstGeom>
          </p:spPr>
        </p:pic>
        <p:sp>
          <p:nvSpPr>
            <p:cNvPr id="24" name="TextBox 23"/>
            <p:cNvSpPr txBox="1"/>
            <p:nvPr/>
          </p:nvSpPr>
          <p:spPr>
            <a:xfrm rot="10800000" flipV="1">
              <a:off x="5124217" y="32754"/>
              <a:ext cx="4873547" cy="694221"/>
            </a:xfrm>
            <a:prstGeom prst="rect">
              <a:avLst/>
            </a:prstGeom>
            <a:noFill/>
          </p:spPr>
          <p:txBody>
            <a:bodyPr wrap="square" rtlCol="0">
              <a:spAutoFit/>
            </a:bodyPr>
            <a:lstStyle/>
            <a:p>
              <a:pPr algn="ctr"/>
              <a:r>
                <a:rPr lang="ru-RU" sz="2000" b="1" dirty="0" smtClean="0">
                  <a:solidFill>
                    <a:schemeClr val="bg1"/>
                  </a:solidFill>
                </a:rPr>
                <a:t>ОБЕСПЕЧЕНИЕ БЕСПЛАТНОГО ПРОЕЗДА НА МЕЖДУГОРОДНОМ ТРАНСПОРТЕ К МЕСТУ ЛЕЧЕНИЯ И ОБРАТНО В РАМКАХ НАБОРА СОЦИАЛЬНЫХ УСЛУГ </a:t>
              </a:r>
              <a:endParaRPr lang="ru-RU" sz="2000" b="1" dirty="0">
                <a:solidFill>
                  <a:schemeClr val="bg1"/>
                </a:solidFill>
              </a:endParaRPr>
            </a:p>
          </p:txBody>
        </p:sp>
      </p:grpSp>
      <p:grpSp>
        <p:nvGrpSpPr>
          <p:cNvPr id="27" name="Группа 26"/>
          <p:cNvGrpSpPr/>
          <p:nvPr/>
        </p:nvGrpSpPr>
        <p:grpSpPr>
          <a:xfrm rot="10800000" flipV="1">
            <a:off x="4911237" y="7843613"/>
            <a:ext cx="1230460" cy="550184"/>
            <a:chOff x="3662866" y="6369433"/>
            <a:chExt cx="867896" cy="378190"/>
          </a:xfrm>
        </p:grpSpPr>
        <p:sp>
          <p:nvSpPr>
            <p:cNvPr id="28" name="TextBox 27"/>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29" name="Picture 5"/>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Номер слайда 18"/>
          <p:cNvSpPr>
            <a:spLocks noGrp="1"/>
          </p:cNvSpPr>
          <p:nvPr>
            <p:ph type="sldNum" sz="quarter" idx="12"/>
          </p:nvPr>
        </p:nvSpPr>
        <p:spPr/>
        <p:txBody>
          <a:bodyPr/>
          <a:lstStyle/>
          <a:p>
            <a:fld id="{B19B0651-EE4F-4900-A07F-96A6BFA9D0F0}" type="slidenum">
              <a:rPr lang="ru-RU" smtClean="0"/>
              <a:t>27</a:t>
            </a:fld>
            <a:endParaRPr lang="ru-RU"/>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rot="10800000">
            <a:off x="280312" y="1140535"/>
            <a:ext cx="6029007" cy="8637000"/>
            <a:chOff x="5393749" y="-315416"/>
            <a:chExt cx="4311779" cy="6336704"/>
          </a:xfrm>
        </p:grpSpPr>
        <p:pic>
          <p:nvPicPr>
            <p:cNvPr id="2" name="Picture 9" descr="C:\Users\032PodlesnykhSS\Desktop\gro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9451612" y="5767372"/>
              <a:ext cx="253916" cy="2539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V="1">
              <a:off x="5496745" y="5746196"/>
              <a:ext cx="3998564" cy="22580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cxnSp>
          <p:nvCxnSpPr>
            <p:cNvPr id="4" name="Прямая соединительная линия 3"/>
            <p:cNvCxnSpPr/>
            <p:nvPr/>
          </p:nvCxnSpPr>
          <p:spPr>
            <a:xfrm flipV="1">
              <a:off x="5529064" y="5766189"/>
              <a:ext cx="3986373" cy="1183"/>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5412066" y="-315416"/>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flipV="1">
              <a:off x="5393749" y="14401"/>
              <a:ext cx="4161809" cy="5745641"/>
            </a:xfrm>
            <a:prstGeom prst="rect">
              <a:avLst/>
            </a:prstGeom>
            <a:noFill/>
          </p:spPr>
          <p:txBody>
            <a:bodyPr wrap="square" rtlCol="0">
              <a:spAutoFit/>
            </a:bodyPr>
            <a:lstStyle/>
            <a:p>
              <a:pPr marL="171450" indent="-171450" algn="just">
                <a:buFont typeface="Wingdings" panose="05000000000000000000" pitchFamily="2" charset="2"/>
                <a:buChar char="ü"/>
              </a:pPr>
              <a:r>
                <a:rPr lang="ru-RU" sz="107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Ветераны боевых действий из числа лиц, указанных в подпунктах 1 - 4 пункта 1 статьи 3 Федерального закона от 12.01.1995 № 5-ФЗ «О ветеранах», в том </a:t>
              </a:r>
              <a:r>
                <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числе:</a:t>
              </a:r>
            </a:p>
            <a:p>
              <a:pPr marL="171450" indent="-171450" algn="just">
                <a:buFont typeface="Wingdings" panose="05000000000000000000" pitchFamily="2" charset="2"/>
                <a:buChar char="ü"/>
              </a:pPr>
              <a:r>
                <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a:t>
              </a:r>
              <a:r>
                <a:rPr lang="ru-RU" sz="107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в том числе уволенные в запас (отставку), военнообязанные, призванные на военные сборы, лица рядового и начальствующего состава органов внутренних дел, войск национальной гвардии и органов государственной безопасности, работники указанных органов,  работники Министерства обороны РФ, сотрудники учреждений и органов уголовно-исполнительной системы, органов принудительного исполнения РФ, направленные в другие государства  органами государственной власти РФ и принимавшие участие в боевых действиях при исполнении служебных обязанностей в этих государствах, а также принимавшие участие в соответствии с решениями органов государственной власти РФ в боевых действиях на территории РФ;   </a:t>
              </a:r>
            </a:p>
            <a:p>
              <a:pPr marL="171450" indent="-171450" algn="just">
                <a:buFont typeface="Wingdings" panose="05000000000000000000" pitchFamily="2" charset="2"/>
                <a:buChar char="ü"/>
              </a:pPr>
              <a:r>
                <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a:t>
              </a:r>
              <a:r>
                <a:rPr lang="ru-RU" sz="107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лица рядового и начальствующего состава органов внутренних дел, войск национальной гвардии, Государственной противопожарной службы, учреждений и органов уголовно-исполнительной системы, органов принудительного исполнения РФ, прокуроры, сотрудники Следственного комитета РФ, в том числе уволенные в запас (отставку), выполнявшие задачи по отражению вооруженного вторжения на территорию РФ, а также в ходе вооруженной провокации на Государственной границе РФ и территориях субъектов РФ, прилегающих к районам проведения специальной военной операции;  </a:t>
              </a:r>
            </a:p>
            <a:p>
              <a:pPr marL="171450" indent="-171450" algn="just">
                <a:buFont typeface="Wingdings" panose="05000000000000000000" pitchFamily="2" charset="2"/>
                <a:buChar char="ü"/>
              </a:pPr>
              <a:r>
                <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a:t>
              </a:r>
              <a:r>
                <a:rPr lang="ru-RU" sz="107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поступившие в созданные по решению органов государственной власти РФ добровольческие формирования, содействующие выполнению задач, возложенных на Вооруженные Силы РФ (войска национальной гвардии РФ), в ходе специальной военной операции, отражения вооруженного вторжения на территорию РФ, а также в ходе вооруженной провокации на Государственной границе РФ и территориях субъектов РФ, прилегающих к районам проведения специальной военной операции;    </a:t>
              </a:r>
            </a:p>
            <a:p>
              <a:pPr marL="171450" indent="-171450" algn="just">
                <a:buFont typeface="Wingdings" panose="05000000000000000000" pitchFamily="2" charset="2"/>
                <a:buChar char="ü"/>
              </a:pPr>
              <a:r>
                <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a:t>
              </a:r>
              <a:r>
                <a:rPr lang="ru-RU" sz="107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принимавшие в соответствии с решениями органов государственной власти Донецкой Народной Республики, Луганской Народной Республики участие в боевых действиях в составе Вооруженных Сил Донецкой Народной Республики, Народной милиции Луганской Народной Республики, воинских формирований и органов Донецкой Народной Республики и Луганской Народной Республики начиная с 11 мая 2014 года;    </a:t>
              </a:r>
            </a:p>
            <a:p>
              <a:pPr marL="171450" indent="-171450" algn="just">
                <a:buFont typeface="Wingdings" panose="05000000000000000000" pitchFamily="2" charset="2"/>
                <a:buChar char="ü"/>
              </a:pPr>
              <a:r>
                <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a:t>
              </a:r>
              <a:r>
                <a:rPr lang="ru-RU" sz="107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заключившие контракт (имевшие иные правоотношения) с организациями, содействующими выполнению задач, возложенных на Вооруженные Силы РФ, в ходе специальной военной операции на территориях Украины, Донецкой Народной Республики и Луганской Народной Республики с 24 февраля 2022 года, а также на территориях Запорожской области и Херсонской области с 30 сентября 2022 года;    </a:t>
              </a:r>
            </a:p>
            <a:p>
              <a:pPr marL="171450" indent="-171450" algn="just">
                <a:buFont typeface="Wingdings" panose="05000000000000000000" pitchFamily="2" charset="2"/>
                <a:buChar char="ü"/>
              </a:pPr>
              <a:r>
                <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 </a:t>
              </a:r>
              <a:r>
                <a:rPr lang="ru-RU" sz="107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спасательных воинских формирований федерального органа исполнительной власти, уполномоченного на решение задач в области гражданской обороны, принимавшие участие в ходе специальной военной операции в проведении работ по поиску, обезвреживанию и (или) уничтожению взрывоопасных предметов на территориях Украины, Донецкой Народной Республики и Луганской Народной Республики с 24 февраля 2022 года, на территориях Запорожской области и Херсонской области с 30 сентября 2022 года;</a:t>
              </a:r>
            </a:p>
            <a:p>
              <a:pPr marL="171450" indent="-171450" algn="just">
                <a:buFont typeface="Wingdings" panose="05000000000000000000" pitchFamily="2" charset="2"/>
                <a:buChar char="ü"/>
              </a:pPr>
              <a:r>
                <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инвалиды</a:t>
              </a:r>
              <a:r>
                <a:rPr lang="ru-RU" sz="107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ü"/>
              </a:pPr>
              <a:r>
                <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инвалиды </a:t>
              </a:r>
              <a:r>
                <a:rPr lang="ru-RU" sz="107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войны;</a:t>
              </a:r>
            </a:p>
            <a:p>
              <a:pPr marL="171450" indent="-171450" algn="just">
                <a:buFont typeface="Wingdings" panose="05000000000000000000" pitchFamily="2" charset="2"/>
                <a:buChar char="ü"/>
              </a:pPr>
              <a:r>
                <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члены </a:t>
              </a:r>
              <a:r>
                <a:rPr lang="ru-RU" sz="107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семей  погибших (умерших) инвалидов войны и ветеранов боевых действий. </a:t>
              </a:r>
              <a:endParaRPr lang="ru-RU" sz="107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grpSp>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t="12363" r="78115" b="82006"/>
          <a:stretch/>
        </p:blipFill>
        <p:spPr>
          <a:xfrm>
            <a:off x="-12456" y="-34493"/>
            <a:ext cx="6875058" cy="901982"/>
          </a:xfrm>
          <a:prstGeom prst="rect">
            <a:avLst/>
          </a:prstGeom>
        </p:spPr>
      </p:pic>
      <p:sp>
        <p:nvSpPr>
          <p:cNvPr id="11"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28</a:t>
            </a:fld>
            <a:endParaRPr lang="ru-RU" dirty="0"/>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rot="10800000">
            <a:off x="-12456" y="-34493"/>
            <a:ext cx="7113864" cy="9793561"/>
            <a:chOff x="4846536" y="36196"/>
            <a:chExt cx="5075016" cy="6849188"/>
          </a:xfrm>
        </p:grpSpPr>
        <p:sp>
          <p:nvSpPr>
            <p:cNvPr id="3" name="TextBox 2"/>
            <p:cNvSpPr txBox="1"/>
            <p:nvPr/>
          </p:nvSpPr>
          <p:spPr>
            <a:xfrm rot="10800000">
              <a:off x="5745088" y="657640"/>
              <a:ext cx="3785396" cy="365917"/>
            </a:xfrm>
            <a:prstGeom prst="rect">
              <a:avLst/>
            </a:prstGeom>
            <a:noFill/>
          </p:spPr>
          <p:txBody>
            <a:bodyPr wrap="square" rtlCol="0">
              <a:spAutoFit/>
            </a:bodyPr>
            <a:lstStyle/>
            <a:p>
              <a:r>
                <a:rPr lang="ru-RU" sz="1400" b="1" dirty="0">
                  <a:solidFill>
                    <a:srgbClr val="02A6F0"/>
                  </a:solidFill>
                </a:rPr>
                <a:t>КУДА ОБРАЩАТЬСЯ ПО ВОПРОСАМ </a:t>
              </a:r>
              <a:r>
                <a:rPr lang="ru-RU" sz="1400" b="1" dirty="0" smtClean="0">
                  <a:solidFill>
                    <a:srgbClr val="02A6F0"/>
                  </a:solidFill>
                </a:rPr>
                <a:t>КОНСУЛЬТАЦИИ</a:t>
              </a:r>
            </a:p>
            <a:p>
              <a:r>
                <a:rPr lang="ru-RU" sz="1400" b="1" dirty="0" smtClean="0">
                  <a:solidFill>
                    <a:srgbClr val="02A6F0"/>
                  </a:solidFill>
                </a:rPr>
                <a:t> </a:t>
              </a:r>
              <a:r>
                <a:rPr lang="ru-RU" sz="1400" b="1" dirty="0">
                  <a:solidFill>
                    <a:srgbClr val="02A6F0"/>
                  </a:solidFill>
                </a:rPr>
                <a:t>И ПОДАЧИ ЗАЯВЛЕНИЯ  </a:t>
              </a:r>
            </a:p>
          </p:txBody>
        </p:sp>
        <p:sp>
          <p:nvSpPr>
            <p:cNvPr id="4" name="TextBox 3"/>
            <p:cNvSpPr txBox="1"/>
            <p:nvPr/>
          </p:nvSpPr>
          <p:spPr>
            <a:xfrm rot="10800000">
              <a:off x="4846536" y="1372319"/>
              <a:ext cx="4680520" cy="215246"/>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5" name="TextBox 4"/>
            <p:cNvSpPr txBox="1"/>
            <p:nvPr/>
          </p:nvSpPr>
          <p:spPr>
            <a:xfrm rot="10800000">
              <a:off x="5267443" y="1725567"/>
              <a:ext cx="4248473" cy="215246"/>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6"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a:off x="9471376" y="1726977"/>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a:off x="9471511" y="746711"/>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0800000">
              <a:off x="4953000" y="5946445"/>
              <a:ext cx="4579233" cy="215246"/>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9"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9451612" y="2327537"/>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9481394" y="5953219"/>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9459077" y="1420479"/>
              <a:ext cx="256840" cy="2568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0800000">
              <a:off x="4923721" y="2358512"/>
              <a:ext cx="4608512" cy="215246"/>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13"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a:off x="9417496" y="2615569"/>
              <a:ext cx="323891" cy="323890"/>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rotWithShape="1">
            <a:blip r:embed="rId11" cstate="print">
              <a:extLst>
                <a:ext uri="{28A0092B-C50C-407E-A947-70E740481C1C}">
                  <a14:useLocalDpi xmlns:a14="http://schemas.microsoft.com/office/drawing/2010/main" val="0"/>
                </a:ext>
              </a:extLst>
            </a:blip>
            <a:srcRect t="12363" r="78115" b="82006"/>
            <a:stretch/>
          </p:blipFill>
          <p:spPr>
            <a:xfrm rot="10800000">
              <a:off x="5016900" y="6254577"/>
              <a:ext cx="4904652" cy="630807"/>
            </a:xfrm>
            <a:prstGeom prst="rect">
              <a:avLst/>
            </a:prstGeom>
          </p:spPr>
        </p:pic>
        <p:sp>
          <p:nvSpPr>
            <p:cNvPr id="15" name="TextBox 14"/>
            <p:cNvSpPr txBox="1"/>
            <p:nvPr/>
          </p:nvSpPr>
          <p:spPr>
            <a:xfrm rot="10800000">
              <a:off x="5132764" y="2568352"/>
              <a:ext cx="4392488" cy="182959"/>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50</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страховой премии, уплаченной по договору ОСАГО.</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6" name="TextBox 15"/>
            <p:cNvSpPr txBox="1"/>
            <p:nvPr/>
          </p:nvSpPr>
          <p:spPr>
            <a:xfrm rot="10800000">
              <a:off x="4910344" y="2718553"/>
              <a:ext cx="4608512" cy="215246"/>
            </a:xfrm>
            <a:prstGeom prst="rect">
              <a:avLst/>
            </a:prstGeom>
            <a:noFill/>
          </p:spPr>
          <p:txBody>
            <a:bodyPr wrap="square" rtlCol="0">
              <a:spAutoFit/>
            </a:bodyPr>
            <a:lstStyle/>
            <a:p>
              <a:r>
                <a:rPr lang="ru-RU" sz="1400" b="1" dirty="0" smtClean="0">
                  <a:solidFill>
                    <a:srgbClr val="02A6F0"/>
                  </a:solidFill>
                </a:rPr>
                <a:t>РАЗМЕР</a:t>
              </a:r>
              <a:endParaRPr lang="ru-RU" sz="1000" b="1" dirty="0">
                <a:solidFill>
                  <a:srgbClr val="02A6F0"/>
                </a:solidFill>
              </a:endParaRPr>
            </a:p>
          </p:txBody>
        </p:sp>
        <p:sp>
          <p:nvSpPr>
            <p:cNvPr id="17" name="TextBox 16"/>
            <p:cNvSpPr txBox="1"/>
            <p:nvPr/>
          </p:nvSpPr>
          <p:spPr>
            <a:xfrm rot="10800000">
              <a:off x="5544614" y="2893757"/>
              <a:ext cx="3971301" cy="3115678"/>
            </a:xfrm>
            <a:prstGeom prst="rect">
              <a:avLst/>
            </a:prstGeom>
            <a:noFill/>
          </p:spPr>
          <p:txBody>
            <a:bodyPr wrap="square" rtlCol="0">
              <a:spAutoFit/>
            </a:bodyPr>
            <a:lstStyle/>
            <a:p>
              <a:pPr algn="just"/>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Компенсировать часть расходов по оформлению полиса ОСАГО могут автовладельцы с инвалидностью (либо их представители), которым приобретение автотранспортного средства рекомендовано в связи с медицинскими показаниями, указанными в их индивидуальной программе реабилитации и </a:t>
              </a:r>
              <a:r>
                <a:rPr lang="ru-RU" sz="105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абилитации</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(ИПРА</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a:p>
              <a:pPr algn="just"/>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Компенсация предоставляется по одному полису ОСАГО,  действующему на дату обращения, в котором указано не больше двух водителей, помимо инвалида или его законного представителя.</a:t>
              </a:r>
            </a:p>
            <a:p>
              <a:pPr algn="just"/>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Мера поддержки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оказывается </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ежегодно, в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течение текущего календарного </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года.</a:t>
              </a:r>
            </a:p>
            <a:p>
              <a:pPr algn="just"/>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установления: </a:t>
              </a:r>
              <a:r>
                <a:rPr lang="ru-RU" sz="105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беззаявительно</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и по </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заявлению.</a:t>
              </a:r>
              <a:endPar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Заявительный порядок: </a:t>
              </a:r>
              <a:endPar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ФГИС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ФРИ </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сведения об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инвалидности и ИПРА; </a:t>
              </a:r>
            </a:p>
            <a:p>
              <a:pPr marL="171450" indent="-171450" algn="just">
                <a:buFont typeface="Wingdings" panose="05000000000000000000" pitchFamily="2" charset="2"/>
                <a:buChar char="§"/>
              </a:pP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Национальная страховая информационная система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(НСИЗ) </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сведения о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полисе ОСАГО;</a:t>
              </a:r>
            </a:p>
            <a:p>
              <a:pPr marL="171450" indent="-171450" algn="just">
                <a:buFont typeface="Wingdings" panose="05000000000000000000" pitchFamily="2" charset="2"/>
                <a:buChar char="§"/>
              </a:pP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Данные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базы законных представителей (опекунов).  </a:t>
              </a:r>
            </a:p>
            <a:p>
              <a:pPr algn="just"/>
              <a:r>
                <a:rPr lang="ru-RU" sz="105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Беззаявительное</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оформление компенсации возможно, если при оформлении полиса ОСАГО страхователь указал свой СНИЛС и (или) СНИЛС гражданина с инвалидностью, а в базе данных СФР уже имеются все необходимые данные о получателе выплаты:</a:t>
              </a:r>
            </a:p>
            <a:p>
              <a:pPr marL="171450" indent="-171450" algn="just">
                <a:buFont typeface="Wingdings" panose="05000000000000000000" pitchFamily="2" charset="2"/>
                <a:buChar char="§"/>
              </a:pP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установлении инвалидности и медицинских показаниях к приобретению автомобиля, прописанных в ИПРА;</a:t>
              </a:r>
            </a:p>
            <a:p>
              <a:pPr marL="171450" indent="-171450" algn="just">
                <a:buFont typeface="Wingdings" panose="05000000000000000000" pitchFamily="2" charset="2"/>
                <a:buChar char="§"/>
              </a:pP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законном представителе гражданина с инвалидностью (если тот является заявителем);</a:t>
              </a:r>
            </a:p>
            <a:p>
              <a:pPr marL="171450" indent="-171450" algn="just">
                <a:buFont typeface="Wingdings" panose="05000000000000000000" pitchFamily="2" charset="2"/>
                <a:buChar char="§"/>
              </a:pP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реквизитах банковского счета заявителя.</a:t>
              </a:r>
            </a:p>
            <a:p>
              <a:pPr algn="just"/>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СФР при получении сведений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 </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оформленном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полисе ОСАГО из НСИЗ самостоятельно запрашивает сведения об установленной инвалидности и медицинских показаниях для приобретения транспорта из Федерального реестра инвалидов (ФГИС ФРИ), а также другие необходимые сведения из </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ведомств.</a:t>
              </a:r>
              <a:endPar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8" name="Прямая соединительная линия 17"/>
            <p:cNvCxnSpPr/>
            <p:nvPr/>
          </p:nvCxnSpPr>
          <p:spPr>
            <a:xfrm flipH="1">
              <a:off x="5544614" y="5976665"/>
              <a:ext cx="388957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0800000">
              <a:off x="5016900" y="1581582"/>
              <a:ext cx="4487606" cy="182959"/>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5</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20" name="TextBox 19"/>
            <p:cNvSpPr txBox="1"/>
            <p:nvPr/>
          </p:nvSpPr>
          <p:spPr>
            <a:xfrm rot="10800000">
              <a:off x="5544614" y="1886572"/>
              <a:ext cx="3944887" cy="538113"/>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собственник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транспортного средства, допущенный к его управлению (наряду с ним к управлению может быть допущено не более двух водителей);</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Законный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представитель инвалида (ребенка-инвалида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21" name="TextBox 20"/>
            <p:cNvSpPr txBox="1"/>
            <p:nvPr/>
          </p:nvSpPr>
          <p:spPr>
            <a:xfrm rot="10800000">
              <a:off x="5135602" y="999582"/>
              <a:ext cx="4362022" cy="419728"/>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удостоверяющий личность</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Заявление</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Реквизиты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банковского счета инвалида (либо законного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представителя</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22" name="Прямая соединительная линия 21"/>
            <p:cNvCxnSpPr/>
            <p:nvPr/>
          </p:nvCxnSpPr>
          <p:spPr>
            <a:xfrm rot="10800000">
              <a:off x="9510834" y="81053"/>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0800000">
              <a:off x="5544616" y="36196"/>
              <a:ext cx="3967998" cy="656499"/>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телефону установленного куратора в Отделении СФР</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Единый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контакт по социальным вопросам</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24" name="Прямая соединительная линия 23"/>
            <p:cNvCxnSpPr/>
            <p:nvPr/>
          </p:nvCxnSpPr>
          <p:spPr>
            <a:xfrm flipH="1">
              <a:off x="5544614" y="2759585"/>
              <a:ext cx="391436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flipV="1">
              <a:off x="5544616" y="2390164"/>
              <a:ext cx="3914365"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H="1" flipV="1">
              <a:off x="5544616" y="1726977"/>
              <a:ext cx="391093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H="1">
              <a:off x="5544616" y="1387733"/>
              <a:ext cx="3926760"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flipV="1">
              <a:off x="5544616" y="676076"/>
              <a:ext cx="3914461"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0800000">
              <a:off x="4949277" y="6318187"/>
              <a:ext cx="4904652" cy="495064"/>
            </a:xfrm>
            <a:prstGeom prst="rect">
              <a:avLst/>
            </a:prstGeom>
            <a:noFill/>
          </p:spPr>
          <p:txBody>
            <a:bodyPr wrap="square" rtlCol="0">
              <a:spAutoFit/>
            </a:bodyPr>
            <a:lstStyle/>
            <a:p>
              <a:pPr algn="ctr"/>
              <a:r>
                <a:rPr lang="ru-RU" sz="2000" b="1" dirty="0" smtClean="0">
                  <a:solidFill>
                    <a:schemeClr val="bg1"/>
                  </a:solidFill>
                </a:rPr>
                <a:t>КОМПЕНСАЦИЯ СТОИМОСТИ ПОЛИСА </a:t>
              </a:r>
            </a:p>
            <a:p>
              <a:pPr algn="ctr"/>
              <a:r>
                <a:rPr lang="ru-RU" sz="2000" b="1" dirty="0" smtClean="0">
                  <a:solidFill>
                    <a:schemeClr val="bg1"/>
                  </a:solidFill>
                </a:rPr>
                <a:t>ОСАГО ИНВАЛИДАМ</a:t>
              </a:r>
              <a:endParaRPr lang="ru-RU" sz="2000" b="1" dirty="0">
                <a:solidFill>
                  <a:schemeClr val="bg1"/>
                </a:solidFill>
              </a:endParaRPr>
            </a:p>
          </p:txBody>
        </p:sp>
      </p:grpSp>
      <p:grpSp>
        <p:nvGrpSpPr>
          <p:cNvPr id="34" name="Группа 33"/>
          <p:cNvGrpSpPr/>
          <p:nvPr/>
        </p:nvGrpSpPr>
        <p:grpSpPr>
          <a:xfrm rot="10800000" flipV="1">
            <a:off x="4892423" y="8985450"/>
            <a:ext cx="1230460" cy="675887"/>
            <a:chOff x="3662866" y="6283026"/>
            <a:chExt cx="867896" cy="464597"/>
          </a:xfrm>
        </p:grpSpPr>
        <p:sp>
          <p:nvSpPr>
            <p:cNvPr id="35" name="TextBox 34"/>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6"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897459" y="6283026"/>
              <a:ext cx="395759" cy="29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Номер слайда 28"/>
          <p:cNvSpPr>
            <a:spLocks noGrp="1"/>
          </p:cNvSpPr>
          <p:nvPr>
            <p:ph type="sldNum" sz="quarter" idx="12"/>
          </p:nvPr>
        </p:nvSpPr>
        <p:spPr/>
        <p:txBody>
          <a:bodyPr/>
          <a:lstStyle/>
          <a:p>
            <a:fld id="{B19B0651-EE4F-4900-A07F-96A6BFA9D0F0}" type="slidenum">
              <a:rPr lang="ru-RU" smtClean="0"/>
              <a:t>29</a:t>
            </a:fld>
            <a:endParaRPr lang="ru-RU"/>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Прямоугольник 82"/>
          <p:cNvSpPr/>
          <p:nvPr/>
        </p:nvSpPr>
        <p:spPr>
          <a:xfrm>
            <a:off x="6769063" y="-7005"/>
            <a:ext cx="99704" cy="10018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рямоугольник 21"/>
          <p:cNvSpPr/>
          <p:nvPr/>
        </p:nvSpPr>
        <p:spPr>
          <a:xfrm>
            <a:off x="-27384" y="2080"/>
            <a:ext cx="6875230" cy="1092696"/>
          </a:xfrm>
          <a:prstGeom prst="rect">
            <a:avLst/>
          </a:prstGeom>
          <a:solidFill>
            <a:srgbClr val="E91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рямоугольник 22"/>
          <p:cNvSpPr/>
          <p:nvPr/>
        </p:nvSpPr>
        <p:spPr>
          <a:xfrm>
            <a:off x="6655941" y="-4850"/>
            <a:ext cx="203481" cy="991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Box 23"/>
          <p:cNvSpPr txBox="1"/>
          <p:nvPr/>
        </p:nvSpPr>
        <p:spPr>
          <a:xfrm>
            <a:off x="416327" y="4481548"/>
            <a:ext cx="6613073" cy="307777"/>
          </a:xfrm>
          <a:prstGeom prst="rect">
            <a:avLst/>
          </a:prstGeom>
          <a:noFill/>
        </p:spPr>
        <p:txBody>
          <a:bodyPr wrap="square" rtlCol="0">
            <a:spAutoFit/>
          </a:bodyPr>
          <a:lstStyle/>
          <a:p>
            <a:r>
              <a:rPr lang="ru-RU" sz="1400" b="1" dirty="0" smtClean="0">
                <a:solidFill>
                  <a:srgbClr val="02A6F0"/>
                </a:solidFill>
              </a:rPr>
              <a:t>ПРИМЕРНЫЙ ПЕРЕЧЕНЬ ДОКУМЕНТОВ </a:t>
            </a:r>
            <a:endParaRPr lang="ru-RU" sz="1400" b="1" dirty="0">
              <a:solidFill>
                <a:srgbClr val="02A6F0"/>
              </a:solidFill>
            </a:endParaRPr>
          </a:p>
        </p:txBody>
      </p:sp>
      <p:sp>
        <p:nvSpPr>
          <p:cNvPr id="25" name="TextBox 24"/>
          <p:cNvSpPr txBox="1"/>
          <p:nvPr/>
        </p:nvSpPr>
        <p:spPr>
          <a:xfrm>
            <a:off x="416327" y="4864369"/>
            <a:ext cx="3514438" cy="1107996"/>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Паспорт гражданина РФ</a:t>
            </a:r>
          </a:p>
          <a:p>
            <a:pPr marL="171450" indent="-171450">
              <a:buFont typeface="Wingdings" panose="05000000000000000000" pitchFamily="2" charset="2"/>
              <a:buChar char="§"/>
            </a:pP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СНИЛС</a:t>
            </a:r>
          </a:p>
          <a:p>
            <a:pPr marL="171450" indent="-171450">
              <a:buFont typeface="Wingdings" panose="05000000000000000000" pitchFamily="2" charset="2"/>
              <a:buChar char="§"/>
            </a:pP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Удостоверение ветерана боевых действий                                                                (или справка об участии в СВО)</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26" name="Прямая соединительная линия 25"/>
          <p:cNvCxnSpPr/>
          <p:nvPr/>
        </p:nvCxnSpPr>
        <p:spPr>
          <a:xfrm>
            <a:off x="509974" y="1110153"/>
            <a:ext cx="0" cy="8627655"/>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96275" y="4785680"/>
            <a:ext cx="301672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843" y="168737"/>
            <a:ext cx="6896319" cy="707885"/>
          </a:xfrm>
          <a:prstGeom prst="rect">
            <a:avLst/>
          </a:prstGeom>
          <a:noFill/>
        </p:spPr>
        <p:txBody>
          <a:bodyPr wrap="square" rtlCol="0">
            <a:spAutoFit/>
          </a:bodyPr>
          <a:lstStyle/>
          <a:p>
            <a:pPr algn="ctr"/>
            <a:r>
              <a:rPr lang="ru-RU" sz="2000" b="1" dirty="0" smtClean="0">
                <a:solidFill>
                  <a:schemeClr val="bg1"/>
                </a:solidFill>
              </a:rPr>
              <a:t>ЭЛЕКТРОННОЕ УДОСТОВЕРЕНИЕ ВЕТЕРАНА БОЕВЫХ ДЕЙСТВИЙ «</a:t>
            </a:r>
            <a:r>
              <a:rPr lang="ru-RU" sz="2000" b="1" dirty="0" err="1" smtClean="0">
                <a:solidFill>
                  <a:schemeClr val="bg1"/>
                </a:solidFill>
              </a:rPr>
              <a:t>СВОи</a:t>
            </a:r>
            <a:r>
              <a:rPr lang="ru-RU" sz="2000" b="1" dirty="0" smtClean="0">
                <a:solidFill>
                  <a:schemeClr val="bg1"/>
                </a:solidFill>
              </a:rPr>
              <a:t>»</a:t>
            </a:r>
            <a:endParaRPr lang="ru-RU" sz="2000" b="1" dirty="0">
              <a:solidFill>
                <a:schemeClr val="bg1"/>
              </a:solidFill>
            </a:endParaRPr>
          </a:p>
        </p:txBody>
      </p:sp>
      <p:sp>
        <p:nvSpPr>
          <p:cNvPr id="30" name="TextBox 29"/>
          <p:cNvSpPr txBox="1"/>
          <p:nvPr/>
        </p:nvSpPr>
        <p:spPr>
          <a:xfrm>
            <a:off x="839119" y="6558957"/>
            <a:ext cx="5816824" cy="307777"/>
          </a:xfrm>
          <a:prstGeom prst="rect">
            <a:avLst/>
          </a:prstGeom>
          <a:noFill/>
        </p:spPr>
        <p:txBody>
          <a:bodyPr wrap="square" rtlCol="0">
            <a:spAutoFit/>
          </a:bodyPr>
          <a:lstStyle/>
          <a:p>
            <a:r>
              <a:rPr lang="ru-RU" sz="1400" b="1" dirty="0" smtClean="0">
                <a:solidFill>
                  <a:srgbClr val="02A6F0"/>
                </a:solidFill>
              </a:rPr>
              <a:t>КАК МОЖНО ПРИМЕНЯТЬ ЭЛЕКТРОННОЕ УДОСТОВЕРЕНИЕ  </a:t>
            </a:r>
            <a:endParaRPr lang="ru-RU" sz="1400" b="1" dirty="0">
              <a:solidFill>
                <a:srgbClr val="02A6F0"/>
              </a:solidFill>
            </a:endParaRPr>
          </a:p>
        </p:txBody>
      </p:sp>
      <p:sp>
        <p:nvSpPr>
          <p:cNvPr id="31" name="TextBox 30"/>
          <p:cNvSpPr txBox="1"/>
          <p:nvPr/>
        </p:nvSpPr>
        <p:spPr>
          <a:xfrm>
            <a:off x="480441" y="7027787"/>
            <a:ext cx="5900896" cy="2523768"/>
          </a:xfrm>
          <a:prstGeom prst="rect">
            <a:avLst/>
          </a:prstGeom>
          <a:noFill/>
        </p:spPr>
        <p:txBody>
          <a:bodyPr wrap="square" rtlCol="0">
            <a:spAutoFit/>
          </a:bodyPr>
          <a:lstStyle/>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ак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удостоверение — для идентификации личности на оборотную сторону карты наносятся персональные данные ВБД, номер удостоверения и фото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владельца</a:t>
            </a:r>
          </a:p>
          <a:p>
            <a:pPr marL="171450" indent="-171450">
              <a:buFont typeface="Wingdings" panose="05000000000000000000" pitchFamily="2" charset="2"/>
              <a:buChar char="§"/>
            </a:pP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оциальная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карта — к ней можно подключить все федеральные и региональные льготы, положенные ВБД, в том числе как участнику специальной военной операции (СВО</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buFont typeface="Wingdings" panose="05000000000000000000" pitchFamily="2" charset="2"/>
              <a:buChar char="§"/>
            </a:pP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анковская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карта — используется для зачисления денежного довольствия, пенсии и дополнительных выплат. Также можно оплачивать товары и услуги с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кешбэком</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от банка, получать скидки, например на оплату жилья или компенсацию ЖКХ, снимать наличные, участвовать в программах лояльности банка. Картой можно пользоваться бесконтактно, через приложение или с предъявлением физической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карты</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endParaRPr lang="ru-RU" sz="7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32" name="Прямая соединительная линия 31"/>
          <p:cNvCxnSpPr/>
          <p:nvPr/>
        </p:nvCxnSpPr>
        <p:spPr>
          <a:xfrm>
            <a:off x="449826" y="6905859"/>
            <a:ext cx="569741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4657" y="1300563"/>
            <a:ext cx="3727796" cy="523220"/>
          </a:xfrm>
          <a:prstGeom prst="rect">
            <a:avLst/>
          </a:prstGeom>
          <a:noFill/>
        </p:spPr>
        <p:txBody>
          <a:bodyPr wrap="square" rtlCol="0">
            <a:spAutoFit/>
          </a:bodyPr>
          <a:lstStyle/>
          <a:p>
            <a:r>
              <a:rPr lang="ru-RU" sz="1400" b="1" dirty="0" smtClean="0">
                <a:solidFill>
                  <a:srgbClr val="02A6F0"/>
                </a:solidFill>
              </a:rPr>
              <a:t>ЧТО ТАКОЕ ЭЛЕКТРОННОЕ УДОСТОВЕРЕНИЕ ВЕТЕРАНА БОЕВЫХ ДЕЙСТВИЙ</a:t>
            </a:r>
            <a:endParaRPr lang="ru-RU" sz="1400" b="1" dirty="0">
              <a:solidFill>
                <a:srgbClr val="02A6F0"/>
              </a:solidFill>
            </a:endParaRPr>
          </a:p>
        </p:txBody>
      </p:sp>
      <p:sp>
        <p:nvSpPr>
          <p:cNvPr id="34" name="TextBox 33"/>
          <p:cNvSpPr txBox="1"/>
          <p:nvPr/>
        </p:nvSpPr>
        <p:spPr>
          <a:xfrm>
            <a:off x="373896" y="1917922"/>
            <a:ext cx="3840297" cy="1954381"/>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Электронное удостоверение — многофункциональный платёжный инструмент, который служит полноценным аналогом удостоверения ветерана боевых действий (ВБД) на бумажном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носителе. </a:t>
            </a:r>
          </a:p>
          <a:p>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Для защиты персональных данных владельца применяется лазерный способ нанесения идентификационной информации и фото. Безопасность сведений, которые хранятся в памяти чипа, обеспечивают алгоритмы криптографической защиты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данных.</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35" name="Прямая соединительная линия 34"/>
          <p:cNvCxnSpPr/>
          <p:nvPr/>
        </p:nvCxnSpPr>
        <p:spPr>
          <a:xfrm>
            <a:off x="470140" y="1784648"/>
            <a:ext cx="3390908"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01797" y="4798933"/>
            <a:ext cx="2454146" cy="1277273"/>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Многофункциональный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центр предоставления государственных 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муниципальных услуг</a:t>
            </a:r>
          </a:p>
          <a:p>
            <a:pPr marL="171450" indent="-171450">
              <a:buFont typeface="Wingdings" panose="05000000000000000000" pitchFamily="2" charset="2"/>
              <a:buChar char="§"/>
            </a:pP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Банки-партнеры программы (Сбербанк, ВТБ, ПСБ и др.)</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37" name="Прямая соединительная линия 36"/>
          <p:cNvCxnSpPr/>
          <p:nvPr/>
        </p:nvCxnSpPr>
        <p:spPr>
          <a:xfrm flipV="1">
            <a:off x="4437112" y="4785680"/>
            <a:ext cx="1933052" cy="3"/>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4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890" t="15972" r="39049" b="57176"/>
          <a:stretch/>
        </p:blipFill>
        <p:spPr bwMode="auto">
          <a:xfrm>
            <a:off x="4519411" y="1300563"/>
            <a:ext cx="1713737" cy="107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44" t="53756" r="38696" b="19001"/>
          <a:stretch/>
        </p:blipFill>
        <p:spPr bwMode="auto">
          <a:xfrm>
            <a:off x="4519411" y="2761402"/>
            <a:ext cx="1713737" cy="110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Рисунок 4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884" b="30722" l="42175" r="59350"/>
                    </a14:imgEffect>
                    <a14:imgEffect>
                      <a14:brightnessContrast contrast="20000"/>
                    </a14:imgEffect>
                  </a14:imgLayer>
                </a14:imgProps>
              </a:ext>
              <a:ext uri="{28A0092B-C50C-407E-A947-70E740481C1C}">
                <a14:useLocalDpi xmlns:a14="http://schemas.microsoft.com/office/drawing/2010/main" val="0"/>
              </a:ext>
            </a:extLst>
          </a:blip>
          <a:srcRect l="44197" t="23710" r="39692" b="69236"/>
          <a:stretch/>
        </p:blipFill>
        <p:spPr>
          <a:xfrm flipH="1">
            <a:off x="325600" y="6465169"/>
            <a:ext cx="423700" cy="401565"/>
          </a:xfrm>
          <a:prstGeom prst="rect">
            <a:avLst/>
          </a:prstGeom>
        </p:spPr>
      </p:pic>
      <p:sp>
        <p:nvSpPr>
          <p:cNvPr id="27" name="TextBox 26"/>
          <p:cNvSpPr txBox="1"/>
          <p:nvPr/>
        </p:nvSpPr>
        <p:spPr>
          <a:xfrm>
            <a:off x="4351687" y="4448944"/>
            <a:ext cx="4608512" cy="307777"/>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Tree>
    <p:extLst>
      <p:ext uri="{BB962C8B-B14F-4D97-AF65-F5344CB8AC3E}">
        <p14:creationId xmlns:p14="http://schemas.microsoft.com/office/powerpoint/2010/main" val="1265313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Группа 27"/>
          <p:cNvGrpSpPr/>
          <p:nvPr/>
        </p:nvGrpSpPr>
        <p:grpSpPr>
          <a:xfrm>
            <a:off x="-27384" y="692"/>
            <a:ext cx="7128792" cy="9200780"/>
            <a:chOff x="5070306" y="473"/>
            <a:chExt cx="5105285" cy="6283453"/>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83900" t="13350" r="4631" b="81950"/>
            <a:stretch/>
          </p:blipFill>
          <p:spPr>
            <a:xfrm flipH="1" flipV="1">
              <a:off x="5070306" y="473"/>
              <a:ext cx="4930968" cy="726548"/>
            </a:xfrm>
            <a:prstGeom prst="rect">
              <a:avLst/>
            </a:prstGeom>
          </p:spPr>
        </p:pic>
        <p:sp>
          <p:nvSpPr>
            <p:cNvPr id="3" name="TextBox 2"/>
            <p:cNvSpPr txBox="1"/>
            <p:nvPr/>
          </p:nvSpPr>
          <p:spPr>
            <a:xfrm>
              <a:off x="5486335" y="836712"/>
              <a:ext cx="4579233" cy="210189"/>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4" name="Picture 11" descr="C:\Users\032PodlesnykhSS\Desktop\inf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390" y="805666"/>
              <a:ext cx="239043" cy="2390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13399" y="1045185"/>
              <a:ext cx="3976106" cy="1450302"/>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Получение  бесплатной путевки  на санаторно-курортное лечение, а также бесплатного проезда к месту лечения 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обратно.</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Санаторно-курортное лечение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в порядке очередности, продолжительностью 18 календарных дней</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r>
                <a:rPr lang="ru-RU" sz="1100" dirty="0" smtClean="0">
                  <a:latin typeface="Arial Unicode MS" panose="020B0604020202020204" pitchFamily="34" charset="-128"/>
                  <a:ea typeface="Arial Unicode MS" panose="020B0604020202020204" pitchFamily="34" charset="-128"/>
                  <a:cs typeface="Arial Unicode MS" panose="020B0604020202020204" pitchFamily="34" charset="-128"/>
                </a:rPr>
                <a:t>Бесплатный </a:t>
              </a:r>
              <a:r>
                <a:rPr lang="ru-RU" sz="1100" dirty="0">
                  <a:latin typeface="Arial Unicode MS" panose="020B0604020202020204" pitchFamily="34" charset="-128"/>
                  <a:ea typeface="Arial Unicode MS" panose="020B0604020202020204" pitchFamily="34" charset="-128"/>
                  <a:cs typeface="Arial Unicode MS" panose="020B0604020202020204" pitchFamily="34" charset="-128"/>
                </a:rPr>
                <a:t>проезд на пригородном железнодорожном транспорте, а также на междугородном транспорте к месту лечения и </a:t>
              </a:r>
              <a:r>
                <a:rPr lang="ru-RU" sz="1100" dirty="0" smtClean="0">
                  <a:latin typeface="Arial Unicode MS" panose="020B0604020202020204" pitchFamily="34" charset="-128"/>
                  <a:ea typeface="Arial Unicode MS" panose="020B0604020202020204" pitchFamily="34" charset="-128"/>
                  <a:cs typeface="Arial Unicode MS" panose="020B0604020202020204" pitchFamily="34" charset="-128"/>
                </a:rPr>
                <a:t>обратно</a:t>
              </a:r>
            </a:p>
            <a:p>
              <a:endParaRPr lang="ru-RU" sz="1100" dirty="0"/>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акты: Федеральный закон от 17.07.1999 № 178-ФЗ.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Получение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услуги: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заявлению.</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 name="Прямая соединительная линия 5"/>
            <p:cNvCxnSpPr/>
            <p:nvPr/>
          </p:nvCxnSpPr>
          <p:spPr>
            <a:xfrm>
              <a:off x="5576274" y="1052468"/>
              <a:ext cx="387096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95071" y="5680328"/>
              <a:ext cx="4608512" cy="210189"/>
            </a:xfrm>
            <a:prstGeom prst="rect">
              <a:avLst/>
            </a:prstGeom>
            <a:noFill/>
          </p:spPr>
          <p:txBody>
            <a:bodyPr wrap="square" rtlCol="0">
              <a:spAutoFit/>
            </a:bodyPr>
            <a:lstStyle/>
            <a:p>
              <a:r>
                <a:rPr lang="ru-RU" sz="1400" b="1" dirty="0">
                  <a:solidFill>
                    <a:srgbClr val="02A6F0"/>
                  </a:solidFill>
                </a:rPr>
                <a:t>КУДА ОБРАЩАТЬСЯ </a:t>
              </a:r>
            </a:p>
          </p:txBody>
        </p:sp>
        <p:sp>
          <p:nvSpPr>
            <p:cNvPr id="8" name="TextBox 7"/>
            <p:cNvSpPr txBox="1"/>
            <p:nvPr/>
          </p:nvSpPr>
          <p:spPr>
            <a:xfrm>
              <a:off x="5495071" y="4212857"/>
              <a:ext cx="4680520" cy="210189"/>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9" name="TextBox 8"/>
            <p:cNvSpPr txBox="1"/>
            <p:nvPr/>
          </p:nvSpPr>
          <p:spPr>
            <a:xfrm>
              <a:off x="5486335" y="3301533"/>
              <a:ext cx="4248473" cy="210189"/>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10" name="Picture 4" descr="C:\Users\032PodlesnykhSS\Desktop\clock (2).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270115" y="3273016"/>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032PodlesnykhSS\Desktop\messa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71354" y="5656500"/>
              <a:ext cx="234017" cy="234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8760" y="4110681"/>
              <a:ext cx="260304" cy="2603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505954" y="3509283"/>
              <a:ext cx="4487606" cy="525471"/>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течение 10 дней с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даты подачи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заявления, предоставление путевки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соответствии с очередью на получение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путевки, но не позднее чем за 18 дней до даты  заезда </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течение 14 дней с даты подачи заявления и документов о предоставлении услуги по проезду к месту лечения</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4" name="TextBox 13"/>
            <p:cNvSpPr txBox="1"/>
            <p:nvPr/>
          </p:nvSpPr>
          <p:spPr>
            <a:xfrm>
              <a:off x="5487522" y="4398712"/>
              <a:ext cx="4506038" cy="1115051"/>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Справка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форме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070/у (для услуги по предоставлению путевки на санаторно-курортное лечение);</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Направление на лечение и Талон № 2, выданные органами здравоохранения (для услуги по обеспечению бесплатного проезда к месту лечения на междугородном транспорте)</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 удостоверяющий полномочия представителя (при подаче заявления представителем;</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 удостоверяющие личность заявителя и представителя</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5" name="TextBox 14"/>
            <p:cNvSpPr txBox="1"/>
            <p:nvPr/>
          </p:nvSpPr>
          <p:spPr>
            <a:xfrm>
              <a:off x="5505954" y="5920300"/>
              <a:ext cx="4487606" cy="363626"/>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6" name="Прямая соединительная линия 15"/>
            <p:cNvCxnSpPr/>
            <p:nvPr/>
          </p:nvCxnSpPr>
          <p:spPr>
            <a:xfrm>
              <a:off x="5554910" y="3509283"/>
              <a:ext cx="389233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5582940" y="4415233"/>
              <a:ext cx="386430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529064" y="5890517"/>
              <a:ext cx="391817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20810" y="33399"/>
              <a:ext cx="4601948" cy="693623"/>
            </a:xfrm>
            <a:prstGeom prst="rect">
              <a:avLst/>
            </a:prstGeom>
            <a:noFill/>
          </p:spPr>
          <p:txBody>
            <a:bodyPr wrap="square" rtlCol="0">
              <a:spAutoFit/>
            </a:bodyPr>
            <a:lstStyle/>
            <a:p>
              <a:pPr algn="ctr"/>
              <a:r>
                <a:rPr lang="ru-RU" sz="2000" b="1" dirty="0" smtClean="0">
                  <a:solidFill>
                    <a:schemeClr val="bg1"/>
                  </a:solidFill>
                </a:rPr>
                <a:t>ПРЕДОСТАВЛЕНИЕ ПУТЕВКИ НА САНАТОРНО-КУРОРТНОЕ ЛЕЧЕНИЕ И ПРОЕЗДА К МЕСТУ ЛЕЧЕНИЯ И ОБРАТНО </a:t>
              </a:r>
            </a:p>
            <a:p>
              <a:pPr algn="ctr"/>
              <a:r>
                <a:rPr lang="ru-RU" sz="2000" b="1" dirty="0" smtClean="0">
                  <a:solidFill>
                    <a:schemeClr val="bg1"/>
                  </a:solidFill>
                </a:rPr>
                <a:t>(В РАМКАХ НАБОРА СОЦИАЛЬНЫХ УСЛУГ)</a:t>
              </a:r>
              <a:endParaRPr lang="ru-RU" sz="2000" b="1" dirty="0">
                <a:solidFill>
                  <a:schemeClr val="bg1"/>
                </a:solidFill>
              </a:endParaRPr>
            </a:p>
          </p:txBody>
        </p:sp>
        <p:pic>
          <p:nvPicPr>
            <p:cNvPr id="24"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241032" y="2517706"/>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505809" y="2859641"/>
              <a:ext cx="4392488" cy="178660"/>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Натуральная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форма</a:t>
              </a:r>
            </a:p>
          </p:txBody>
        </p:sp>
        <p:sp>
          <p:nvSpPr>
            <p:cNvPr id="26" name="TextBox 25"/>
            <p:cNvSpPr txBox="1"/>
            <p:nvPr/>
          </p:nvSpPr>
          <p:spPr>
            <a:xfrm>
              <a:off x="5505809" y="2631408"/>
              <a:ext cx="4608512" cy="210189"/>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cxnSp>
          <p:nvCxnSpPr>
            <p:cNvPr id="27" name="Прямая соединительная линия 26"/>
            <p:cNvCxnSpPr/>
            <p:nvPr/>
          </p:nvCxnSpPr>
          <p:spPr>
            <a:xfrm>
              <a:off x="5522502" y="2835505"/>
              <a:ext cx="3936777" cy="6092"/>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Группа 28"/>
          <p:cNvGrpSpPr/>
          <p:nvPr/>
        </p:nvGrpSpPr>
        <p:grpSpPr>
          <a:xfrm rot="10800000" flipV="1">
            <a:off x="5041818" y="8435716"/>
            <a:ext cx="1230460" cy="550184"/>
            <a:chOff x="3662866" y="6369433"/>
            <a:chExt cx="867896" cy="378190"/>
          </a:xfrm>
        </p:grpSpPr>
        <p:sp>
          <p:nvSpPr>
            <p:cNvPr id="30" name="TextBox 29"/>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1" name="Picture 5"/>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30</a:t>
            </a:fld>
            <a:endParaRPr lang="ru-RU" dirty="0"/>
          </a:p>
        </p:txBody>
      </p:sp>
    </p:spTree>
    <p:extLst>
      <p:ext uri="{BB962C8B-B14F-4D97-AF65-F5344CB8AC3E}">
        <p14:creationId xmlns:p14="http://schemas.microsoft.com/office/powerpoint/2010/main" val="1408409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40676" y="472028"/>
            <a:ext cx="7060732" cy="9305508"/>
            <a:chOff x="39732" y="179348"/>
            <a:chExt cx="5011688" cy="6624557"/>
          </a:xfrm>
        </p:grpSpPr>
        <p:pic>
          <p:nvPicPr>
            <p:cNvPr id="3" name="Picture 9" descr="C:\Users\032PodlesnykhSS\Desktop\gro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05" y="715073"/>
              <a:ext cx="253916" cy="253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908" y="761497"/>
              <a:ext cx="4608512" cy="219105"/>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5" name="TextBox 4"/>
            <p:cNvSpPr txBox="1"/>
            <p:nvPr/>
          </p:nvSpPr>
          <p:spPr>
            <a:xfrm>
              <a:off x="274178" y="1008450"/>
              <a:ext cx="4130292" cy="5626616"/>
            </a:xfrm>
            <a:prstGeom prst="rect">
              <a:avLst/>
            </a:prstGeom>
            <a:noFill/>
          </p:spPr>
          <p:txBody>
            <a:bodyPr wrap="square" rtlCol="0">
              <a:spAutoFit/>
            </a:bodyPr>
            <a:lstStyle/>
            <a:p>
              <a:pPr marL="171450" indent="-171450" algn="just">
                <a:buFont typeface="Wingdings" panose="05000000000000000000" pitchFamily="2" charset="2"/>
                <a:buChar char="ü"/>
              </a:pP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Ветераны боевых действий из числа лиц, указанных в подпунктах 1 - 4 пункта 1 статьи 3 Федерального закона от 12.01.1995 № 5-ФЗ «О ветеранах», в том </a:t>
              </a: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числе:</a:t>
              </a:r>
            </a:p>
            <a:p>
              <a:pPr marL="171450" indent="-171450" algn="just">
                <a:buFont typeface="Wingdings" panose="05000000000000000000" pitchFamily="2" charset="2"/>
                <a:buChar char="ü"/>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в том числе уволенные в запас (отставку), военнообязанные, призванные на военные сборы, лица рядового и начальствующего состава органов внутренних дел, войск национальной гвардии и органов государственной безопасности, работники указанных органов,  работники Министерства обороны РФ, сотрудники учреждений и органов уголовно-исполнительной системы, органов принудительного исполнения РФ, направленные в другие государства  органами государственной власти РФ и принимавшие участие в боевых действиях при исполнении служебных обязанностей в этих государствах, а также принимавшие участие в соответствии с решениями органов государственной власти РФ в боевых действиях на территории РФ;   </a:t>
              </a:r>
            </a:p>
            <a:p>
              <a:pPr marL="171450" indent="-171450" algn="just">
                <a:buFont typeface="Wingdings" panose="05000000000000000000" pitchFamily="2" charset="2"/>
                <a:buChar char="ü"/>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лица рядового и начальствующего состава органов внутренних дел, войск национальной гвардии, Государственной противопожарной службы, учреждений и органов уголовно-исполнительной системы, органов принудительного исполнения РФ, прокуроры, сотрудники Следственного комитета РФ, в том числе уволенные в запас (отставку), выполнявшие задачи по отражению вооруженного вторжения на территорию РФ, а также в ходе вооруженной провокации на Государственной границе РФ и территориях субъектов РФ, прилегающих к районам проведения специальной военной операции;  </a:t>
              </a:r>
            </a:p>
            <a:p>
              <a:pPr marL="171450" indent="-171450" algn="just">
                <a:buFont typeface="Wingdings" panose="05000000000000000000" pitchFamily="2" charset="2"/>
                <a:buChar char="ü"/>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поступившие в созданные по решению органов государственной власти РФ добровольческие формирования, содействующие выполнению задач, возложенных на Вооруженные Силы РФ (войска национальной гвардии РФ), в ходе специальной военной операции, отражения вооруженного вторжения на территорию РФ, а также в ходе вооруженной провокации на Государственной границе РФ и территориях субъектов РФ, прилегающих к районам проведения специальной военной операции;    </a:t>
              </a:r>
            </a:p>
            <a:p>
              <a:pPr marL="171450" indent="-171450" algn="just">
                <a:buFont typeface="Wingdings" panose="05000000000000000000" pitchFamily="2" charset="2"/>
                <a:buChar char="ü"/>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принимавшие в соответствии с решениями органов государственной власти Донецкой Народной Республики, Луганской Народной Республики участие в боевых действиях в составе Вооруженных Сил Донецкой Народной Республики, Народной милиции Луганской Народной Республики, воинских формирований и органов Донецкой Народной Республики и Луганской Народной Республики начиная с 11 мая 2014 года;    </a:t>
              </a:r>
            </a:p>
            <a:p>
              <a:pPr marL="171450" indent="-171450" algn="just">
                <a:buFont typeface="Wingdings" panose="05000000000000000000" pitchFamily="2" charset="2"/>
                <a:buChar char="ü"/>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заключившие контракт (имевшие иные правоотношения) с организациями, содействующими выполнению задач, возложенных на Вооруженные Силы РФ, в ходе специальной военной операции на территориях Украины, Донецкой Народной Республики и Луганской Народной Республики с 24 февраля 2022 года, а также на территориях Запорожской области и Херсонской области с 30 сентября 2022 года;    </a:t>
              </a:r>
            </a:p>
            <a:p>
              <a:pPr marL="171450" indent="-171450" algn="just">
                <a:buFont typeface="Wingdings" panose="05000000000000000000" pitchFamily="2" charset="2"/>
                <a:buChar char="ü"/>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 </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спасательных воинских формирований федерального органа исполнительной власти, уполномоченного на решение задач в области гражданской обороны, принимавшие участие в ходе специальной военной операции в проведении работ по поиску, обезвреживанию и (или) уничтожению взрывоопасных предметов на территориях Украины, Донецкой Народной Республики и Луганской Народной Республики с 24 февраля 2022 года, на территориях Запорожской области и Херсонской области с 30 сентября 2022 года;</a:t>
              </a:r>
            </a:p>
            <a:p>
              <a:pPr marL="171450" indent="-171450" algn="just">
                <a:buFont typeface="Wingdings" panose="05000000000000000000" pitchFamily="2" charset="2"/>
                <a:buChar char="ü"/>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инвалиды</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ü"/>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инвалиды </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войны (боевых действий) </a:t>
              </a: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ü"/>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члены </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семей  погибших (умерших) инвалидов войны и ветеранов боевых действий. </a:t>
              </a:r>
              <a:endPar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 name="Прямая соединительная линия 5"/>
            <p:cNvCxnSpPr/>
            <p:nvPr/>
          </p:nvCxnSpPr>
          <p:spPr>
            <a:xfrm>
              <a:off x="421578" y="765994"/>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rot="10800000" flipH="1">
              <a:off x="516001" y="977521"/>
              <a:ext cx="388846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732" y="179348"/>
              <a:ext cx="4731765" cy="276999"/>
            </a:xfrm>
            <a:prstGeom prst="rect">
              <a:avLst/>
            </a:prstGeom>
            <a:noFill/>
          </p:spPr>
          <p:txBody>
            <a:bodyPr wrap="square" rtlCol="0">
              <a:spAutoFit/>
            </a:bodyPr>
            <a:lstStyle/>
            <a:p>
              <a:pPr algn="r"/>
              <a:endParaRPr lang="ru-RU" sz="1200" b="1" dirty="0">
                <a:solidFill>
                  <a:schemeClr val="bg1"/>
                </a:solidFill>
              </a:endParaRPr>
            </a:p>
          </p:txBody>
        </p:sp>
      </p:grpSp>
      <p:sp>
        <p:nvSpPr>
          <p:cNvPr id="9" name="Номер слайда 8"/>
          <p:cNvSpPr>
            <a:spLocks noGrp="1"/>
          </p:cNvSpPr>
          <p:nvPr>
            <p:ph type="sldNum" sz="quarter" idx="12"/>
          </p:nvPr>
        </p:nvSpPr>
        <p:spPr/>
        <p:txBody>
          <a:bodyPr/>
          <a:lstStyle/>
          <a:p>
            <a:fld id="{B19B0651-EE4F-4900-A07F-96A6BFA9D0F0}" type="slidenum">
              <a:rPr lang="ru-RU" smtClean="0"/>
              <a:t>31</a:t>
            </a:fld>
            <a:endParaRPr lang="ru-RU"/>
          </a:p>
        </p:txBody>
      </p:sp>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83900" t="13350" r="4631" b="81950"/>
          <a:stretch/>
        </p:blipFill>
        <p:spPr>
          <a:xfrm flipH="1" flipV="1">
            <a:off x="-27384" y="693"/>
            <a:ext cx="6940856" cy="1063875"/>
          </a:xfrm>
          <a:prstGeom prst="rect">
            <a:avLst/>
          </a:prstGeom>
        </p:spPr>
      </p:pic>
    </p:spTree>
    <p:extLst>
      <p:ext uri="{BB962C8B-B14F-4D97-AF65-F5344CB8AC3E}">
        <p14:creationId xmlns:p14="http://schemas.microsoft.com/office/powerpoint/2010/main" val="2198824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0" y="14120"/>
            <a:ext cx="6957392" cy="8926167"/>
            <a:chOff x="5025008" y="11453"/>
            <a:chExt cx="4967509" cy="6094281"/>
          </a:xfrm>
        </p:grpSpPr>
        <p:cxnSp>
          <p:nvCxnSpPr>
            <p:cNvPr id="2" name="Прямая соединительная линия 1"/>
            <p:cNvCxnSpPr/>
            <p:nvPr/>
          </p:nvCxnSpPr>
          <p:spPr>
            <a:xfrm rot="10800000">
              <a:off x="9606502" y="67823"/>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3" name="Picture 9" descr="C:\Users\032PodlesnykhSS\Desktop\gro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218014" y="3550655"/>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C:\Users\032PodlesnykhSS\Desktop\inf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241032" y="995902"/>
              <a:ext cx="239043" cy="2390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0800000" flipV="1">
              <a:off x="5422324" y="1053520"/>
              <a:ext cx="3240360" cy="210133"/>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6" name="TextBox 5"/>
            <p:cNvSpPr txBox="1"/>
            <p:nvPr/>
          </p:nvSpPr>
          <p:spPr>
            <a:xfrm rot="10800000" flipV="1">
              <a:off x="5418932" y="3607775"/>
              <a:ext cx="3998564" cy="210133"/>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7" name="TextBox 6"/>
            <p:cNvSpPr txBox="1"/>
            <p:nvPr/>
          </p:nvSpPr>
          <p:spPr>
            <a:xfrm rot="10800000" flipV="1">
              <a:off x="5457056" y="1263575"/>
              <a:ext cx="4278396" cy="2224251"/>
            </a:xfrm>
            <a:prstGeom prst="rect">
              <a:avLst/>
            </a:prstGeom>
            <a:noFill/>
          </p:spPr>
          <p:txBody>
            <a:bodyPr wrap="square" rtlCol="0">
              <a:spAutoFit/>
            </a:bodyPr>
            <a:lstStyle/>
            <a:p>
              <a:pPr algn="just">
                <a:lnSpc>
                  <a:spcPct val="110000"/>
                </a:lnSpc>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 наличии в индивидуальной программе реабилитации и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абилитации</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инвалида (ИПРА) рекомендаций медико-социальной экспертизы инвалид обеспечивается ТСР, предусмотренными в федеральном перечне, в том числе производится изготовление и ремонт протезно-ортопедических изделий.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lnSpc>
                  <a:spcPct val="110000"/>
                </a:lnSpc>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lnSpc>
                  <a:spcPct val="110000"/>
                </a:lnSpc>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Способы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обеспечения услуги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a:p>
              <a:pPr marL="171450" indent="-171450" algn="just">
                <a:lnSpc>
                  <a:spcPct val="11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натуральное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обеспечение по государственному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контракту;</a:t>
              </a:r>
            </a:p>
            <a:p>
              <a:pPr marL="171450" indent="-171450" algn="just">
                <a:lnSpc>
                  <a:spcPct val="11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обеспечение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путем формирования электронного сертификата.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lnSpc>
                  <a:spcPct val="110000"/>
                </a:lnSpc>
                <a:buFont typeface="Wingdings" panose="05000000000000000000" pitchFamily="2" charset="2"/>
                <a:buChar char="§"/>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lnSpc>
                  <a:spcPct val="110000"/>
                </a:lnSpc>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Предельная стоимость изделия по электронному сертификату определяется по последнему исполненному контракту на дату обращения</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lnSpc>
                  <a:spcPct val="110000"/>
                </a:lnSpc>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lnSpc>
                  <a:spcPct val="110000"/>
                </a:lnSpc>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акты: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Федеральный закон от 30.12.2020 № 491-ФЗ, Федеральный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закон от 24.11.1995 № 181-ФЗ</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Постановление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Правительства РФ от 07.04.2008 № 240. </a:t>
              </a:r>
            </a:p>
            <a:p>
              <a:pPr algn="just">
                <a:lnSpc>
                  <a:spcPct val="110000"/>
                </a:lnSpc>
              </a:pP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lnSpc>
                  <a:spcPct val="110000"/>
                </a:lnSpc>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Получение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услуги: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заявлению, без заявления при наличии сведений о карте МИР путем формирования электронного сертификата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8" name="Прямая соединительная линия 7"/>
            <p:cNvCxnSpPr/>
            <p:nvPr/>
          </p:nvCxnSpPr>
          <p:spPr>
            <a:xfrm flipH="1" flipV="1">
              <a:off x="5529065" y="1236128"/>
              <a:ext cx="3867565"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0800000" flipV="1">
              <a:off x="5457056" y="3795787"/>
              <a:ext cx="3960440" cy="1700103"/>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Инвалиды</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инвалиды войны, ветераны боевых действий: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военнослужащие</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в том числе уволенные в запас (отставку), военнообязанные, призванные на военные сборы, лица рядового и начальствующего состава органов внутренних дел, войск национальной гвардии и органов государственной безопасности, работники указанных органов,  работники Министерства обороны РФ, сотрудники учреждений и органов уголовно-исполнительной системы, направленные в другие государства органами государственной власти РФ и принимавшие участие в боевых действиях при исполнении служебных обязанностей в этих государствах, а также принимавшие участие в соответствии с решениями органов государственной власти РФ в боевых действиях на территории РФ</a:t>
              </a:r>
            </a:p>
          </p:txBody>
        </p:sp>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l="83900" t="13350" r="4631" b="81950"/>
            <a:stretch/>
          </p:blipFill>
          <p:spPr>
            <a:xfrm rot="10800000" flipH="1" flipV="1">
              <a:off x="5025008" y="14002"/>
              <a:ext cx="4896544" cy="822709"/>
            </a:xfrm>
            <a:prstGeom prst="rect">
              <a:avLst/>
            </a:prstGeom>
          </p:spPr>
        </p:pic>
        <p:sp>
          <p:nvSpPr>
            <p:cNvPr id="11" name="TextBox 10"/>
            <p:cNvSpPr txBox="1"/>
            <p:nvPr/>
          </p:nvSpPr>
          <p:spPr>
            <a:xfrm rot="10800000" flipH="1" flipV="1">
              <a:off x="5076233" y="11453"/>
              <a:ext cx="4916284" cy="819517"/>
            </a:xfrm>
            <a:prstGeom prst="rect">
              <a:avLst/>
            </a:prstGeom>
            <a:noFill/>
          </p:spPr>
          <p:txBody>
            <a:bodyPr wrap="square" rtlCol="0">
              <a:spAutoFit/>
            </a:bodyPr>
            <a:lstStyle/>
            <a:p>
              <a:pPr algn="ctr"/>
              <a:r>
                <a:rPr lang="ru-RU" b="1" dirty="0" smtClean="0">
                  <a:solidFill>
                    <a:schemeClr val="bg1"/>
                  </a:solidFill>
                </a:rPr>
                <a:t>ОБЕСПЕЧЕНИЕ ИНВАЛИДОВ ТЕХНИЧЕСКИМИ СРЕДСТВАМИ РЕАБИЛИТАЦИИ (ТСР) И ОТДЕЛЬНЫХ КАТЕГОРИЙ ГРАЖДАН ИЗ ЧИСЛА ВЕТЕРАНОВ ПРОТЕЗАМИ (КРОМЕ ЗУБНЫХ ПРОТЕЗОВ), </a:t>
              </a:r>
            </a:p>
            <a:p>
              <a:pPr algn="ctr"/>
              <a:r>
                <a:rPr lang="ru-RU" b="1" dirty="0" smtClean="0">
                  <a:solidFill>
                    <a:schemeClr val="bg1"/>
                  </a:solidFill>
                </a:rPr>
                <a:t>ПРОТЕЗНО-ОРТОПЕДИЧЕСКИМИ ИЗДЕЛИЯМИ</a:t>
              </a:r>
              <a:endParaRPr lang="ru-RU" b="1" dirty="0">
                <a:solidFill>
                  <a:schemeClr val="bg1"/>
                </a:solidFill>
              </a:endParaRPr>
            </a:p>
          </p:txBody>
        </p:sp>
        <p:cxnSp>
          <p:nvCxnSpPr>
            <p:cNvPr id="13" name="Прямая соединительная линия 12"/>
            <p:cNvCxnSpPr/>
            <p:nvPr/>
          </p:nvCxnSpPr>
          <p:spPr>
            <a:xfrm flipH="1" flipV="1">
              <a:off x="5529064" y="3789039"/>
              <a:ext cx="3867565"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sp>
        <p:nvSpPr>
          <p:cNvPr id="15"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32</a:t>
            </a:fld>
            <a:endParaRPr lang="ru-RU" dirty="0"/>
          </a:p>
        </p:txBody>
      </p:sp>
    </p:spTree>
    <p:extLst>
      <p:ext uri="{BB962C8B-B14F-4D97-AF65-F5344CB8AC3E}">
        <p14:creationId xmlns:p14="http://schemas.microsoft.com/office/powerpoint/2010/main" val="4005039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p:cNvGrpSpPr/>
          <p:nvPr/>
        </p:nvGrpSpPr>
        <p:grpSpPr>
          <a:xfrm rot="10800000">
            <a:off x="-15552" y="-591616"/>
            <a:ext cx="7116960" cy="9392278"/>
            <a:chOff x="4953000" y="752266"/>
            <a:chExt cx="4968552" cy="6565165"/>
          </a:xfrm>
        </p:grpSpPr>
        <p:cxnSp>
          <p:nvCxnSpPr>
            <p:cNvPr id="2" name="Прямая соединительная линия 1"/>
            <p:cNvCxnSpPr/>
            <p:nvPr/>
          </p:nvCxnSpPr>
          <p:spPr>
            <a:xfrm rot="10800000">
              <a:off x="9514201" y="1279520"/>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p:cNvCxnSpPr/>
            <p:nvPr/>
          </p:nvCxnSpPr>
          <p:spPr>
            <a:xfrm>
              <a:off x="5340058" y="752266"/>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83900" t="13350" r="4631" b="82089"/>
            <a:stretch/>
          </p:blipFill>
          <p:spPr>
            <a:xfrm rot="10800000" flipH="1" flipV="1">
              <a:off x="5047470" y="5958907"/>
              <a:ext cx="4874082" cy="899094"/>
            </a:xfrm>
            <a:prstGeom prst="rect">
              <a:avLst/>
            </a:prstGeom>
          </p:spPr>
        </p:pic>
        <p:pic>
          <p:nvPicPr>
            <p:cNvPr id="5"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71376" y="5468040"/>
              <a:ext cx="234152" cy="2341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flipV="1">
              <a:off x="5313040" y="5438703"/>
              <a:ext cx="4195907" cy="215135"/>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7" name="TextBox 6"/>
            <p:cNvSpPr txBox="1"/>
            <p:nvPr/>
          </p:nvSpPr>
          <p:spPr>
            <a:xfrm flipV="1">
              <a:off x="5529064" y="4467631"/>
              <a:ext cx="3978324" cy="987467"/>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5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дней -  формирование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электронного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сертификата (3 рабочих дня для нуждающихся в паллиативной помощи)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15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дней - выдача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направления на получение ТСР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контракту (7 дней для нуждающихся в паллиативной помощи) (при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наличии ГК);</a:t>
              </a: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7 дней с даты заключения государственного контракта и после проверки соответствия товара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контракту (при отсутствии ГК на дату подачи заявления.</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pic>
          <p:nvPicPr>
            <p:cNvPr id="8"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9471511" y="1597084"/>
              <a:ext cx="234017" cy="2340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Users\032PodlesnykhSS\Desktop\google-doc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flipV="1">
              <a:off x="9453040" y="4154868"/>
              <a:ext cx="225855" cy="2258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flipV="1">
              <a:off x="4953000" y="1579435"/>
              <a:ext cx="4533699" cy="215135"/>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11" name="TextBox 10"/>
            <p:cNvSpPr txBox="1"/>
            <p:nvPr/>
          </p:nvSpPr>
          <p:spPr>
            <a:xfrm flipH="1" flipV="1">
              <a:off x="5526424" y="1931768"/>
              <a:ext cx="3963079" cy="2218037"/>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Заявление;</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 подтверждающий полномочия представителя</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удостоверяющий личность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заявителя и представителя (при обращении через представителя);</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Заключение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врачебной комиссии медицинской организации, оказывающей лечебно-профилактическую помощь, о нуждаемости ветерана в обеспечении протезами (кроме зубных протезов), протезно-ортопедическими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изделиями</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карте МИР (для формирования электронного сертификата)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lnSpc>
                  <a:spcPct val="130000"/>
                </a:lnSpc>
              </a:pP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lnSpc>
                  <a:spcPct val="130000"/>
                </a:lnSpc>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случае подачи инвалидом (ветераном) заявления о предоставлении технического средства (изделия) через личный кабинет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Едином портале государственных и муниципальных услуг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потребуется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представить сведения о месте пребывания (фактического проживания) инвалида (ветерана), а также электронный образ заключения  (в случае подачи заявления ветераном</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2" name="TextBox 11"/>
            <p:cNvSpPr txBox="1"/>
            <p:nvPr/>
          </p:nvSpPr>
          <p:spPr>
            <a:xfrm flipV="1">
              <a:off x="5526424" y="1025768"/>
              <a:ext cx="3963080" cy="510004"/>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3" name="Прямая соединительная линия 12"/>
            <p:cNvCxnSpPr/>
            <p:nvPr/>
          </p:nvCxnSpPr>
          <p:spPr>
            <a:xfrm>
              <a:off x="5526424" y="4154869"/>
              <a:ext cx="389107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526425" y="1579435"/>
              <a:ext cx="389107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flipV="1">
              <a:off x="6249144" y="4134424"/>
              <a:ext cx="3260250" cy="215135"/>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cxnSp>
          <p:nvCxnSpPr>
            <p:cNvPr id="20" name="Прямая соединительная линия 19"/>
            <p:cNvCxnSpPr/>
            <p:nvPr/>
          </p:nvCxnSpPr>
          <p:spPr>
            <a:xfrm>
              <a:off x="5529064" y="5445224"/>
              <a:ext cx="389107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Группа 21"/>
          <p:cNvGrpSpPr/>
          <p:nvPr/>
        </p:nvGrpSpPr>
        <p:grpSpPr>
          <a:xfrm rot="10800000" flipV="1">
            <a:off x="5045793" y="7787191"/>
            <a:ext cx="1230460" cy="550184"/>
            <a:chOff x="3662866" y="6369433"/>
            <a:chExt cx="867896" cy="378190"/>
          </a:xfrm>
        </p:grpSpPr>
        <p:sp>
          <p:nvSpPr>
            <p:cNvPr id="23" name="TextBox 22"/>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24"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Номер слайда 14"/>
          <p:cNvSpPr>
            <a:spLocks noGrp="1"/>
          </p:cNvSpPr>
          <p:nvPr>
            <p:ph type="sldNum" sz="quarter" idx="12"/>
          </p:nvPr>
        </p:nvSpPr>
        <p:spPr/>
        <p:txBody>
          <a:bodyPr/>
          <a:lstStyle/>
          <a:p>
            <a:fld id="{B19B0651-EE4F-4900-A07F-96A6BFA9D0F0}" type="slidenum">
              <a:rPr lang="ru-RU" smtClean="0"/>
              <a:t>33</a:t>
            </a:fld>
            <a:endParaRPr lang="ru-RU"/>
          </a:p>
        </p:txBody>
      </p:sp>
    </p:spTree>
    <p:extLst>
      <p:ext uri="{BB962C8B-B14F-4D97-AF65-F5344CB8AC3E}">
        <p14:creationId xmlns:p14="http://schemas.microsoft.com/office/powerpoint/2010/main" val="3650605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rot="10800000">
            <a:off x="-27386" y="-15552"/>
            <a:ext cx="6885386" cy="9649072"/>
            <a:chOff x="-16298" y="108628"/>
            <a:chExt cx="4890462" cy="6767638"/>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83900" t="13350" r="4631" b="81950"/>
            <a:stretch/>
          </p:blipFill>
          <p:spPr>
            <a:xfrm flipH="1" flipV="1">
              <a:off x="-16298" y="5958906"/>
              <a:ext cx="4890462" cy="917360"/>
            </a:xfrm>
            <a:prstGeom prst="rect">
              <a:avLst/>
            </a:prstGeom>
          </p:spPr>
        </p:pic>
        <p:cxnSp>
          <p:nvCxnSpPr>
            <p:cNvPr id="4" name="Прямая соединительная линия 3"/>
            <p:cNvCxnSpPr/>
            <p:nvPr/>
          </p:nvCxnSpPr>
          <p:spPr>
            <a:xfrm>
              <a:off x="364492" y="752266"/>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flipV="1">
              <a:off x="-16296" y="6044065"/>
              <a:ext cx="4880992" cy="712363"/>
            </a:xfrm>
            <a:prstGeom prst="rect">
              <a:avLst/>
            </a:prstGeom>
            <a:noFill/>
          </p:spPr>
          <p:txBody>
            <a:bodyPr wrap="square" rtlCol="0">
              <a:spAutoFit/>
            </a:bodyPr>
            <a:lstStyle/>
            <a:p>
              <a:pPr algn="ctr"/>
              <a:r>
                <a:rPr lang="ru-RU" sz="2000" b="1" dirty="0" smtClean="0">
                  <a:solidFill>
                    <a:schemeClr val="bg1"/>
                  </a:solidFill>
                </a:rPr>
                <a:t>КОМПЕНСАЦИЯ РАСХОДОВ НА ПРОЕЗД К МЕСТУ ЛЕЧЕНИЯ В ЦЕНТРЕ РЕАБИЛИТАЦИИ ФОНДА ПЕНСИОННОГО И СОЦИАЛЬНОГО СТРАХОВАНИЯ РФ И ОБРАТНО </a:t>
              </a:r>
              <a:endParaRPr lang="ru-RU" sz="2000" b="1" dirty="0">
                <a:solidFill>
                  <a:schemeClr val="bg1"/>
                </a:solidFill>
              </a:endParaRPr>
            </a:p>
          </p:txBody>
        </p:sp>
        <p:pic>
          <p:nvPicPr>
            <p:cNvPr id="6" name="Picture 11" descr="C:\Users\032PodlesnykhSS\Desktop\inf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4425925" y="5507970"/>
              <a:ext cx="239043" cy="2390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V="1">
              <a:off x="301759" y="5460400"/>
              <a:ext cx="4147185" cy="215868"/>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8" name="TextBox 7"/>
            <p:cNvSpPr txBox="1"/>
            <p:nvPr/>
          </p:nvSpPr>
          <p:spPr>
            <a:xfrm flipV="1">
              <a:off x="475701" y="3561286"/>
              <a:ext cx="3951716" cy="1900847"/>
            </a:xfrm>
            <a:prstGeom prst="rect">
              <a:avLst/>
            </a:prstGeom>
            <a:noFill/>
          </p:spPr>
          <p:txBody>
            <a:bodyPr wrap="square" rtlCol="0">
              <a:spAutoFit/>
            </a:bodyPr>
            <a:lstStyle/>
            <a:p>
              <a:pPr algn="just">
                <a:lnSpc>
                  <a:spcPct val="130000"/>
                </a:lnSpc>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Получение  компенсации расходов к месту лечения в ЦР 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обратно.</a:t>
              </a:r>
            </a:p>
            <a:p>
              <a:pPr algn="just">
                <a:lnSpc>
                  <a:spcPct val="130000"/>
                </a:lnSpc>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акты: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Постановление Правительства РФ от 28.12.2024 № 1960 «Об утверждении Правил предоставления и оплаты услуг по санаторно-курортному лечению, медицинской реабилитации лиц, указанных в части 10 статьи 7 Федерального закона «О бюджете Фонда пенсионного и социального страхования Российской Федерации на 2025 год и на плановый период 2026 и 2027 годов», в центрах реабилитации Фонда пенсионного и социального страхования Российской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Федерации«</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Приказ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СФР от 24.02.2025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206</a:t>
              </a:r>
            </a:p>
            <a:p>
              <a:pPr algn="just">
                <a:lnSpc>
                  <a:spcPct val="130000"/>
                </a:lnSpc>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lnSpc>
                  <a:spcPct val="130000"/>
                </a:lnSpc>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Получение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услуги: по заявлению.</a:t>
              </a:r>
            </a:p>
          </p:txBody>
        </p:sp>
        <p:cxnSp>
          <p:nvCxnSpPr>
            <p:cNvPr id="9" name="Прямая соединительная линия 8"/>
            <p:cNvCxnSpPr/>
            <p:nvPr/>
          </p:nvCxnSpPr>
          <p:spPr>
            <a:xfrm>
              <a:off x="497228" y="5468040"/>
              <a:ext cx="388134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10" name="Picture 15" descr="C:\Users\032PodlesnykhSS\Desktop\ruble (2).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4378574" y="3269566"/>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flipV="1">
              <a:off x="475701" y="108628"/>
              <a:ext cx="3951716" cy="3256900"/>
            </a:xfrm>
            <a:prstGeom prst="rect">
              <a:avLst/>
            </a:prstGeom>
            <a:noFill/>
          </p:spPr>
          <p:txBody>
            <a:bodyPr wrap="square" rtlCol="0">
              <a:spAutoFit/>
            </a:bodyPr>
            <a:lstStyle/>
            <a:p>
              <a:pPr algn="just">
                <a:lnSpc>
                  <a:spcPct val="130000"/>
                </a:lnSpc>
              </a:pPr>
              <a:endParaRPr lang="ru-RU" sz="7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lnSpc>
                  <a:spcPct val="130000"/>
                </a:lnSpc>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размере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фактических расходов, подтвержденных проездными документами, но не выше стоимости проезда:</a:t>
              </a:r>
            </a:p>
            <a:p>
              <a:pPr marL="171450" indent="-171450" algn="just">
                <a:lnSpc>
                  <a:spcPct val="130000"/>
                </a:lnSpc>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железнодорожном транспорте общего пользования - в поездах дальнего следования всех типов, в том числе фирменных поездах, вагонах всех категорий, за исключением спальных вагонов с двухместными купе и вагонов повышенной комфортности, и поездах пригородного сообщения;</a:t>
              </a: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морском транспорте - на местах IV и V категорий кают судов транспортных линий (при наличии на судне), а при отсутствии спальных мест - на сидячих местах;</a:t>
              </a: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внутреннем водном транспорте - на местах III категории кают судов транспортных маршрутов (при наличии на судне), а при отсутствии спальных мест - на сидячих местах; </a:t>
              </a: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автомобильном транспорте общего пользования (кроме такси);</a:t>
              </a:r>
            </a:p>
            <a:p>
              <a:pPr marL="171450" indent="-171450" algn="just">
                <a:lnSpc>
                  <a:spcPct val="130000"/>
                </a:lnSpc>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воздушном транспорте - в салоне экономического класса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lnSpc>
                  <a:spcPct val="130000"/>
                </a:lnSpc>
                <a:buFont typeface="Wingdings" panose="05000000000000000000" pitchFamily="2" charset="2"/>
                <a:buChar char="§"/>
              </a:pPr>
              <a:r>
                <a:rPr lang="ru-RU" sz="1100" dirty="0" smtClean="0">
                  <a:latin typeface="Arial Unicode MS" panose="020B0604020202020204" pitchFamily="34" charset="-128"/>
                  <a:ea typeface="Arial Unicode MS" panose="020B0604020202020204" pitchFamily="34" charset="-128"/>
                  <a:cs typeface="Arial Unicode MS" panose="020B0604020202020204" pitchFamily="34" charset="-128"/>
                </a:rPr>
                <a:t>на </a:t>
              </a:r>
              <a:r>
                <a:rPr lang="ru-RU" sz="1100" dirty="0">
                  <a:latin typeface="Arial Unicode MS" panose="020B0604020202020204" pitchFamily="34" charset="-128"/>
                  <a:ea typeface="Arial Unicode MS" panose="020B0604020202020204" pitchFamily="34" charset="-128"/>
                  <a:cs typeface="Arial Unicode MS" panose="020B0604020202020204" pitchFamily="34" charset="-128"/>
                </a:rPr>
                <a:t>личном автомобильном транспорте </a:t>
              </a:r>
              <a:r>
                <a:rPr lang="ru-RU" sz="1100" dirty="0" smtClean="0">
                  <a:latin typeface="Arial Unicode MS" panose="020B0604020202020204" pitchFamily="34" charset="-128"/>
                  <a:ea typeface="Arial Unicode MS" panose="020B0604020202020204" pitchFamily="34" charset="-128"/>
                  <a:cs typeface="Arial Unicode MS" panose="020B0604020202020204" pitchFamily="34" charset="-128"/>
                </a:rPr>
                <a:t>- в размере произведенных расходов </a:t>
              </a:r>
              <a:r>
                <a:rPr lang="ru-RU" sz="1100" dirty="0">
                  <a:latin typeface="Arial Unicode MS" panose="020B0604020202020204" pitchFamily="34" charset="-128"/>
                  <a:ea typeface="Arial Unicode MS" panose="020B0604020202020204" pitchFamily="34" charset="-128"/>
                  <a:cs typeface="Arial Unicode MS" panose="020B0604020202020204" pitchFamily="34" charset="-128"/>
                </a:rPr>
                <a:t>на </a:t>
              </a:r>
              <a:r>
                <a:rPr lang="ru-RU" sz="1100" dirty="0" smtClean="0">
                  <a:latin typeface="Arial Unicode MS" panose="020B0604020202020204" pitchFamily="34" charset="-128"/>
                  <a:ea typeface="Arial Unicode MS" panose="020B0604020202020204" pitchFamily="34" charset="-128"/>
                  <a:cs typeface="Arial Unicode MS" panose="020B0604020202020204" pitchFamily="34" charset="-128"/>
                </a:rPr>
                <a:t>ГСМ, </a:t>
              </a:r>
              <a:r>
                <a:rPr lang="ru-RU" sz="1100" dirty="0">
                  <a:latin typeface="Arial Unicode MS" panose="020B0604020202020204" pitchFamily="34" charset="-128"/>
                  <a:ea typeface="Arial Unicode MS" panose="020B0604020202020204" pitchFamily="34" charset="-128"/>
                  <a:cs typeface="Arial Unicode MS" panose="020B0604020202020204" pitchFamily="34" charset="-128"/>
                </a:rPr>
                <a:t>но не выше стоимости, рассчитанной на основе базовых норм расхода топлива для автомобилей общего назначения, </a:t>
              </a:r>
              <a:r>
                <a:rPr lang="ru-RU" sz="1100" dirty="0" smtClean="0">
                  <a:latin typeface="Arial Unicode MS" panose="020B0604020202020204" pitchFamily="34" charset="-128"/>
                  <a:ea typeface="Arial Unicode MS" panose="020B0604020202020204" pitchFamily="34" charset="-128"/>
                  <a:cs typeface="Arial Unicode MS" panose="020B0604020202020204" pitchFamily="34" charset="-128"/>
                </a:rPr>
                <a:t>для </a:t>
              </a:r>
              <a:r>
                <a:rPr lang="ru-RU" sz="1100" dirty="0">
                  <a:latin typeface="Arial Unicode MS" panose="020B0604020202020204" pitchFamily="34" charset="-128"/>
                  <a:ea typeface="Arial Unicode MS" panose="020B0604020202020204" pitchFamily="34" charset="-128"/>
                  <a:cs typeface="Arial Unicode MS" panose="020B0604020202020204" pitchFamily="34" charset="-128"/>
                </a:rPr>
                <a:t>соответствующих транспортных средств, и протяженности кратчайшего маршрута следования к месту лечения и обратно</a:t>
              </a:r>
              <a:endParaRPr lang="ru-RU" sz="1100" dirty="0">
                <a:latin typeface="Arial Unicode MS" panose="020B0604020202020204" pitchFamily="34" charset="-128"/>
                <a:ea typeface="Arial Unicode MS" panose="020B0604020202020204" pitchFamily="34" charset="-128"/>
                <a:cs typeface="Arial Unicode MS" panose="020B0604020202020204" pitchFamily="34" charset="-128"/>
                <a:hlinkClick r:id="rId7"/>
              </a:endParaRPr>
            </a:p>
            <a:p>
              <a:pPr marL="171450" indent="-171450" algn="just">
                <a:lnSpc>
                  <a:spcPct val="130000"/>
                </a:lnSpc>
                <a:buFont typeface="Wingdings" panose="05000000000000000000" pitchFamily="2" charset="2"/>
                <a:buChar char="§"/>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2" name="TextBox 11"/>
            <p:cNvSpPr txBox="1"/>
            <p:nvPr/>
          </p:nvSpPr>
          <p:spPr>
            <a:xfrm flipV="1">
              <a:off x="158631" y="3295655"/>
              <a:ext cx="4268787" cy="215868"/>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cxnSp>
          <p:nvCxnSpPr>
            <p:cNvPr id="14" name="Прямая соединительная линия 13"/>
            <p:cNvCxnSpPr/>
            <p:nvPr/>
          </p:nvCxnSpPr>
          <p:spPr>
            <a:xfrm>
              <a:off x="488504" y="3340933"/>
              <a:ext cx="388134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sp>
        <p:nvSpPr>
          <p:cNvPr id="15"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34</a:t>
            </a:fld>
            <a:endParaRPr lang="ru-RU" dirty="0"/>
          </a:p>
        </p:txBody>
      </p:sp>
    </p:spTree>
    <p:extLst>
      <p:ext uri="{BB962C8B-B14F-4D97-AF65-F5344CB8AC3E}">
        <p14:creationId xmlns:p14="http://schemas.microsoft.com/office/powerpoint/2010/main" val="320498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536126" y="-663624"/>
            <a:ext cx="0" cy="8611139"/>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p:cNvCxnSpPr/>
          <p:nvPr/>
        </p:nvCxnSpPr>
        <p:spPr>
          <a:xfrm rot="10800000">
            <a:off x="6301712" y="75332"/>
            <a:ext cx="0" cy="8611139"/>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4"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36258" y="2828049"/>
            <a:ext cx="329922" cy="3339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236448" y="5377308"/>
            <a:ext cx="329731" cy="333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214186" y="1493427"/>
            <a:ext cx="357769" cy="3621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C:\Users\032PodlesnykhSS\Desktop\google-doc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217870" y="3957708"/>
            <a:ext cx="348309" cy="3525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0800000" flipV="1">
            <a:off x="566180" y="5423358"/>
            <a:ext cx="4667146" cy="307776"/>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9" name="TextBox 8"/>
          <p:cNvSpPr txBox="1"/>
          <p:nvPr/>
        </p:nvSpPr>
        <p:spPr>
          <a:xfrm rot="10800000" flipV="1">
            <a:off x="566180" y="2896533"/>
            <a:ext cx="5912060" cy="307776"/>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10" name="TextBox 9"/>
          <p:cNvSpPr txBox="1"/>
          <p:nvPr/>
        </p:nvSpPr>
        <p:spPr>
          <a:xfrm rot="10800000" flipV="1">
            <a:off x="566180" y="1570845"/>
            <a:ext cx="5634002" cy="307776"/>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11" name="TextBox 10"/>
          <p:cNvSpPr txBox="1"/>
          <p:nvPr/>
        </p:nvSpPr>
        <p:spPr>
          <a:xfrm rot="10800000" flipV="1">
            <a:off x="566180" y="3194987"/>
            <a:ext cx="6323066" cy="261610"/>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дня</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2" name="TextBox 11"/>
          <p:cNvSpPr txBox="1"/>
          <p:nvPr/>
        </p:nvSpPr>
        <p:spPr>
          <a:xfrm rot="10800000" flipV="1">
            <a:off x="566180" y="1868219"/>
            <a:ext cx="5523091" cy="600164"/>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получившие услугу по санаторно-курортному лечению или медицинской реабилитации в центре реабилитации Фонда пенсионного и социального страхования РФ</a:t>
            </a:r>
          </a:p>
        </p:txBody>
      </p:sp>
      <p:sp>
        <p:nvSpPr>
          <p:cNvPr id="13" name="TextBox 12"/>
          <p:cNvSpPr txBox="1"/>
          <p:nvPr/>
        </p:nvSpPr>
        <p:spPr>
          <a:xfrm rot="10800000" flipV="1">
            <a:off x="566180" y="4371839"/>
            <a:ext cx="5715520" cy="600164"/>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Заявление</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 подтверждающие расходы на проезд (кассовые чеки, проездные документы</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4" name="TextBox 13"/>
          <p:cNvSpPr txBox="1"/>
          <p:nvPr/>
        </p:nvSpPr>
        <p:spPr>
          <a:xfrm rot="10800000" flipV="1">
            <a:off x="566181" y="5865004"/>
            <a:ext cx="5580283" cy="430887"/>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p:txBody>
      </p:sp>
      <p:cxnSp>
        <p:nvCxnSpPr>
          <p:cNvPr id="15" name="Прямая соединительная линия 14"/>
          <p:cNvCxnSpPr/>
          <p:nvPr/>
        </p:nvCxnSpPr>
        <p:spPr>
          <a:xfrm flipH="1" flipV="1">
            <a:off x="660135" y="3176934"/>
            <a:ext cx="5486329"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a:off x="690540" y="4310261"/>
            <a:ext cx="543022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667641" y="5708702"/>
            <a:ext cx="5453128"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0800000" flipV="1">
            <a:off x="566180" y="4032119"/>
            <a:ext cx="4667148" cy="307776"/>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pic>
        <p:nvPicPr>
          <p:cNvPr id="20" name="Рисунок 19"/>
          <p:cNvPicPr>
            <a:picLocks noChangeAspect="1"/>
          </p:cNvPicPr>
          <p:nvPr/>
        </p:nvPicPr>
        <p:blipFill rotWithShape="1">
          <a:blip r:embed="rId8" cstate="print">
            <a:extLst>
              <a:ext uri="{28A0092B-C50C-407E-A947-70E740481C1C}">
                <a14:useLocalDpi xmlns:a14="http://schemas.microsoft.com/office/drawing/2010/main" val="0"/>
              </a:ext>
            </a:extLst>
          </a:blip>
          <a:srcRect l="83900" t="13350" r="4631" b="81950"/>
          <a:stretch/>
        </p:blipFill>
        <p:spPr>
          <a:xfrm flipH="1" flipV="1">
            <a:off x="-27384" y="-5086"/>
            <a:ext cx="6912704" cy="1345915"/>
          </a:xfrm>
          <a:prstGeom prst="rect">
            <a:avLst/>
          </a:prstGeom>
        </p:spPr>
      </p:pic>
      <p:cxnSp>
        <p:nvCxnSpPr>
          <p:cNvPr id="21" name="Прямая соединительная линия 20"/>
          <p:cNvCxnSpPr/>
          <p:nvPr/>
        </p:nvCxnSpPr>
        <p:spPr>
          <a:xfrm flipH="1" flipV="1">
            <a:off x="634440" y="1855555"/>
            <a:ext cx="5486329"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9866" y="5862000"/>
            <a:ext cx="569405" cy="57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10">
            <a:lum bright="70000" contrast="-70000"/>
            <a:extLst>
              <a:ext uri="{BEBA8EAE-BF5A-486C-A8C5-ECC9F3942E4B}">
                <a14:imgProps xmlns:a14="http://schemas.microsoft.com/office/drawing/2010/main">
                  <a14:imgLayer r:embed="rId11">
                    <a14:imgEffect>
                      <a14:backgroundRemoval t="10000" b="100000" l="9785" r="89976">
                        <a14:foregroundMark x1="33413" y1="91538" x2="33413" y2="91538"/>
                        <a14:foregroundMark x1="12172" y1="64359" x2="12172" y2="64359"/>
                        <a14:foregroundMark x1="13365" y1="52821" x2="13365" y2="52821"/>
                        <a14:foregroundMark x1="11695" y1="56667" x2="11695" y2="56667"/>
                        <a14:foregroundMark x1="10979" y1="60256" x2="10979" y2="60256"/>
                        <a14:foregroundMark x1="11456" y1="62051" x2="11456" y2="62051"/>
                        <a14:foregroundMark x1="11695" y1="63846" x2="11695" y2="63846"/>
                        <a14:foregroundMark x1="20048" y1="46923" x2="20048" y2="46923"/>
                        <a14:foregroundMark x1="34129" y1="60000" x2="34129" y2="60000"/>
                        <a14:foregroundMark x1="32220" y1="56154" x2="32220" y2="56154"/>
                        <a14:foregroundMark x1="31504" y1="53590" x2="31504" y2="53590"/>
                        <a14:foregroundMark x1="31742" y1="58974" x2="31742" y2="58974"/>
                        <a14:foregroundMark x1="34606" y1="62051" x2="34606" y2="62051"/>
                        <a14:foregroundMark x1="39141" y1="68462" x2="39141" y2="68462"/>
                        <a14:foregroundMark x1="42243" y1="70000" x2="57041" y2="80256"/>
                        <a14:foregroundMark x1="57041" y1="80256" x2="57041" y2="80256"/>
                        <a14:foregroundMark x1="13365" y1="65641" x2="22912" y2="78205"/>
                        <a14:foregroundMark x1="24821" y1="46154" x2="35800" y2="44872"/>
                      </a14:backgroundRemoval>
                    </a14:imgEffect>
                  </a14:imgLayer>
                </a14:imgProps>
              </a:ext>
              <a:ext uri="{28A0092B-C50C-407E-A947-70E740481C1C}">
                <a14:useLocalDpi xmlns:a14="http://schemas.microsoft.com/office/drawing/2010/main" val="0"/>
              </a:ext>
            </a:extLst>
          </a:blip>
          <a:srcRect l="9502" t="28383" r="12632"/>
          <a:stretch/>
        </p:blipFill>
        <p:spPr bwMode="auto">
          <a:xfrm>
            <a:off x="2899752" y="6969223"/>
            <a:ext cx="4057640" cy="273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Номер слайда 18"/>
          <p:cNvSpPr>
            <a:spLocks noGrp="1"/>
          </p:cNvSpPr>
          <p:nvPr>
            <p:ph type="sldNum" sz="quarter" idx="12"/>
          </p:nvPr>
        </p:nvSpPr>
        <p:spPr/>
        <p:txBody>
          <a:bodyPr/>
          <a:lstStyle/>
          <a:p>
            <a:fld id="{B19B0651-EE4F-4900-A07F-96A6BFA9D0F0}" type="slidenum">
              <a:rPr lang="ru-RU" smtClean="0"/>
              <a:t>35</a:t>
            </a:fld>
            <a:endParaRPr lang="ru-RU"/>
          </a:p>
        </p:txBody>
      </p:sp>
    </p:spTree>
    <p:extLst>
      <p:ext uri="{BB962C8B-B14F-4D97-AF65-F5344CB8AC3E}">
        <p14:creationId xmlns:p14="http://schemas.microsoft.com/office/powerpoint/2010/main" val="4076298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83900" t="13350" r="4631" b="81950"/>
          <a:stretch/>
        </p:blipFill>
        <p:spPr>
          <a:xfrm rot="10800000" flipH="1" flipV="1">
            <a:off x="-27390" y="5678"/>
            <a:ext cx="6885390" cy="1371440"/>
          </a:xfrm>
          <a:prstGeom prst="rect">
            <a:avLst/>
          </a:prstGeom>
        </p:spPr>
      </p:pic>
      <p:sp>
        <p:nvSpPr>
          <p:cNvPr id="3" name="TextBox 2"/>
          <p:cNvSpPr txBox="1"/>
          <p:nvPr/>
        </p:nvSpPr>
        <p:spPr>
          <a:xfrm rot="10800000" flipV="1">
            <a:off x="7711" y="15996"/>
            <a:ext cx="6827753" cy="1323438"/>
          </a:xfrm>
          <a:prstGeom prst="rect">
            <a:avLst/>
          </a:prstGeom>
          <a:noFill/>
        </p:spPr>
        <p:txBody>
          <a:bodyPr wrap="square" rtlCol="0">
            <a:spAutoFit/>
          </a:bodyPr>
          <a:lstStyle/>
          <a:p>
            <a:pPr algn="ctr"/>
            <a:r>
              <a:rPr lang="ru-RU" sz="2000" b="1" dirty="0" smtClean="0">
                <a:solidFill>
                  <a:schemeClr val="bg1"/>
                </a:solidFill>
              </a:rPr>
              <a:t>ПРЕДОСТАВЛЕНИЕ УСЛУГИ ПО САНАТОРНО-КУРОРТНОМУ ЛЕЧЕНИЮ ИЛИ МЕДИЦИНСКОЙ РЕАБИЛИТАЦИИ В ЦЕНТРАХ РЕАБИЛИТАЦИИ ФОНДА ПЕНСИОННОГО И СОЦИАЛЬНОГО СТРАХОВАНИЯ РФ</a:t>
            </a:r>
            <a:endParaRPr lang="ru-RU" sz="2000" b="1" dirty="0">
              <a:solidFill>
                <a:schemeClr val="bg1"/>
              </a:solidFill>
            </a:endParaRPr>
          </a:p>
        </p:txBody>
      </p:sp>
      <p:cxnSp>
        <p:nvCxnSpPr>
          <p:cNvPr id="4" name="Прямая соединительная линия 3"/>
          <p:cNvCxnSpPr/>
          <p:nvPr/>
        </p:nvCxnSpPr>
        <p:spPr>
          <a:xfrm rot="10800000">
            <a:off x="6288750" y="130891"/>
            <a:ext cx="0" cy="8774450"/>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5"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78345" y="6844974"/>
            <a:ext cx="327542" cy="340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278345" y="8630706"/>
            <a:ext cx="327354" cy="3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278345" y="3575891"/>
            <a:ext cx="355189" cy="3689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032PodlesnykhSS\Desktop\inf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H="1" flipV="1">
            <a:off x="278345" y="1481762"/>
            <a:ext cx="334384" cy="3473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Users\032PodlesnykhSS\Desktop\google-do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H="1" flipV="1">
            <a:off x="278345" y="7325450"/>
            <a:ext cx="337241" cy="3503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0800000" flipV="1">
            <a:off x="580530" y="8680548"/>
            <a:ext cx="4129850" cy="307777"/>
          </a:xfrm>
          <a:prstGeom prst="rect">
            <a:avLst/>
          </a:prstGeom>
          <a:noFill/>
        </p:spPr>
        <p:txBody>
          <a:bodyPr wrap="square" rtlCol="0">
            <a:spAutoFit/>
          </a:bodyPr>
          <a:lstStyle/>
          <a:p>
            <a:r>
              <a:rPr lang="ru-RU" sz="1400" b="1" dirty="0" smtClean="0">
                <a:solidFill>
                  <a:srgbClr val="02A6F0"/>
                </a:solidFill>
              </a:rPr>
              <a:t>КУДА ОБРАЩАТЬСЯ</a:t>
            </a:r>
            <a:endParaRPr lang="ru-RU" sz="1400" b="1" dirty="0">
              <a:solidFill>
                <a:srgbClr val="02A6F0"/>
              </a:solidFill>
            </a:endParaRPr>
          </a:p>
        </p:txBody>
      </p:sp>
      <p:sp>
        <p:nvSpPr>
          <p:cNvPr id="11" name="TextBox 10"/>
          <p:cNvSpPr txBox="1"/>
          <p:nvPr/>
        </p:nvSpPr>
        <p:spPr>
          <a:xfrm rot="10800000" flipV="1">
            <a:off x="553332" y="6897216"/>
            <a:ext cx="5869425" cy="307777"/>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12" name="TextBox 11"/>
          <p:cNvSpPr txBox="1"/>
          <p:nvPr/>
        </p:nvSpPr>
        <p:spPr>
          <a:xfrm rot="10800000" flipV="1">
            <a:off x="580530" y="1496617"/>
            <a:ext cx="5801270" cy="30777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13" name="TextBox 12"/>
          <p:cNvSpPr txBox="1"/>
          <p:nvPr/>
        </p:nvSpPr>
        <p:spPr>
          <a:xfrm rot="10800000" flipV="1">
            <a:off x="580530" y="3637110"/>
            <a:ext cx="5593372" cy="30777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14" name="TextBox 13"/>
          <p:cNvSpPr txBox="1"/>
          <p:nvPr/>
        </p:nvSpPr>
        <p:spPr>
          <a:xfrm rot="10800000" flipV="1">
            <a:off x="580530" y="1774482"/>
            <a:ext cx="5511511" cy="1954381"/>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Получение  санаторно - курортного лечения   или  медицинской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реабилитации в центре реабилитации СФР.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Постановление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Правительства РФ от 28.12.2024 № 1960 "Об утверждении Правил предоставления и оплаты услуг по санаторно-курортному лечению, медицинской реабилитации лиц, указанных в части 10 статьи 7 Федерального закона "О бюджете Фонда пенсионного и социального страхования Российской Федерации на 2025 год и на плановый период 2026 и 2027 годов", в центрах реабилитации Фонда пенсионного и социального страхования Российской Федерации".</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Способ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обеспечения меры: натуральная форма. </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Получение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услуги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 заявлению.</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5" name="Прямая соединительная линия 14"/>
          <p:cNvCxnSpPr/>
          <p:nvPr/>
        </p:nvCxnSpPr>
        <p:spPr>
          <a:xfrm flipH="1">
            <a:off x="692696" y="1774482"/>
            <a:ext cx="5328592" cy="10165"/>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0800000" flipV="1">
            <a:off x="580530" y="7139661"/>
            <a:ext cx="6277466" cy="261610"/>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 рабочих дня с даты получения заявления и документов</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7" name="TextBox 16"/>
          <p:cNvSpPr txBox="1"/>
          <p:nvPr/>
        </p:nvSpPr>
        <p:spPr>
          <a:xfrm rot="10800000" flipV="1">
            <a:off x="580530" y="3944888"/>
            <a:ext cx="5483261" cy="2970044"/>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Ветераны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боевых действий из числа военнослужащих, проходивших военную службу в Вооруженных Силах РФ, лиц, находившихся на военной службе в войсках национальной гвардии Российской Федерации, в воинских формированиях и органах, указанных в пункте 6 статьи 1 Федерального закона "Об обороне", граждан, призванных на военную службу по мобилизации или заключивших контракт в соответствии с пунктом 7 статьи 38 Федерального закона "О воинской обязанности и военной службе" либо контракт о добровольном содействии в выполнении задач, возложенных на Вооруженные Силы РФ или войска национальной гвардии РФ, в период участия в специальной военной операции на территориях Украины, Донецкой Народной Республики, Луганской Народной Республики, Запорожской области и Херсонской области или в ходе вооруженной провокации на государственной границе РФ и приграничных территориях субъектов РФ, прилегающих к районам проведения специальной военной операции на территориях Украины, Донецкой Народной Республики и Луганской Народной Республики, а также лиц, указанных в подпунктах 2.2 - 2.4 пункта 1 статьи 3 Федерального закона "О ветеранах"</a:t>
            </a:r>
          </a:p>
        </p:txBody>
      </p:sp>
      <p:sp>
        <p:nvSpPr>
          <p:cNvPr id="18" name="TextBox 17"/>
          <p:cNvSpPr txBox="1"/>
          <p:nvPr/>
        </p:nvSpPr>
        <p:spPr>
          <a:xfrm rot="10800000" flipV="1">
            <a:off x="580530" y="7674942"/>
            <a:ext cx="5523487" cy="938719"/>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Заявление</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Медицинский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 подтверждающий наличие медицинских показаний и отсутствие противопоказаний к лечению (для санаторно-курортного лечения - справка 070/у, для медицинской реабилитации - направление на реабилитацию по форме 057/у.</a:t>
            </a:r>
          </a:p>
        </p:txBody>
      </p:sp>
      <p:sp>
        <p:nvSpPr>
          <p:cNvPr id="19" name="TextBox 18"/>
          <p:cNvSpPr txBox="1"/>
          <p:nvPr/>
        </p:nvSpPr>
        <p:spPr>
          <a:xfrm rot="10800000" flipV="1">
            <a:off x="580530" y="8908286"/>
            <a:ext cx="5523487" cy="769441"/>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Медицинская организация (в случае выявления показаний)</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20" name="Прямая соединительная линия 19"/>
          <p:cNvCxnSpPr/>
          <p:nvPr/>
        </p:nvCxnSpPr>
        <p:spPr>
          <a:xfrm flipH="1">
            <a:off x="644224" y="3941966"/>
            <a:ext cx="5305056"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flipV="1">
            <a:off x="710207" y="7139661"/>
            <a:ext cx="523907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H="1" flipV="1">
            <a:off x="681258" y="7693708"/>
            <a:ext cx="5340030" cy="937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681258" y="8913440"/>
            <a:ext cx="542275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0800000" flipV="1">
            <a:off x="580530" y="7395301"/>
            <a:ext cx="4331306" cy="307777"/>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grpSp>
        <p:nvGrpSpPr>
          <p:cNvPr id="30" name="Группа 29"/>
          <p:cNvGrpSpPr/>
          <p:nvPr/>
        </p:nvGrpSpPr>
        <p:grpSpPr>
          <a:xfrm rot="10800000" flipV="1">
            <a:off x="4943442" y="9042904"/>
            <a:ext cx="1230460" cy="550184"/>
            <a:chOff x="3662866" y="6369433"/>
            <a:chExt cx="867896" cy="378190"/>
          </a:xfrm>
        </p:grpSpPr>
        <p:sp>
          <p:nvSpPr>
            <p:cNvPr id="31" name="TextBox 30"/>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2"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36</a:t>
            </a:fld>
            <a:endParaRPr lang="ru-RU" dirty="0"/>
          </a:p>
        </p:txBody>
      </p:sp>
    </p:spTree>
    <p:extLst>
      <p:ext uri="{BB962C8B-B14F-4D97-AF65-F5344CB8AC3E}">
        <p14:creationId xmlns:p14="http://schemas.microsoft.com/office/powerpoint/2010/main" val="2922149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rot="10800000">
            <a:off x="6365372" y="65255"/>
            <a:ext cx="0" cy="8809786"/>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3" name="Picture 9" descr="C:\Users\032PodlesnykhSS\Desktop\gro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305634" y="7257256"/>
            <a:ext cx="357303" cy="3704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C:\Users\032PodlesnykhSS\Desktop\inf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323738" y="1100209"/>
            <a:ext cx="336374" cy="3487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C:\Users\032PodlesnykhSS\Desktop\ruble (2).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73279" y="6298490"/>
            <a:ext cx="455770" cy="4725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0800000" flipV="1">
            <a:off x="567594" y="1150808"/>
            <a:ext cx="5835797" cy="30777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7" name="TextBox 6"/>
          <p:cNvSpPr txBox="1"/>
          <p:nvPr/>
        </p:nvSpPr>
        <p:spPr>
          <a:xfrm rot="10800000" flipV="1">
            <a:off x="616782" y="7340009"/>
            <a:ext cx="5626662" cy="30777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8" name="TextBox 7"/>
          <p:cNvSpPr txBox="1"/>
          <p:nvPr/>
        </p:nvSpPr>
        <p:spPr>
          <a:xfrm rot="10800000" flipV="1">
            <a:off x="618487" y="6729099"/>
            <a:ext cx="5548955" cy="600164"/>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определяется индивидуально, исходя из среднедушевого дохода семьи и может составлять 50, 75 или 100 % ПМ на детей (для беременных ПМ трудоспособного населения), установленного в субъекте РФ.</a:t>
            </a:r>
          </a:p>
        </p:txBody>
      </p:sp>
      <p:sp>
        <p:nvSpPr>
          <p:cNvPr id="9" name="TextBox 8"/>
          <p:cNvSpPr txBox="1"/>
          <p:nvPr/>
        </p:nvSpPr>
        <p:spPr>
          <a:xfrm rot="10800000" flipV="1">
            <a:off x="627124" y="6466688"/>
            <a:ext cx="4155026" cy="307777"/>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10" name="TextBox 9"/>
          <p:cNvSpPr txBox="1"/>
          <p:nvPr/>
        </p:nvSpPr>
        <p:spPr>
          <a:xfrm rot="10800000" flipV="1">
            <a:off x="587524" y="1366530"/>
            <a:ext cx="5579918" cy="5170646"/>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Право на пособие имеют граждане Российской Федерации, проживающие на  ее территории,  в отношении детей, являющихся гражданами Российской Федерации, проживающих на ее территории, если размер среднедушевого дохода семьи не превышает 1-кратную величину ПМ на душу населения, установленную в субъекте  Российской Федерации.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Предоставляется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 учетом комплексной оценки нуждаемости семьи.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Доходы мобилизованных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 при расчете среднедушевого дохода семьи не учитываются.</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Мера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предоставляется с месяца рождения ребенка, если обращение за назначением единого пособия последовало в срок не позднее 6 месяцев со дня рождения ребенка. В остальных случаях с месяца обращения за назначением единого пособия. Для беременных мера назначается с месяца постановки на учет в медицинской организации в ранние сроки беременности при обращении в срок после 12 недель и выплачивается до месяца родов или прерывания беременности (включительно).</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Мера назначается на 12 месяцев, но не более чем до достижения ребенком возраста 17 лет. Если супруг мобилизованный, то пособие назначается на 6 месяцев.</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акты, 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соответствии с которыми назначается мера: </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Федеральный закон от 19.05.1995 № 81-ФЗ "О государственных пособиях гражданам, имеющим детей".</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Постановление Правительства РФ от 16.12.2022 № 2330 "О порядке назначения и выплаты ежемесячного пособия в связи с рождением и воспитанием ребенка".</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Постановление Правительства РФ от 29.10.2022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1933</a:t>
            </a:r>
            <a:r>
              <a:rPr lang="en-US"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 особенностях предоставления некоторых мер социальной поддержки, а также оказания государственной социальной помощи, в том числе на основании социального контракта, семьям граждан, призванных на военную службу по мобилизации в Вооруженные Силы Российской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Федерации“.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заявлению.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1" name="Прямая соединительная линия 10"/>
          <p:cNvCxnSpPr/>
          <p:nvPr/>
        </p:nvCxnSpPr>
        <p:spPr>
          <a:xfrm rot="10800000">
            <a:off x="693558" y="1415405"/>
            <a:ext cx="547388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0800000" flipV="1">
            <a:off x="627721" y="7596503"/>
            <a:ext cx="5539721" cy="938719"/>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Мера предоставляется одному из родителей (усыновителей, опекунов (попечителей) ребенка в возрасте до 17 лет или беременной женщине, в случае, если срок ее беременности составляет 6 и более недель и она встала на учет в медицинской организации в ранние сроки беременности (до 12 недель).</a:t>
            </a:r>
          </a:p>
        </p:txBody>
      </p:sp>
      <p:cxnSp>
        <p:nvCxnSpPr>
          <p:cNvPr id="13" name="Прямая соединительная линия 12"/>
          <p:cNvCxnSpPr/>
          <p:nvPr/>
        </p:nvCxnSpPr>
        <p:spPr>
          <a:xfrm rot="10800000">
            <a:off x="719735" y="6742642"/>
            <a:ext cx="544770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flipV="1">
            <a:off x="721242" y="7627739"/>
            <a:ext cx="5446200" cy="1726"/>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15" name="Picture 4" descr="C:\Users\032PodlesnykhSS\Desktop\clock (2).png"/>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345254" y="8387883"/>
            <a:ext cx="329492" cy="3416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032PodlesnykhSS\Desktop\messa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V="1">
            <a:off x="298419" y="8848789"/>
            <a:ext cx="329302" cy="34144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rot="10800000" flipV="1">
            <a:off x="577703" y="8900783"/>
            <a:ext cx="6379688" cy="307777"/>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18" name="TextBox 17"/>
          <p:cNvSpPr txBox="1"/>
          <p:nvPr/>
        </p:nvSpPr>
        <p:spPr>
          <a:xfrm rot="10800000" flipV="1">
            <a:off x="621877" y="8461496"/>
            <a:ext cx="5904357" cy="307777"/>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19" name="TextBox 18"/>
          <p:cNvSpPr txBox="1"/>
          <p:nvPr/>
        </p:nvSpPr>
        <p:spPr>
          <a:xfrm rot="10800000" flipV="1">
            <a:off x="649237" y="8723838"/>
            <a:ext cx="5539721" cy="261610"/>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20" name="TextBox 19"/>
          <p:cNvSpPr txBox="1"/>
          <p:nvPr/>
        </p:nvSpPr>
        <p:spPr>
          <a:xfrm rot="10800000" flipV="1">
            <a:off x="628163" y="9210118"/>
            <a:ext cx="5855123" cy="600164"/>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21" name="Прямая соединительная линия 20"/>
          <p:cNvCxnSpPr/>
          <p:nvPr/>
        </p:nvCxnSpPr>
        <p:spPr>
          <a:xfrm rot="10800000">
            <a:off x="729049" y="8752126"/>
            <a:ext cx="545990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714030" y="9190238"/>
            <a:ext cx="545341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0800000" flipV="1">
            <a:off x="-49211" y="230877"/>
            <a:ext cx="6857912" cy="449071"/>
          </a:xfrm>
          <a:prstGeom prst="rect">
            <a:avLst/>
          </a:prstGeom>
          <a:noFill/>
        </p:spPr>
        <p:txBody>
          <a:bodyPr wrap="square" rtlCol="0">
            <a:spAutoFit/>
          </a:bodyPr>
          <a:lstStyle/>
          <a:p>
            <a:pPr algn="r"/>
            <a:r>
              <a:rPr lang="ru-RU" sz="1400" b="1" dirty="0" smtClean="0">
                <a:solidFill>
                  <a:schemeClr val="bg1"/>
                </a:solidFill>
              </a:rPr>
              <a:t>ВЫПЛАТА СРЕДСТВ НА ПРОВЕДЕНИЕ РЕМОНТА </a:t>
            </a:r>
            <a:endParaRPr lang="ru-RU" sz="1400" b="1" dirty="0">
              <a:solidFill>
                <a:schemeClr val="bg1"/>
              </a:solidFill>
            </a:endParaRPr>
          </a:p>
        </p:txBody>
      </p:sp>
      <p:sp>
        <p:nvSpPr>
          <p:cNvPr id="27" name="Прямоугольник 26"/>
          <p:cNvSpPr/>
          <p:nvPr/>
        </p:nvSpPr>
        <p:spPr>
          <a:xfrm rot="10800000">
            <a:off x="8346" y="-15556"/>
            <a:ext cx="6890273" cy="1115763"/>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rot="10800000" flipV="1">
            <a:off x="8345" y="152725"/>
            <a:ext cx="6929994" cy="707886"/>
          </a:xfrm>
          <a:prstGeom prst="rect">
            <a:avLst/>
          </a:prstGeom>
          <a:noFill/>
        </p:spPr>
        <p:txBody>
          <a:bodyPr wrap="square" rtlCol="0">
            <a:spAutoFit/>
          </a:bodyPr>
          <a:lstStyle/>
          <a:p>
            <a:pPr algn="ctr"/>
            <a:r>
              <a:rPr lang="ru-RU" sz="2000" b="1" dirty="0" smtClean="0">
                <a:solidFill>
                  <a:schemeClr val="bg1"/>
                </a:solidFill>
              </a:rPr>
              <a:t>УСТАНОВЛЕНИЕ ЕЖЕМЕСЯЧНОГО ПОСОБИЯ </a:t>
            </a:r>
            <a:r>
              <a:rPr lang="ru-RU" sz="2000" b="1" dirty="0">
                <a:solidFill>
                  <a:schemeClr val="bg1"/>
                </a:solidFill>
              </a:rPr>
              <a:t>В СВЯЗИ С РОЖДЕНИЕМ И ВОСПИТАНИЕМ РЕБЕНКА </a:t>
            </a:r>
          </a:p>
        </p:txBody>
      </p:sp>
      <p:grpSp>
        <p:nvGrpSpPr>
          <p:cNvPr id="31" name="Группа 30"/>
          <p:cNvGrpSpPr/>
          <p:nvPr/>
        </p:nvGrpSpPr>
        <p:grpSpPr>
          <a:xfrm rot="10800000" flipV="1">
            <a:off x="5052888" y="9297307"/>
            <a:ext cx="1084306" cy="467926"/>
            <a:chOff x="3662866" y="6369433"/>
            <a:chExt cx="867896" cy="378190"/>
          </a:xfrm>
        </p:grpSpPr>
        <p:sp>
          <p:nvSpPr>
            <p:cNvPr id="32" name="TextBox 31"/>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3"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Номер слайда 22"/>
          <p:cNvSpPr>
            <a:spLocks noGrp="1"/>
          </p:cNvSpPr>
          <p:nvPr>
            <p:ph type="sldNum" sz="quarter" idx="12"/>
          </p:nvPr>
        </p:nvSpPr>
        <p:spPr/>
        <p:txBody>
          <a:bodyPr/>
          <a:lstStyle/>
          <a:p>
            <a:fld id="{B19B0651-EE4F-4900-A07F-96A6BFA9D0F0}" type="slidenum">
              <a:rPr lang="ru-RU" smtClean="0"/>
              <a:t>37</a:t>
            </a:fld>
            <a:endParaRPr lang="ru-RU"/>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0" y="0"/>
            <a:ext cx="6879192" cy="1121662"/>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4" name="Группа 23"/>
          <p:cNvGrpSpPr/>
          <p:nvPr/>
        </p:nvGrpSpPr>
        <p:grpSpPr>
          <a:xfrm>
            <a:off x="213093" y="1200358"/>
            <a:ext cx="6456268" cy="8734638"/>
            <a:chOff x="152650" y="805666"/>
            <a:chExt cx="4607567" cy="6007709"/>
          </a:xfrm>
        </p:grpSpPr>
        <p:cxnSp>
          <p:nvCxnSpPr>
            <p:cNvPr id="49" name="Прямая соединительная линия 48"/>
            <p:cNvCxnSpPr/>
            <p:nvPr/>
          </p:nvCxnSpPr>
          <p:spPr>
            <a:xfrm rot="10800000">
              <a:off x="4476000" y="1183991"/>
              <a:ext cx="0" cy="5629384"/>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50" name="Picture 12" descr="C:\Users\032PodlesnykhSS\Desktop\google-doc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152650" y="805666"/>
              <a:ext cx="267527" cy="249426"/>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rot="10800000" flipV="1">
              <a:off x="286414" y="1108488"/>
              <a:ext cx="4473803" cy="5550501"/>
            </a:xfrm>
            <a:prstGeom prst="rect">
              <a:avLst/>
            </a:prstGeom>
            <a:noFill/>
          </p:spPr>
          <p:txBody>
            <a:bodyPr wrap="square" rtlCol="0">
              <a:spAutoFit/>
            </a:bodyPr>
            <a:lstStyle/>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об опекуне (попечителе) ребенка (детей), в отношении которого (которых) подано </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заявление(в случае установления опеки (попечительства) компетентным органом иностранного государства</a:t>
              </a: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получаемых алиментах по нотариально удостоверенному соглашению; </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жилом помещении, занимаемом заявителем и (или) членом его семьи, страдающим тяжелой формой хронического заболевания; </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зарегистрированном на заявителя или членов его семьи автотранспортном, </a:t>
              </a:r>
              <a:r>
                <a:rPr lang="ru-RU" sz="108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мототранспортном</a:t>
              </a: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средстве или другом виде техники, предоставленные в рамках государственной социальной поддержки;</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размере стипендии и иных денежных выплат обучающихся по очной форме, а также о размерах компенсационных выплат в период их нахождения в академическом отпуске по медицинским показаниям;</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нахождении заявителя и (или) членов его семьи на принудительном лечении по решению суда;</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жилом помещении, жилом здании, строении и  доме, земельном участке (земельных участках), предоставленных в рамках государственной социальной поддержки семьи;</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лицах, признанных безвестно отсутствующими или объявленных умершими;</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нахождении заявителя и (или) членов его семьи в розыске;</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суммах ежемесячного пожизненного содержания судей, вышедших в отставку;</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сумме полученной компенсации, выплачиваемой государственным органом или общественным объединением за время исполнения государственных или общественных обязанностей;</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суммах дохода, полученного от источников за пределами РФ;</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размере единовременного пособия при увольнении с военной службы, службы в учреждениях в которых предусмотрено прохождение федеральной государственной службы, связанной с правоохранительной деятельностью;</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нахождении автотранспортного, </a:t>
              </a:r>
              <a:r>
                <a:rPr lang="ru-RU" sz="108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мототранспортного</a:t>
              </a: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средства, маломерного судна или другого вида техники под арестом и (или) в розыске, а также в отношении которых установлен запрет на регистрационные действия;</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полученных грантах, субсидиях и других поступлениях, имеющих целевой характер расходования и предоставляемых в рамках поддержки предпринимательства;</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доходах сотрудников органов </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уголовно-исполнительной </a:t>
              </a: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системы РФ и других органов</a:t>
              </a:r>
              <a:r>
                <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в которых предусмотрено прохождение федеральной государственной службы, связанной с правоохранительной деятельностью;</a:t>
              </a:r>
              <a:endPar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размере пенсии, получаемой лицами, проходящими (проходившими) военную и приравненную к ней службу; </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факте обучения заявителя и (или) членов его семьи в образовательной организации по очной форме обучения и получении (отсутствии) стипендии;</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прохождении заявителем или членами его семьи военной службы по призыву, а также о статусе обучающегося в военной профессиональной образовательной организации, не заключившего контракт; </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нахождении заявителя и (или) членов его семьи на полном государственном обеспечении;</a:t>
              </a:r>
            </a:p>
            <a:p>
              <a:pPr marL="228600" indent="-228600">
                <a:buFont typeface="+mj-lt"/>
                <a:buAutoNum type="arabicPeriod"/>
              </a:pP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постановке на учет в медицинской организации в связи с беременностью, о посещении женщиной медицинской организации, а также о </a:t>
              </a:r>
              <a:r>
                <a:rPr lang="ru-RU" sz="108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родоразрешении</a:t>
              </a:r>
              <a:r>
                <a:rPr lang="ru-RU" sz="108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или прерывании беременности (при отсутствии родового сертификата в форме электронного документа)</a:t>
              </a:r>
              <a:endParaRPr lang="ru-RU" sz="108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52" name="Прямая соединительная линия 51"/>
            <p:cNvCxnSpPr/>
            <p:nvPr/>
          </p:nvCxnSpPr>
          <p:spPr>
            <a:xfrm rot="10800000" flipV="1">
              <a:off x="481596" y="1059780"/>
              <a:ext cx="4154050"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0800000" flipV="1">
              <a:off x="374541" y="868018"/>
              <a:ext cx="4196354" cy="211690"/>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grpSp>
      <p:sp>
        <p:nvSpPr>
          <p:cNvPr id="10"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38</a:t>
            </a:fld>
            <a:endParaRPr lang="ru-RU" dirty="0"/>
          </a:p>
        </p:txBody>
      </p:sp>
    </p:spTree>
    <p:extLst>
      <p:ext uri="{BB962C8B-B14F-4D97-AF65-F5344CB8AC3E}">
        <p14:creationId xmlns:p14="http://schemas.microsoft.com/office/powerpoint/2010/main" val="2285420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002" y="8362063"/>
            <a:ext cx="5836326" cy="307777"/>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3" name="TextBox 2"/>
          <p:cNvSpPr txBox="1"/>
          <p:nvPr/>
        </p:nvSpPr>
        <p:spPr>
          <a:xfrm>
            <a:off x="548680" y="6105128"/>
            <a:ext cx="6570192" cy="307777"/>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4" name="TextBox 3"/>
          <p:cNvSpPr txBox="1"/>
          <p:nvPr/>
        </p:nvSpPr>
        <p:spPr>
          <a:xfrm>
            <a:off x="560288" y="5313560"/>
            <a:ext cx="6469112" cy="307777"/>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5"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60648" y="5313560"/>
            <a:ext cx="328686" cy="305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50598" y="8205908"/>
            <a:ext cx="328497" cy="3400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9113" y="1360043"/>
            <a:ext cx="6428013" cy="30777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8"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258" y="4016896"/>
            <a:ext cx="356430" cy="368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640" y="1315618"/>
            <a:ext cx="358160" cy="347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648" y="6033120"/>
            <a:ext cx="354651" cy="3671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79093" y="4064881"/>
            <a:ext cx="6469112" cy="30777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12"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38040" y="3224808"/>
            <a:ext cx="454656" cy="4706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9095" y="3683278"/>
            <a:ext cx="6165873" cy="261610"/>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18 285 руб. Размер индексируется один раз в год с 1 февраля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4" name="TextBox 13"/>
          <p:cNvSpPr txBox="1"/>
          <p:nvPr/>
        </p:nvSpPr>
        <p:spPr>
          <a:xfrm>
            <a:off x="579093" y="3373486"/>
            <a:ext cx="6469112" cy="307777"/>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15" name="TextBox 14"/>
          <p:cNvSpPr txBox="1"/>
          <p:nvPr/>
        </p:nvSpPr>
        <p:spPr>
          <a:xfrm>
            <a:off x="545002" y="1640632"/>
            <a:ext cx="5567471" cy="1615827"/>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Пособие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назначается со дня рождения ребенка, но не ранее дня начала отцом ребенка военной службы по призыву (по мобилизации), до достижения ребенком возраста трех лет, но не позднее дня окончания отцом такого ребенка военной службы по призыву (мобилизации). </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Предоставляется, если обращение последовало не позднее 6  месяцев со дня окончания военнослужащим военной службы по призыву (по мобилизации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акты: Федеральный закон от 19.05.1995 № 81-ФЗ, Приказ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Минтруда России от 29.09.2020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668н.</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заявлению.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6" name="Прямая соединительная линия 15"/>
          <p:cNvCxnSpPr/>
          <p:nvPr/>
        </p:nvCxnSpPr>
        <p:spPr>
          <a:xfrm rot="10800000" flipH="1">
            <a:off x="645365" y="1640634"/>
            <a:ext cx="546710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60288" y="5627494"/>
            <a:ext cx="6299393" cy="261610"/>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18" name="TextBox 17"/>
          <p:cNvSpPr txBox="1"/>
          <p:nvPr/>
        </p:nvSpPr>
        <p:spPr>
          <a:xfrm>
            <a:off x="579093" y="4350119"/>
            <a:ext cx="5533378" cy="769442"/>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Мать ребенка военнослужащего, проходящего военную службу по призыву (по мобилизации) или опекун ребенка военнослужащего, проходящего военную службу по призыву (по мобилизации), либо другой родственник такого ребенка, фактически осуществляющий уход за ним.</a:t>
            </a:r>
          </a:p>
        </p:txBody>
      </p:sp>
      <p:sp>
        <p:nvSpPr>
          <p:cNvPr id="19" name="TextBox 18"/>
          <p:cNvSpPr txBox="1"/>
          <p:nvPr/>
        </p:nvSpPr>
        <p:spPr>
          <a:xfrm>
            <a:off x="579096" y="6433517"/>
            <a:ext cx="5802232" cy="1615827"/>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рождении ребенка в случае регистрации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записи акта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гражданского состояния компетентным органом иностранного государства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смерти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матери в случае регистрации записи акта гражданского состояния компетентным органом иностранного государства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признании матери безвестно отсутствующей или умершей; </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 подтверждающие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невозможность матери ухаживать за ребенком по состоянию здоровья;                                                                                     </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прохождении отца ребенка военной службы по призыву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мобилизации).</a:t>
            </a:r>
          </a:p>
        </p:txBody>
      </p:sp>
      <p:sp>
        <p:nvSpPr>
          <p:cNvPr id="20" name="TextBox 19"/>
          <p:cNvSpPr txBox="1"/>
          <p:nvPr/>
        </p:nvSpPr>
        <p:spPr>
          <a:xfrm>
            <a:off x="546654" y="8697416"/>
            <a:ext cx="6299393" cy="600164"/>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21" name="Прямая соединительная линия 20"/>
          <p:cNvCxnSpPr/>
          <p:nvPr/>
        </p:nvCxnSpPr>
        <p:spPr>
          <a:xfrm rot="10800000" flipH="1">
            <a:off x="677545" y="3683278"/>
            <a:ext cx="543492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flipH="1">
            <a:off x="680173" y="4350118"/>
            <a:ext cx="5432300"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flipH="1">
            <a:off x="661369" y="5619533"/>
            <a:ext cx="549062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flipH="1">
            <a:off x="610559" y="6433517"/>
            <a:ext cx="550190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27386" y="-15557"/>
            <a:ext cx="6873432" cy="1119847"/>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nvCxnSpPr>
        <p:spPr>
          <a:xfrm rot="10800000" flipH="1" flipV="1">
            <a:off x="621845" y="8675990"/>
            <a:ext cx="549062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2579" y="48905"/>
            <a:ext cx="6884813" cy="1015663"/>
          </a:xfrm>
          <a:prstGeom prst="rect">
            <a:avLst/>
          </a:prstGeom>
          <a:noFill/>
        </p:spPr>
        <p:txBody>
          <a:bodyPr wrap="square" rtlCol="0">
            <a:spAutoFit/>
          </a:bodyPr>
          <a:lstStyle/>
          <a:p>
            <a:pPr algn="ctr"/>
            <a:r>
              <a:rPr lang="ru-RU" sz="2000" b="1" dirty="0" smtClean="0">
                <a:solidFill>
                  <a:schemeClr val="bg1"/>
                </a:solidFill>
              </a:rPr>
              <a:t>УСТАНОВЛЕНИЕ ЕЖЕМЕСЯЧНОГО ПОСОБИЯ НА РЕБЕНКА ВОЕННОСЛУЖАЩЕГО, ПРОХОДЯЩЕГО </a:t>
            </a:r>
          </a:p>
          <a:p>
            <a:pPr algn="ctr"/>
            <a:r>
              <a:rPr lang="ru-RU" sz="2000" b="1" dirty="0" smtClean="0">
                <a:solidFill>
                  <a:schemeClr val="bg1"/>
                </a:solidFill>
              </a:rPr>
              <a:t>ВОЕННУЮ СЛУЖБУ ПО ПРИЗЫВУ</a:t>
            </a:r>
            <a:endParaRPr lang="ru-RU" sz="2000" b="1" dirty="0">
              <a:solidFill>
                <a:schemeClr val="bg1"/>
              </a:solidFill>
            </a:endParaRPr>
          </a:p>
        </p:txBody>
      </p:sp>
      <p:grpSp>
        <p:nvGrpSpPr>
          <p:cNvPr id="33" name="Группа 32"/>
          <p:cNvGrpSpPr/>
          <p:nvPr/>
        </p:nvGrpSpPr>
        <p:grpSpPr>
          <a:xfrm rot="10800000" flipV="1">
            <a:off x="4941168" y="8770117"/>
            <a:ext cx="1230460" cy="503363"/>
            <a:chOff x="3662866" y="6401617"/>
            <a:chExt cx="867896" cy="346006"/>
          </a:xfrm>
        </p:grpSpPr>
        <p:sp>
          <p:nvSpPr>
            <p:cNvPr id="34" name="TextBox 33"/>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5" name="Picture 5"/>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90425" y="6401617"/>
              <a:ext cx="261799" cy="19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Номер слайда 26"/>
          <p:cNvSpPr>
            <a:spLocks noGrp="1"/>
          </p:cNvSpPr>
          <p:nvPr>
            <p:ph type="sldNum" sz="quarter" idx="12"/>
          </p:nvPr>
        </p:nvSpPr>
        <p:spPr/>
        <p:txBody>
          <a:bodyPr/>
          <a:lstStyle/>
          <a:p>
            <a:fld id="{B19B0651-EE4F-4900-A07F-96A6BFA9D0F0}" type="slidenum">
              <a:rPr lang="ru-RU" smtClean="0"/>
              <a:t>39</a:t>
            </a:fld>
            <a:endParaRPr lang="ru-RU"/>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86738674"/>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1" name="Рисунок 40"/>
          <p:cNvPicPr>
            <a:picLocks noChangeAspect="1"/>
          </p:cNvPicPr>
          <p:nvPr/>
        </p:nvPicPr>
        <p:blipFill rotWithShape="1">
          <a:blip r:embed="rId3" cstate="print">
            <a:extLst>
              <a:ext uri="{28A0092B-C50C-407E-A947-70E740481C1C}">
                <a14:useLocalDpi xmlns:a14="http://schemas.microsoft.com/office/drawing/2010/main" val="0"/>
              </a:ext>
            </a:extLst>
          </a:blip>
          <a:srcRect l="80787" t="7606" r="570" b="87204"/>
          <a:stretch/>
        </p:blipFill>
        <p:spPr>
          <a:xfrm rot="10800000" flipV="1">
            <a:off x="-18481" y="-1"/>
            <a:ext cx="6920029" cy="1060354"/>
          </a:xfrm>
          <a:prstGeom prst="rect">
            <a:avLst/>
          </a:prstGeom>
        </p:spPr>
      </p:pic>
      <p:sp>
        <p:nvSpPr>
          <p:cNvPr id="42" name="TextBox 41"/>
          <p:cNvSpPr txBox="1"/>
          <p:nvPr/>
        </p:nvSpPr>
        <p:spPr>
          <a:xfrm rot="10800000" flipV="1">
            <a:off x="61560" y="156762"/>
            <a:ext cx="6920029" cy="707887"/>
          </a:xfrm>
          <a:prstGeom prst="rect">
            <a:avLst/>
          </a:prstGeom>
          <a:noFill/>
        </p:spPr>
        <p:txBody>
          <a:bodyPr wrap="square" rtlCol="0">
            <a:spAutoFit/>
          </a:bodyPr>
          <a:lstStyle/>
          <a:p>
            <a:pPr algn="ctr"/>
            <a:r>
              <a:rPr lang="ru-RU" sz="2000" b="1" dirty="0" smtClean="0">
                <a:solidFill>
                  <a:schemeClr val="bg1"/>
                </a:solidFill>
              </a:rPr>
              <a:t>УСТАНОВЛЕНИЕ СТРАХОВОЙ ИЛИ СОЦИАЛЬНОЙ ПЕНСИЙ </a:t>
            </a:r>
          </a:p>
          <a:p>
            <a:pPr algn="ctr"/>
            <a:r>
              <a:rPr lang="ru-RU" sz="2000" b="1" dirty="0" smtClean="0">
                <a:solidFill>
                  <a:schemeClr val="bg1"/>
                </a:solidFill>
              </a:rPr>
              <a:t>ПО ИНВАЛИДНОСТИ</a:t>
            </a:r>
            <a:endParaRPr lang="ru-RU" sz="2000" b="1" dirty="0">
              <a:solidFill>
                <a:schemeClr val="bg1"/>
              </a:solidFill>
            </a:endParaRPr>
          </a:p>
        </p:txBody>
      </p:sp>
      <p:cxnSp>
        <p:nvCxnSpPr>
          <p:cNvPr id="43" name="Прямая соединительная линия 42"/>
          <p:cNvCxnSpPr/>
          <p:nvPr/>
        </p:nvCxnSpPr>
        <p:spPr>
          <a:xfrm rot="10800000">
            <a:off x="6352796" y="41015"/>
            <a:ext cx="0" cy="8783842"/>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44"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94719" y="6234161"/>
            <a:ext cx="331969" cy="34063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292552" y="8632554"/>
            <a:ext cx="331778" cy="3404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261418" y="5600731"/>
            <a:ext cx="359990" cy="36939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1" descr="C:\Users\032PodlesnykhSS\Desktop\inf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H="1" flipV="1">
            <a:off x="261418" y="1288576"/>
            <a:ext cx="338903" cy="34775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C:\Users\032PodlesnykhSS\Desktop\google-do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H="1" flipV="1">
            <a:off x="292552" y="6818818"/>
            <a:ext cx="323760" cy="33221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5" descr="C:\Users\032PodlesnykhSS\Desktop\ruble (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10579" y="2864768"/>
            <a:ext cx="459197" cy="47118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rot="10800000" flipV="1">
            <a:off x="567687" y="8705040"/>
            <a:ext cx="6533720" cy="307777"/>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 ПО </a:t>
            </a:r>
            <a:r>
              <a:rPr lang="ru-RU" sz="1400" b="1" dirty="0">
                <a:solidFill>
                  <a:srgbClr val="02A6F0"/>
                </a:solidFill>
              </a:rPr>
              <a:t>ВОПРОСАМ КОНСУЛЬТАЦИИ </a:t>
            </a:r>
          </a:p>
        </p:txBody>
      </p:sp>
      <p:sp>
        <p:nvSpPr>
          <p:cNvPr id="51" name="TextBox 50"/>
          <p:cNvSpPr txBox="1"/>
          <p:nvPr/>
        </p:nvSpPr>
        <p:spPr>
          <a:xfrm rot="10800000" flipV="1">
            <a:off x="567687" y="6311165"/>
            <a:ext cx="6533720" cy="307777"/>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52" name="TextBox 51"/>
          <p:cNvSpPr txBox="1"/>
          <p:nvPr/>
        </p:nvSpPr>
        <p:spPr>
          <a:xfrm rot="10800000" flipV="1">
            <a:off x="567687" y="1362612"/>
            <a:ext cx="5879674" cy="30777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53" name="TextBox 52"/>
          <p:cNvSpPr txBox="1"/>
          <p:nvPr/>
        </p:nvSpPr>
        <p:spPr>
          <a:xfrm rot="10800000" flipV="1">
            <a:off x="567687" y="5682786"/>
            <a:ext cx="6533720" cy="30777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54" name="TextBox 53"/>
          <p:cNvSpPr txBox="1"/>
          <p:nvPr/>
        </p:nvSpPr>
        <p:spPr>
          <a:xfrm rot="10800000" flipV="1">
            <a:off x="692697" y="3296816"/>
            <a:ext cx="5785110" cy="1384995"/>
          </a:xfrm>
          <a:prstGeom prst="rect">
            <a:avLst/>
          </a:prstGeom>
          <a:noFill/>
        </p:spPr>
        <p:txBody>
          <a:bodyPr wrap="square" rtlCol="0">
            <a:spAutoFit/>
          </a:bodyPr>
          <a:lstStyle/>
          <a:p>
            <a:pPr algn="just"/>
            <a:r>
              <a:rPr lang="ru-RU" sz="1050" dirty="0">
                <a:latin typeface="Arimo" panose="020B0604020202020204" pitchFamily="34" charset="0"/>
                <a:ea typeface="Arimo" panose="020B0604020202020204" pitchFamily="34" charset="0"/>
                <a:cs typeface="Arimo" panose="020B0604020202020204" pitchFamily="34" charset="0"/>
              </a:rPr>
              <a:t>Размер </a:t>
            </a:r>
            <a:r>
              <a:rPr lang="ru-RU" sz="1050" dirty="0" smtClean="0">
                <a:latin typeface="Arimo" panose="020B0604020202020204" pitchFamily="34" charset="0"/>
                <a:ea typeface="Arimo" panose="020B0604020202020204" pitchFamily="34" charset="0"/>
                <a:cs typeface="Arimo" panose="020B0604020202020204" pitchFamily="34" charset="0"/>
              </a:rPr>
              <a:t>социальной пенсии по инвалидности зависит от группы:   </a:t>
            </a:r>
          </a:p>
          <a:p>
            <a:pPr marL="171450" indent="-171450" algn="just">
              <a:buFont typeface="Wingdings" panose="05000000000000000000" pitchFamily="2" charset="2"/>
              <a:buChar char="§"/>
            </a:pPr>
            <a:r>
              <a:rPr lang="ru-RU" sz="1050" dirty="0" smtClean="0">
                <a:latin typeface="Arimo" panose="020B0604020202020204" pitchFamily="34" charset="0"/>
                <a:ea typeface="Arimo" panose="020B0604020202020204" pitchFamily="34" charset="0"/>
                <a:cs typeface="Arimo" panose="020B0604020202020204" pitchFamily="34" charset="0"/>
              </a:rPr>
              <a:t>1 </a:t>
            </a:r>
            <a:r>
              <a:rPr lang="ru-RU" sz="1050" dirty="0">
                <a:latin typeface="Arimo" panose="020B0604020202020204" pitchFamily="34" charset="0"/>
                <a:ea typeface="Arimo" panose="020B0604020202020204" pitchFamily="34" charset="0"/>
                <a:cs typeface="Arimo" panose="020B0604020202020204" pitchFamily="34" charset="0"/>
              </a:rPr>
              <a:t>группа </a:t>
            </a:r>
            <a:r>
              <a:rPr lang="ru-RU" sz="1050" dirty="0" smtClean="0">
                <a:latin typeface="Arimo" panose="020B0604020202020204" pitchFamily="34" charset="0"/>
                <a:ea typeface="Arimo" panose="020B0604020202020204" pitchFamily="34" charset="0"/>
                <a:cs typeface="Arimo" panose="020B0604020202020204" pitchFamily="34" charset="0"/>
              </a:rPr>
              <a:t>– 17 648,24 х РК + 1377 </a:t>
            </a:r>
            <a:r>
              <a:rPr lang="ru-RU" sz="1050" dirty="0">
                <a:latin typeface="Arimo" panose="020B0604020202020204" pitchFamily="34" charset="0"/>
                <a:ea typeface="Arimo" panose="020B0604020202020204" pitchFamily="34" charset="0"/>
                <a:cs typeface="Arimo" panose="020B0604020202020204" pitchFamily="34" charset="0"/>
              </a:rPr>
              <a:t>руб. </a:t>
            </a:r>
            <a:r>
              <a:rPr lang="ru-RU" sz="1050" dirty="0" smtClean="0">
                <a:latin typeface="Arimo" panose="020B0604020202020204" pitchFamily="34" charset="0"/>
                <a:ea typeface="Arimo" panose="020B0604020202020204" pitchFamily="34" charset="0"/>
                <a:cs typeface="Arimo" panose="020B0604020202020204" pitchFamily="34" charset="0"/>
              </a:rPr>
              <a:t>надбавка на уход;</a:t>
            </a:r>
            <a:endParaRPr lang="ru-RU" sz="1050" dirty="0">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050" dirty="0" smtClean="0">
                <a:latin typeface="Arimo" panose="020B0604020202020204" pitchFamily="34" charset="0"/>
                <a:ea typeface="Arimo" panose="020B0604020202020204" pitchFamily="34" charset="0"/>
                <a:cs typeface="Arimo" panose="020B0604020202020204" pitchFamily="34" charset="0"/>
              </a:rPr>
              <a:t>2 </a:t>
            </a:r>
            <a:r>
              <a:rPr lang="ru-RU" sz="1050" dirty="0">
                <a:latin typeface="Arimo" panose="020B0604020202020204" pitchFamily="34" charset="0"/>
                <a:ea typeface="Arimo" panose="020B0604020202020204" pitchFamily="34" charset="0"/>
                <a:cs typeface="Arimo" panose="020B0604020202020204" pitchFamily="34" charset="0"/>
              </a:rPr>
              <a:t>группа </a:t>
            </a:r>
            <a:r>
              <a:rPr lang="ru-RU" sz="1050" dirty="0" smtClean="0">
                <a:latin typeface="Arimo" panose="020B0604020202020204" pitchFamily="34" charset="0"/>
                <a:ea typeface="Arimo" panose="020B0604020202020204" pitchFamily="34" charset="0"/>
                <a:cs typeface="Arimo" panose="020B0604020202020204" pitchFamily="34" charset="0"/>
              </a:rPr>
              <a:t>– 8 824,08 руб</a:t>
            </a:r>
            <a:r>
              <a:rPr lang="ru-RU" sz="1050" dirty="0">
                <a:latin typeface="Arimo" panose="020B0604020202020204" pitchFamily="34" charset="0"/>
                <a:ea typeface="Arimo" panose="020B0604020202020204" pitchFamily="34" charset="0"/>
                <a:cs typeface="Arimo" panose="020B0604020202020204" pitchFamily="34" charset="0"/>
              </a:rPr>
              <a:t>. х  </a:t>
            </a:r>
            <a:r>
              <a:rPr lang="ru-RU" sz="1050" dirty="0" smtClean="0">
                <a:latin typeface="Arimo" panose="020B0604020202020204" pitchFamily="34" charset="0"/>
                <a:ea typeface="Arimo" panose="020B0604020202020204" pitchFamily="34" charset="0"/>
                <a:cs typeface="Arimo" panose="020B0604020202020204" pitchFamily="34" charset="0"/>
              </a:rPr>
              <a:t>РК </a:t>
            </a:r>
            <a:endParaRPr lang="ru-RU" sz="1050" dirty="0">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050" dirty="0" smtClean="0">
                <a:latin typeface="Arimo" panose="020B0604020202020204" pitchFamily="34" charset="0"/>
                <a:ea typeface="Arimo" panose="020B0604020202020204" pitchFamily="34" charset="0"/>
                <a:cs typeface="Arimo" panose="020B0604020202020204" pitchFamily="34" charset="0"/>
              </a:rPr>
              <a:t>3 </a:t>
            </a:r>
            <a:r>
              <a:rPr lang="ru-RU" sz="1050" dirty="0">
                <a:latin typeface="Arimo" panose="020B0604020202020204" pitchFamily="34" charset="0"/>
                <a:ea typeface="Arimo" panose="020B0604020202020204" pitchFamily="34" charset="0"/>
                <a:cs typeface="Arimo" panose="020B0604020202020204" pitchFamily="34" charset="0"/>
              </a:rPr>
              <a:t>группа </a:t>
            </a:r>
            <a:r>
              <a:rPr lang="ru-RU" sz="1050" dirty="0" smtClean="0">
                <a:latin typeface="Arimo" panose="020B0604020202020204" pitchFamily="34" charset="0"/>
                <a:ea typeface="Arimo" panose="020B0604020202020204" pitchFamily="34" charset="0"/>
                <a:cs typeface="Arimo" panose="020B0604020202020204" pitchFamily="34" charset="0"/>
              </a:rPr>
              <a:t>– 7 500,53 руб</a:t>
            </a:r>
            <a:r>
              <a:rPr lang="ru-RU" sz="1050" dirty="0">
                <a:latin typeface="Arimo" panose="020B0604020202020204" pitchFamily="34" charset="0"/>
                <a:ea typeface="Arimo" panose="020B0604020202020204" pitchFamily="34" charset="0"/>
                <a:cs typeface="Arimo" panose="020B0604020202020204" pitchFamily="34" charset="0"/>
              </a:rPr>
              <a:t>. х  </a:t>
            </a:r>
            <a:r>
              <a:rPr lang="ru-RU" sz="1050" dirty="0" smtClean="0">
                <a:latin typeface="Arimo" panose="020B0604020202020204" pitchFamily="34" charset="0"/>
                <a:ea typeface="Arimo" panose="020B0604020202020204" pitchFamily="34" charset="0"/>
                <a:cs typeface="Arimo" panose="020B0604020202020204" pitchFamily="34" charset="0"/>
              </a:rPr>
              <a:t>РК </a:t>
            </a:r>
          </a:p>
          <a:p>
            <a:pPr marL="171450" indent="-171450" algn="just">
              <a:buFont typeface="Wingdings" panose="05000000000000000000" pitchFamily="2" charset="2"/>
              <a:buChar char="§"/>
            </a:pPr>
            <a:endParaRPr lang="ru-RU" sz="1050" dirty="0">
              <a:latin typeface="Arimo" panose="020B0604020202020204" pitchFamily="34" charset="0"/>
              <a:ea typeface="Arimo" panose="020B0604020202020204" pitchFamily="34" charset="0"/>
              <a:cs typeface="Arimo" panose="020B0604020202020204" pitchFamily="34" charset="0"/>
            </a:endParaRPr>
          </a:p>
          <a:p>
            <a:pPr algn="just"/>
            <a:r>
              <a:rPr lang="ru-RU" sz="1050" dirty="0" smtClean="0">
                <a:latin typeface="Arimo" panose="020B0604020202020204" pitchFamily="34" charset="0"/>
                <a:ea typeface="Arimo" panose="020B0604020202020204" pitchFamily="34" charset="0"/>
                <a:cs typeface="Arimo" panose="020B0604020202020204" pitchFamily="34" charset="0"/>
              </a:rPr>
              <a:t>Размер страховой пенсии по инвалидности зависит от группы инвалидности, количества иждивенцев и величины ИПК. Размер 1 ИПК в 2025 году – 145,69 руб. </a:t>
            </a:r>
          </a:p>
          <a:p>
            <a:pPr algn="just"/>
            <a:r>
              <a:rPr lang="ru-RU" sz="1050" dirty="0" smtClean="0">
                <a:latin typeface="Arimo" panose="020B0604020202020204" pitchFamily="34" charset="0"/>
                <a:ea typeface="Arimo" panose="020B0604020202020204" pitchFamily="34" charset="0"/>
                <a:cs typeface="Arimo" panose="020B0604020202020204" pitchFamily="34" charset="0"/>
              </a:rPr>
              <a:t>Размер фиксированной выплаты к страховой пенсии:</a:t>
            </a:r>
          </a:p>
        </p:txBody>
      </p:sp>
      <p:sp>
        <p:nvSpPr>
          <p:cNvPr id="55" name="TextBox 54"/>
          <p:cNvSpPr txBox="1"/>
          <p:nvPr/>
        </p:nvSpPr>
        <p:spPr>
          <a:xfrm rot="10800000" flipV="1">
            <a:off x="567688" y="1623788"/>
            <a:ext cx="5785110" cy="1384995"/>
          </a:xfrm>
          <a:prstGeom prst="rect">
            <a:avLst/>
          </a:prstGeom>
          <a:noFill/>
        </p:spPr>
        <p:txBody>
          <a:bodyPr wrap="square" rtlCol="0">
            <a:spAutoFit/>
          </a:bodyPr>
          <a:lstStyle/>
          <a:p>
            <a:pPr algn="just"/>
            <a:r>
              <a:rPr lang="ru-RU" sz="1050" dirty="0" smtClean="0">
                <a:latin typeface="Arimo" panose="020B0604020202020204" pitchFamily="34" charset="0"/>
                <a:ea typeface="Arimo" panose="020B0604020202020204" pitchFamily="34" charset="0"/>
                <a:cs typeface="Arimo" panose="020B0604020202020204" pitchFamily="34" charset="0"/>
              </a:rPr>
              <a:t>Установление наиболее выгодного варианта пенсионного обеспечения: социальной или страховой пенсии по инвалидности. Пенсия устанавливается в случае </a:t>
            </a:r>
            <a:r>
              <a:rPr lang="ru-RU" sz="1050" dirty="0" err="1" smtClean="0">
                <a:latin typeface="Arimo" panose="020B0604020202020204" pitchFamily="34" charset="0"/>
                <a:ea typeface="Arimo" panose="020B0604020202020204" pitchFamily="34" charset="0"/>
                <a:cs typeface="Arimo" panose="020B0604020202020204" pitchFamily="34" charset="0"/>
              </a:rPr>
              <a:t>неназначения</a:t>
            </a:r>
            <a:r>
              <a:rPr lang="ru-RU" sz="1050" dirty="0" smtClean="0">
                <a:latin typeface="Arimo" panose="020B0604020202020204" pitchFamily="34" charset="0"/>
                <a:ea typeface="Arimo" panose="020B0604020202020204" pitchFamily="34" charset="0"/>
                <a:cs typeface="Arimo" panose="020B0604020202020204" pitchFamily="34" charset="0"/>
              </a:rPr>
              <a:t> соответствующей пенсии по линии силового ведомства. </a:t>
            </a:r>
          </a:p>
          <a:p>
            <a:pPr algn="just"/>
            <a:r>
              <a:rPr lang="ru-RU" sz="1050" dirty="0" smtClean="0">
                <a:latin typeface="Arimo" panose="020B0604020202020204" pitchFamily="34" charset="0"/>
                <a:ea typeface="Arimo" panose="020B0604020202020204" pitchFamily="34" charset="0"/>
                <a:cs typeface="Arimo" panose="020B0604020202020204" pitchFamily="34" charset="0"/>
              </a:rPr>
              <a:t>Нормативно – правовая база:</a:t>
            </a:r>
          </a:p>
          <a:p>
            <a:pPr marL="171450" indent="-171450" algn="just">
              <a:buFont typeface="Wingdings" panose="05000000000000000000" pitchFamily="2" charset="2"/>
              <a:buChar char="§"/>
            </a:pPr>
            <a:r>
              <a:rPr lang="ru-RU" sz="1050" dirty="0">
                <a:latin typeface="Arimo" panose="020B0604020202020204" pitchFamily="34" charset="0"/>
                <a:ea typeface="Arimo" panose="020B0604020202020204" pitchFamily="34" charset="0"/>
                <a:cs typeface="Arimo" panose="020B0604020202020204" pitchFamily="34" charset="0"/>
              </a:rPr>
              <a:t>Федеральный закон от </a:t>
            </a:r>
            <a:r>
              <a:rPr lang="ru-RU" sz="1050" dirty="0" smtClean="0">
                <a:latin typeface="Arimo" panose="020B0604020202020204" pitchFamily="34" charset="0"/>
                <a:ea typeface="Arimo" panose="020B0604020202020204" pitchFamily="34" charset="0"/>
                <a:cs typeface="Arimo" panose="020B0604020202020204" pitchFamily="34" charset="0"/>
              </a:rPr>
              <a:t>28.12.2013 </a:t>
            </a:r>
            <a:r>
              <a:rPr lang="ru-RU" sz="1050" dirty="0">
                <a:latin typeface="Arimo" panose="020B0604020202020204" pitchFamily="34" charset="0"/>
                <a:ea typeface="Arimo" panose="020B0604020202020204" pitchFamily="34" charset="0"/>
                <a:cs typeface="Arimo" panose="020B0604020202020204" pitchFamily="34" charset="0"/>
              </a:rPr>
              <a:t>г. </a:t>
            </a:r>
            <a:r>
              <a:rPr lang="ru-RU" sz="1050" dirty="0" smtClean="0">
                <a:latin typeface="Arimo" panose="020B0604020202020204" pitchFamily="34" charset="0"/>
                <a:ea typeface="Arimo" panose="020B0604020202020204" pitchFamily="34" charset="0"/>
                <a:cs typeface="Arimo" panose="020B0604020202020204" pitchFamily="34" charset="0"/>
              </a:rPr>
              <a:t>№ 400-ФЗ «О </a:t>
            </a:r>
            <a:r>
              <a:rPr lang="ru-RU" sz="1050" dirty="0">
                <a:latin typeface="Arimo" panose="020B0604020202020204" pitchFamily="34" charset="0"/>
                <a:ea typeface="Arimo" panose="020B0604020202020204" pitchFamily="34" charset="0"/>
                <a:cs typeface="Arimo" panose="020B0604020202020204" pitchFamily="34" charset="0"/>
              </a:rPr>
              <a:t>страховых </a:t>
            </a:r>
            <a:r>
              <a:rPr lang="ru-RU" sz="1050" dirty="0" smtClean="0">
                <a:latin typeface="Arimo" panose="020B0604020202020204" pitchFamily="34" charset="0"/>
                <a:ea typeface="Arimo" panose="020B0604020202020204" pitchFamily="34" charset="0"/>
                <a:cs typeface="Arimo" panose="020B0604020202020204" pitchFamily="34" charset="0"/>
              </a:rPr>
              <a:t>пенсиях»</a:t>
            </a:r>
          </a:p>
          <a:p>
            <a:pPr marL="171450" indent="-171450" algn="just">
              <a:buFont typeface="Wingdings" panose="05000000000000000000" pitchFamily="2" charset="2"/>
              <a:buChar char="§"/>
            </a:pPr>
            <a:r>
              <a:rPr lang="ru-RU" sz="1050" dirty="0">
                <a:latin typeface="Arimo" panose="020B0604020202020204" pitchFamily="34" charset="0"/>
                <a:ea typeface="Arimo" panose="020B0604020202020204" pitchFamily="34" charset="0"/>
                <a:cs typeface="Arimo" panose="020B0604020202020204" pitchFamily="34" charset="0"/>
              </a:rPr>
              <a:t>Федеральный закон от </a:t>
            </a:r>
            <a:r>
              <a:rPr lang="ru-RU" sz="1050" dirty="0" smtClean="0">
                <a:latin typeface="Arimo" panose="020B0604020202020204" pitchFamily="34" charset="0"/>
                <a:ea typeface="Arimo" panose="020B0604020202020204" pitchFamily="34" charset="0"/>
                <a:cs typeface="Arimo" panose="020B0604020202020204" pitchFamily="34" charset="0"/>
              </a:rPr>
              <a:t>15.12.2001 </a:t>
            </a:r>
            <a:r>
              <a:rPr lang="ru-RU" sz="1050" dirty="0">
                <a:latin typeface="Arimo" panose="020B0604020202020204" pitchFamily="34" charset="0"/>
                <a:ea typeface="Arimo" panose="020B0604020202020204" pitchFamily="34" charset="0"/>
                <a:cs typeface="Arimo" panose="020B0604020202020204" pitchFamily="34" charset="0"/>
              </a:rPr>
              <a:t>г. </a:t>
            </a:r>
            <a:r>
              <a:rPr lang="ru-RU" sz="1050" dirty="0" smtClean="0">
                <a:latin typeface="Arimo" panose="020B0604020202020204" pitchFamily="34" charset="0"/>
                <a:ea typeface="Arimo" panose="020B0604020202020204" pitchFamily="34" charset="0"/>
                <a:cs typeface="Arimo" panose="020B0604020202020204" pitchFamily="34" charset="0"/>
              </a:rPr>
              <a:t>№ 166-ФЗ «О </a:t>
            </a:r>
            <a:r>
              <a:rPr lang="ru-RU" sz="1050" dirty="0">
                <a:latin typeface="Arimo" panose="020B0604020202020204" pitchFamily="34" charset="0"/>
                <a:ea typeface="Arimo" panose="020B0604020202020204" pitchFamily="34" charset="0"/>
                <a:cs typeface="Arimo" panose="020B0604020202020204" pitchFamily="34" charset="0"/>
              </a:rPr>
              <a:t>государственном пенсионном обеспечении в Российской </a:t>
            </a:r>
            <a:r>
              <a:rPr lang="ru-RU" sz="1050" dirty="0" smtClean="0">
                <a:latin typeface="Arimo" panose="020B0604020202020204" pitchFamily="34" charset="0"/>
                <a:ea typeface="Arimo" panose="020B0604020202020204" pitchFamily="34" charset="0"/>
                <a:cs typeface="Arimo" panose="020B0604020202020204" pitchFamily="34" charset="0"/>
              </a:rPr>
              <a:t>Федерации».</a:t>
            </a:r>
          </a:p>
          <a:p>
            <a:pPr algn="just"/>
            <a:r>
              <a:rPr lang="ru-RU" sz="1050" dirty="0" smtClean="0">
                <a:latin typeface="Arimo" panose="020B0604020202020204" pitchFamily="34" charset="0"/>
                <a:ea typeface="Arimo" panose="020B0604020202020204" pitchFamily="34" charset="0"/>
                <a:cs typeface="Arimo" panose="020B0604020202020204" pitchFamily="34" charset="0"/>
              </a:rPr>
              <a:t>Процедура </a:t>
            </a:r>
            <a:r>
              <a:rPr lang="ru-RU" sz="1050" dirty="0">
                <a:latin typeface="Arimo" panose="020B0604020202020204" pitchFamily="34" charset="0"/>
                <a:ea typeface="Arimo" panose="020B0604020202020204" pitchFamily="34" charset="0"/>
                <a:cs typeface="Arimo" panose="020B0604020202020204" pitchFamily="34" charset="0"/>
              </a:rPr>
              <a:t>установления: </a:t>
            </a:r>
            <a:r>
              <a:rPr lang="ru-RU" sz="1050" dirty="0" err="1">
                <a:latin typeface="Arimo" panose="020B0604020202020204" pitchFamily="34" charset="0"/>
                <a:ea typeface="Arimo" panose="020B0604020202020204" pitchFamily="34" charset="0"/>
                <a:cs typeface="Arimo" panose="020B0604020202020204" pitchFamily="34" charset="0"/>
              </a:rPr>
              <a:t>беззаявительно</a:t>
            </a:r>
            <a:r>
              <a:rPr lang="ru-RU" sz="1050" dirty="0">
                <a:latin typeface="Arimo" panose="020B0604020202020204" pitchFamily="34" charset="0"/>
                <a:ea typeface="Arimo" panose="020B0604020202020204" pitchFamily="34" charset="0"/>
                <a:cs typeface="Arimo" panose="020B0604020202020204" pitchFamily="34" charset="0"/>
              </a:rPr>
              <a:t>. </a:t>
            </a:r>
          </a:p>
        </p:txBody>
      </p:sp>
      <p:cxnSp>
        <p:nvCxnSpPr>
          <p:cNvPr id="56" name="Прямая соединительная линия 55"/>
          <p:cNvCxnSpPr/>
          <p:nvPr/>
        </p:nvCxnSpPr>
        <p:spPr>
          <a:xfrm rot="10800000" flipV="1">
            <a:off x="669777" y="1636330"/>
            <a:ext cx="5512825" cy="1722"/>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10800000" flipV="1">
            <a:off x="567687" y="6635605"/>
            <a:ext cx="6362306" cy="261610"/>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5 рабочих дней</a:t>
            </a:r>
          </a:p>
        </p:txBody>
      </p:sp>
      <p:sp>
        <p:nvSpPr>
          <p:cNvPr id="58" name="TextBox 57"/>
          <p:cNvSpPr txBox="1"/>
          <p:nvPr/>
        </p:nvSpPr>
        <p:spPr>
          <a:xfrm rot="10800000" flipV="1">
            <a:off x="567687" y="5987533"/>
            <a:ext cx="5628019" cy="261610"/>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latin typeface="Arimo" panose="020B0604020202020204" pitchFamily="34" charset="0"/>
                <a:ea typeface="Arimo" panose="020B0604020202020204" pitchFamily="34" charset="0"/>
                <a:cs typeface="Arimo" panose="020B0604020202020204" pitchFamily="34" charset="0"/>
              </a:rPr>
              <a:t>Граждане, которым установлена инвалидность </a:t>
            </a:r>
            <a:endParaRPr lang="ru-RU" sz="1100" dirty="0">
              <a:latin typeface="Arimo" panose="020B0604020202020204" pitchFamily="34" charset="0"/>
              <a:ea typeface="Arimo" panose="020B0604020202020204" pitchFamily="34" charset="0"/>
              <a:cs typeface="Arimo" panose="020B0604020202020204" pitchFamily="34" charset="0"/>
            </a:endParaRPr>
          </a:p>
        </p:txBody>
      </p:sp>
      <p:sp>
        <p:nvSpPr>
          <p:cNvPr id="59" name="TextBox 58"/>
          <p:cNvSpPr txBox="1"/>
          <p:nvPr/>
        </p:nvSpPr>
        <p:spPr>
          <a:xfrm rot="10800000" flipV="1">
            <a:off x="548680" y="7250866"/>
            <a:ext cx="5632678" cy="1446550"/>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полученные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из федеральной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государственной информационной системы «Федеральный реестр инвалидов</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детях до 18 лет, о детях достигших возраста 18 лет и обучающихся по очной форме по основным образовательным программам до окончания ими такого обучения, но не дольше чем до достижения ими возраста 23 лет, или старше этого возраста, если они стали инвалидами до достижения возраста 18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лет;</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 о стаже и заработке.</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62" name="TextBox 61"/>
          <p:cNvSpPr txBox="1"/>
          <p:nvPr/>
        </p:nvSpPr>
        <p:spPr>
          <a:xfrm rot="10800000" flipV="1">
            <a:off x="622244" y="9007040"/>
            <a:ext cx="6362306" cy="600164"/>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СФР по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Алтайскому краю</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телефону установленного куратора в Отделении СФР</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Единый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контакт по социальным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вопросам</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3" name="Прямая соединительная линия 62"/>
          <p:cNvCxnSpPr/>
          <p:nvPr/>
        </p:nvCxnSpPr>
        <p:spPr>
          <a:xfrm flipH="1">
            <a:off x="777008" y="3317372"/>
            <a:ext cx="546103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rot="10800000" flipV="1">
            <a:off x="669777" y="5966921"/>
            <a:ext cx="5512825"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10800000">
            <a:off x="669776" y="6615295"/>
            <a:ext cx="551282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rot="10800000">
            <a:off x="734675" y="7220945"/>
            <a:ext cx="546103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rot="10800000" flipV="1">
            <a:off x="734675" y="8988102"/>
            <a:ext cx="5447928" cy="13362"/>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nvGrpSpPr>
          <p:cNvPr id="68" name="Группа 67"/>
          <p:cNvGrpSpPr/>
          <p:nvPr/>
        </p:nvGrpSpPr>
        <p:grpSpPr>
          <a:xfrm rot="10800000" flipV="1">
            <a:off x="5122335" y="9053497"/>
            <a:ext cx="1230460" cy="550184"/>
            <a:chOff x="3662866" y="6369433"/>
            <a:chExt cx="867896" cy="378190"/>
          </a:xfrm>
        </p:grpSpPr>
        <p:sp>
          <p:nvSpPr>
            <p:cNvPr id="71" name="TextBox 70"/>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72"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rot="10800000" flipV="1">
            <a:off x="669776" y="3029340"/>
            <a:ext cx="4708307" cy="307777"/>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34" name="TextBox 33"/>
          <p:cNvSpPr txBox="1"/>
          <p:nvPr/>
        </p:nvSpPr>
        <p:spPr>
          <a:xfrm rot="10800000" flipV="1">
            <a:off x="548680" y="6936629"/>
            <a:ext cx="4680520" cy="307777"/>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36" name="TextBox 35"/>
          <p:cNvSpPr txBox="1"/>
          <p:nvPr/>
        </p:nvSpPr>
        <p:spPr>
          <a:xfrm>
            <a:off x="692696" y="4592960"/>
            <a:ext cx="2121715" cy="1107996"/>
          </a:xfrm>
          <a:prstGeom prst="rect">
            <a:avLst/>
          </a:prstGeom>
          <a:noFill/>
        </p:spPr>
        <p:txBody>
          <a:bodyPr wrap="square" rtlCol="0">
            <a:spAutoFit/>
          </a:bodyPr>
          <a:lstStyle/>
          <a:p>
            <a:r>
              <a:rPr lang="ru-RU" sz="1100" dirty="0">
                <a:latin typeface="Arimo" panose="020B0604020202020204" pitchFamily="34" charset="0"/>
                <a:ea typeface="Arimo" panose="020B0604020202020204" pitchFamily="34" charset="0"/>
                <a:cs typeface="Arimo" panose="020B0604020202020204" pitchFamily="34" charset="0"/>
              </a:rPr>
              <a:t>I группа </a:t>
            </a:r>
            <a:r>
              <a:rPr lang="ru-RU" sz="1100" dirty="0" smtClean="0">
                <a:latin typeface="Arimo" panose="020B0604020202020204" pitchFamily="34" charset="0"/>
                <a:ea typeface="Arimo" panose="020B0604020202020204" pitchFamily="34" charset="0"/>
                <a:cs typeface="Arimo" panose="020B0604020202020204" pitchFamily="34" charset="0"/>
              </a:rPr>
              <a:t>– 17 815,40                       </a:t>
            </a:r>
            <a:endParaRPr lang="ru-RU" sz="1100" dirty="0">
              <a:latin typeface="Arimo" panose="020B0604020202020204" pitchFamily="34" charset="0"/>
              <a:ea typeface="Arimo" panose="020B0604020202020204" pitchFamily="34" charset="0"/>
              <a:cs typeface="Arimo" panose="020B0604020202020204" pitchFamily="34" charset="0"/>
            </a:endParaRPr>
          </a:p>
          <a:p>
            <a:r>
              <a:rPr lang="ru-RU" sz="1100" dirty="0">
                <a:latin typeface="Arimo" panose="020B0604020202020204" pitchFamily="34" charset="0"/>
                <a:ea typeface="Arimo" panose="020B0604020202020204" pitchFamily="34" charset="0"/>
                <a:cs typeface="Arimo" panose="020B0604020202020204" pitchFamily="34" charset="0"/>
              </a:rPr>
              <a:t>1 иждивенец </a:t>
            </a:r>
            <a:r>
              <a:rPr lang="ru-RU" sz="1100" dirty="0" smtClean="0">
                <a:latin typeface="Arimo" panose="020B0604020202020204" pitchFamily="34" charset="0"/>
                <a:ea typeface="Arimo" panose="020B0604020202020204" pitchFamily="34" charset="0"/>
                <a:cs typeface="Arimo" panose="020B0604020202020204" pitchFamily="34" charset="0"/>
              </a:rPr>
              <a:t>– 20 784,63                       </a:t>
            </a:r>
            <a:endParaRPr lang="ru-RU" sz="1100" dirty="0">
              <a:latin typeface="Arimo" panose="020B0604020202020204" pitchFamily="34" charset="0"/>
              <a:ea typeface="Arimo" panose="020B0604020202020204" pitchFamily="34" charset="0"/>
              <a:cs typeface="Arimo" panose="020B0604020202020204" pitchFamily="34" charset="0"/>
            </a:endParaRPr>
          </a:p>
          <a:p>
            <a:r>
              <a:rPr lang="ru-RU" sz="1100" dirty="0">
                <a:latin typeface="Arimo" panose="020B0604020202020204" pitchFamily="34" charset="0"/>
                <a:ea typeface="Arimo" panose="020B0604020202020204" pitchFamily="34" charset="0"/>
                <a:cs typeface="Arimo" panose="020B0604020202020204" pitchFamily="34" charset="0"/>
              </a:rPr>
              <a:t>2 иждивенца </a:t>
            </a:r>
            <a:r>
              <a:rPr lang="ru-RU" sz="1100" dirty="0" smtClean="0">
                <a:latin typeface="Arimo" panose="020B0604020202020204" pitchFamily="34" charset="0"/>
                <a:ea typeface="Arimo" panose="020B0604020202020204" pitchFamily="34" charset="0"/>
                <a:cs typeface="Arimo" panose="020B0604020202020204" pitchFamily="34" charset="0"/>
              </a:rPr>
              <a:t>– 23 753,86                 </a:t>
            </a:r>
            <a:endParaRPr lang="ru-RU" sz="1100" dirty="0">
              <a:latin typeface="Arimo" panose="020B0604020202020204" pitchFamily="34" charset="0"/>
              <a:ea typeface="Arimo" panose="020B0604020202020204" pitchFamily="34" charset="0"/>
              <a:cs typeface="Arimo" panose="020B0604020202020204" pitchFamily="34" charset="0"/>
            </a:endParaRPr>
          </a:p>
          <a:p>
            <a:r>
              <a:rPr lang="ru-RU" sz="1100" dirty="0">
                <a:latin typeface="Arimo" panose="020B0604020202020204" pitchFamily="34" charset="0"/>
                <a:ea typeface="Arimo" panose="020B0604020202020204" pitchFamily="34" charset="0"/>
                <a:cs typeface="Arimo" panose="020B0604020202020204" pitchFamily="34" charset="0"/>
              </a:rPr>
              <a:t>3 иждивенца </a:t>
            </a:r>
            <a:r>
              <a:rPr lang="ru-RU" sz="1100" dirty="0" smtClean="0">
                <a:latin typeface="Arimo" panose="020B0604020202020204" pitchFamily="34" charset="0"/>
                <a:ea typeface="Arimo" panose="020B0604020202020204" pitchFamily="34" charset="0"/>
                <a:cs typeface="Arimo" panose="020B0604020202020204" pitchFamily="34" charset="0"/>
              </a:rPr>
              <a:t>– 26 723,09                                                                                    </a:t>
            </a:r>
            <a:r>
              <a:rPr lang="ru-RU" sz="1100" dirty="0">
                <a:latin typeface="Arimo" panose="020B0604020202020204" pitchFamily="34" charset="0"/>
                <a:ea typeface="Arimo" panose="020B0604020202020204" pitchFamily="34" charset="0"/>
                <a:cs typeface="Arimo" panose="020B0604020202020204" pitchFamily="34" charset="0"/>
              </a:rPr>
              <a:t>Надбавка на уход к пенсии </a:t>
            </a:r>
            <a:r>
              <a:rPr lang="ru-RU" sz="1100" dirty="0" smtClean="0">
                <a:latin typeface="Arimo" panose="020B0604020202020204" pitchFamily="34" charset="0"/>
                <a:ea typeface="Arimo" panose="020B0604020202020204" pitchFamily="34" charset="0"/>
                <a:cs typeface="Arimo" panose="020B0604020202020204" pitchFamily="34" charset="0"/>
              </a:rPr>
              <a:t>- </a:t>
            </a:r>
            <a:r>
              <a:rPr lang="ru-RU" sz="1100" dirty="0">
                <a:latin typeface="Arimo" panose="020B0604020202020204" pitchFamily="34" charset="0"/>
                <a:ea typeface="Arimo" panose="020B0604020202020204" pitchFamily="34" charset="0"/>
                <a:cs typeface="Arimo" panose="020B0604020202020204" pitchFamily="34" charset="0"/>
              </a:rPr>
              <a:t>1 </a:t>
            </a:r>
            <a:r>
              <a:rPr lang="ru-RU" sz="1100" dirty="0" smtClean="0">
                <a:latin typeface="Arimo" panose="020B0604020202020204" pitchFamily="34" charset="0"/>
                <a:ea typeface="Arimo" panose="020B0604020202020204" pitchFamily="34" charset="0"/>
                <a:cs typeface="Arimo" panose="020B0604020202020204" pitchFamily="34" charset="0"/>
              </a:rPr>
              <a:t>314,00 </a:t>
            </a:r>
            <a:endParaRPr lang="ru-RU" sz="1100" dirty="0">
              <a:latin typeface="Arimo" panose="020B0604020202020204" pitchFamily="34" charset="0"/>
              <a:ea typeface="Arimo" panose="020B0604020202020204" pitchFamily="34" charset="0"/>
              <a:cs typeface="Arimo" panose="020B0604020202020204" pitchFamily="34" charset="0"/>
            </a:endParaRPr>
          </a:p>
        </p:txBody>
      </p:sp>
      <p:sp>
        <p:nvSpPr>
          <p:cNvPr id="37" name="TextBox 36"/>
          <p:cNvSpPr txBox="1"/>
          <p:nvPr/>
        </p:nvSpPr>
        <p:spPr>
          <a:xfrm>
            <a:off x="2614043" y="4592960"/>
            <a:ext cx="1818613" cy="769441"/>
          </a:xfrm>
          <a:prstGeom prst="rect">
            <a:avLst/>
          </a:prstGeom>
          <a:noFill/>
        </p:spPr>
        <p:txBody>
          <a:bodyPr wrap="square" rtlCol="0">
            <a:spAutoFit/>
          </a:bodyPr>
          <a:lstStyle/>
          <a:p>
            <a:pPr algn="just"/>
            <a:r>
              <a:rPr lang="ru-RU" sz="1100" dirty="0">
                <a:latin typeface="Arimo" panose="020B0604020202020204" pitchFamily="34" charset="0"/>
                <a:ea typeface="Arimo" panose="020B0604020202020204" pitchFamily="34" charset="0"/>
                <a:cs typeface="Arimo" panose="020B0604020202020204" pitchFamily="34" charset="0"/>
              </a:rPr>
              <a:t>II группа -  </a:t>
            </a:r>
            <a:r>
              <a:rPr lang="ru-RU" sz="1100" dirty="0" smtClean="0">
                <a:latin typeface="Arimo" panose="020B0604020202020204" pitchFamily="34" charset="0"/>
                <a:ea typeface="Arimo" panose="020B0604020202020204" pitchFamily="34" charset="0"/>
                <a:cs typeface="Arimo" panose="020B0604020202020204" pitchFamily="34" charset="0"/>
              </a:rPr>
              <a:t>8 907,70                       </a:t>
            </a:r>
            <a:endParaRPr lang="ru-RU" sz="1100" dirty="0">
              <a:latin typeface="Arimo" panose="020B0604020202020204" pitchFamily="34" charset="0"/>
              <a:ea typeface="Arimo" panose="020B0604020202020204" pitchFamily="34" charset="0"/>
              <a:cs typeface="Arimo" panose="020B0604020202020204" pitchFamily="34" charset="0"/>
            </a:endParaRPr>
          </a:p>
          <a:p>
            <a:pPr algn="just"/>
            <a:r>
              <a:rPr lang="ru-RU" sz="1100" dirty="0">
                <a:latin typeface="Arimo" panose="020B0604020202020204" pitchFamily="34" charset="0"/>
                <a:ea typeface="Arimo" panose="020B0604020202020204" pitchFamily="34" charset="0"/>
                <a:cs typeface="Arimo" panose="020B0604020202020204" pitchFamily="34" charset="0"/>
              </a:rPr>
              <a:t>1 иждивенец - </a:t>
            </a:r>
            <a:r>
              <a:rPr lang="ru-RU" sz="1100" dirty="0" smtClean="0">
                <a:latin typeface="Arimo" panose="020B0604020202020204" pitchFamily="34" charset="0"/>
                <a:ea typeface="Arimo" panose="020B0604020202020204" pitchFamily="34" charset="0"/>
                <a:cs typeface="Arimo" panose="020B0604020202020204" pitchFamily="34" charset="0"/>
              </a:rPr>
              <a:t> 11 876,93              </a:t>
            </a:r>
            <a:endParaRPr lang="ru-RU" sz="1100" dirty="0">
              <a:latin typeface="Arimo" panose="020B0604020202020204" pitchFamily="34" charset="0"/>
              <a:ea typeface="Arimo" panose="020B0604020202020204" pitchFamily="34" charset="0"/>
              <a:cs typeface="Arimo" panose="020B0604020202020204" pitchFamily="34" charset="0"/>
            </a:endParaRPr>
          </a:p>
          <a:p>
            <a:pPr algn="just"/>
            <a:r>
              <a:rPr lang="ru-RU" sz="1100" dirty="0">
                <a:latin typeface="Arimo" panose="020B0604020202020204" pitchFamily="34" charset="0"/>
                <a:ea typeface="Arimo" panose="020B0604020202020204" pitchFamily="34" charset="0"/>
                <a:cs typeface="Arimo" panose="020B0604020202020204" pitchFamily="34" charset="0"/>
              </a:rPr>
              <a:t>2 иждивенца </a:t>
            </a:r>
            <a:r>
              <a:rPr lang="ru-RU" sz="1100" dirty="0" smtClean="0">
                <a:latin typeface="Arimo" panose="020B0604020202020204" pitchFamily="34" charset="0"/>
                <a:ea typeface="Arimo" panose="020B0604020202020204" pitchFamily="34" charset="0"/>
                <a:cs typeface="Arimo" panose="020B0604020202020204" pitchFamily="34" charset="0"/>
              </a:rPr>
              <a:t>– 14 846,16               </a:t>
            </a:r>
            <a:endParaRPr lang="ru-RU" sz="1100" dirty="0">
              <a:latin typeface="Arimo" panose="020B0604020202020204" pitchFamily="34" charset="0"/>
              <a:ea typeface="Arimo" panose="020B0604020202020204" pitchFamily="34" charset="0"/>
              <a:cs typeface="Arimo" panose="020B0604020202020204" pitchFamily="34" charset="0"/>
            </a:endParaRPr>
          </a:p>
          <a:p>
            <a:pPr algn="just"/>
            <a:r>
              <a:rPr lang="ru-RU" sz="1100" dirty="0">
                <a:latin typeface="Arimo" panose="020B0604020202020204" pitchFamily="34" charset="0"/>
                <a:ea typeface="Arimo" panose="020B0604020202020204" pitchFamily="34" charset="0"/>
                <a:cs typeface="Arimo" panose="020B0604020202020204" pitchFamily="34" charset="0"/>
              </a:rPr>
              <a:t>3 иждивенца </a:t>
            </a:r>
            <a:r>
              <a:rPr lang="ru-RU" sz="1100" dirty="0" smtClean="0">
                <a:latin typeface="Arimo" panose="020B0604020202020204" pitchFamily="34" charset="0"/>
                <a:ea typeface="Arimo" panose="020B0604020202020204" pitchFamily="34" charset="0"/>
                <a:cs typeface="Arimo" panose="020B0604020202020204" pitchFamily="34" charset="0"/>
              </a:rPr>
              <a:t>– 17 815,39</a:t>
            </a:r>
            <a:endParaRPr lang="ru-RU" sz="1100" dirty="0">
              <a:latin typeface="Arimo" panose="020B0604020202020204" pitchFamily="34" charset="0"/>
              <a:ea typeface="Arimo" panose="020B0604020202020204" pitchFamily="34" charset="0"/>
              <a:cs typeface="Arimo" panose="020B0604020202020204" pitchFamily="34" charset="0"/>
            </a:endParaRPr>
          </a:p>
        </p:txBody>
      </p:sp>
      <p:sp>
        <p:nvSpPr>
          <p:cNvPr id="38" name="TextBox 37"/>
          <p:cNvSpPr txBox="1"/>
          <p:nvPr/>
        </p:nvSpPr>
        <p:spPr>
          <a:xfrm>
            <a:off x="4629390" y="4592960"/>
            <a:ext cx="1823946" cy="769441"/>
          </a:xfrm>
          <a:prstGeom prst="rect">
            <a:avLst/>
          </a:prstGeom>
          <a:noFill/>
        </p:spPr>
        <p:txBody>
          <a:bodyPr wrap="square" rtlCol="0">
            <a:spAutoFit/>
          </a:bodyPr>
          <a:lstStyle/>
          <a:p>
            <a:pPr algn="just"/>
            <a:r>
              <a:rPr lang="ru-RU" sz="1100" dirty="0">
                <a:latin typeface="Arimo" panose="020B0604020202020204" pitchFamily="34" charset="0"/>
                <a:ea typeface="Arimo" panose="020B0604020202020204" pitchFamily="34" charset="0"/>
                <a:cs typeface="Arimo" panose="020B0604020202020204" pitchFamily="34" charset="0"/>
              </a:rPr>
              <a:t>III группа </a:t>
            </a:r>
            <a:r>
              <a:rPr lang="ru-RU" sz="1100" dirty="0" smtClean="0">
                <a:latin typeface="Arimo" panose="020B0604020202020204" pitchFamily="34" charset="0"/>
                <a:ea typeface="Arimo" panose="020B0604020202020204" pitchFamily="34" charset="0"/>
                <a:cs typeface="Arimo" panose="020B0604020202020204" pitchFamily="34" charset="0"/>
              </a:rPr>
              <a:t>– 4 453,85                       </a:t>
            </a:r>
            <a:endParaRPr lang="ru-RU" sz="1100" dirty="0">
              <a:latin typeface="Arimo" panose="020B0604020202020204" pitchFamily="34" charset="0"/>
              <a:ea typeface="Arimo" panose="020B0604020202020204" pitchFamily="34" charset="0"/>
              <a:cs typeface="Arimo" panose="020B0604020202020204" pitchFamily="34" charset="0"/>
            </a:endParaRPr>
          </a:p>
          <a:p>
            <a:pPr algn="just"/>
            <a:r>
              <a:rPr lang="ru-RU" sz="1100" dirty="0">
                <a:latin typeface="Arimo" panose="020B0604020202020204" pitchFamily="34" charset="0"/>
                <a:ea typeface="Arimo" panose="020B0604020202020204" pitchFamily="34" charset="0"/>
                <a:cs typeface="Arimo" panose="020B0604020202020204" pitchFamily="34" charset="0"/>
              </a:rPr>
              <a:t>1 иждивенец </a:t>
            </a:r>
            <a:r>
              <a:rPr lang="ru-RU" sz="1100" dirty="0" smtClean="0">
                <a:latin typeface="Arimo" panose="020B0604020202020204" pitchFamily="34" charset="0"/>
                <a:ea typeface="Arimo" panose="020B0604020202020204" pitchFamily="34" charset="0"/>
                <a:cs typeface="Arimo" panose="020B0604020202020204" pitchFamily="34" charset="0"/>
              </a:rPr>
              <a:t>– 7 423,08                </a:t>
            </a:r>
            <a:endParaRPr lang="ru-RU" sz="1100" dirty="0">
              <a:latin typeface="Arimo" panose="020B0604020202020204" pitchFamily="34" charset="0"/>
              <a:ea typeface="Arimo" panose="020B0604020202020204" pitchFamily="34" charset="0"/>
              <a:cs typeface="Arimo" panose="020B0604020202020204" pitchFamily="34" charset="0"/>
            </a:endParaRPr>
          </a:p>
          <a:p>
            <a:pPr algn="just"/>
            <a:r>
              <a:rPr lang="ru-RU" sz="1100" dirty="0">
                <a:latin typeface="Arimo" panose="020B0604020202020204" pitchFamily="34" charset="0"/>
                <a:ea typeface="Arimo" panose="020B0604020202020204" pitchFamily="34" charset="0"/>
                <a:cs typeface="Arimo" panose="020B0604020202020204" pitchFamily="34" charset="0"/>
              </a:rPr>
              <a:t>2 иждивенца </a:t>
            </a:r>
            <a:r>
              <a:rPr lang="ru-RU" sz="1100" dirty="0" smtClean="0">
                <a:latin typeface="Arimo" panose="020B0604020202020204" pitchFamily="34" charset="0"/>
                <a:ea typeface="Arimo" panose="020B0604020202020204" pitchFamily="34" charset="0"/>
                <a:cs typeface="Arimo" panose="020B0604020202020204" pitchFamily="34" charset="0"/>
              </a:rPr>
              <a:t>– 10 392,31               </a:t>
            </a:r>
            <a:endParaRPr lang="ru-RU" sz="1100" dirty="0">
              <a:latin typeface="Arimo" panose="020B0604020202020204" pitchFamily="34" charset="0"/>
              <a:ea typeface="Arimo" panose="020B0604020202020204" pitchFamily="34" charset="0"/>
              <a:cs typeface="Arimo" panose="020B0604020202020204" pitchFamily="34" charset="0"/>
            </a:endParaRPr>
          </a:p>
          <a:p>
            <a:pPr algn="just"/>
            <a:r>
              <a:rPr lang="ru-RU" sz="1100" dirty="0">
                <a:latin typeface="Arimo" panose="020B0604020202020204" pitchFamily="34" charset="0"/>
                <a:ea typeface="Arimo" panose="020B0604020202020204" pitchFamily="34" charset="0"/>
                <a:cs typeface="Arimo" panose="020B0604020202020204" pitchFamily="34" charset="0"/>
              </a:rPr>
              <a:t>3 иждивенца </a:t>
            </a:r>
            <a:r>
              <a:rPr lang="ru-RU" sz="1100" dirty="0" smtClean="0">
                <a:latin typeface="Arimo" panose="020B0604020202020204" pitchFamily="34" charset="0"/>
                <a:ea typeface="Arimo" panose="020B0604020202020204" pitchFamily="34" charset="0"/>
                <a:cs typeface="Arimo" panose="020B0604020202020204" pitchFamily="34" charset="0"/>
              </a:rPr>
              <a:t>– 13 361,54 </a:t>
            </a:r>
            <a:endParaRPr lang="ru-RU" sz="1100" dirty="0">
              <a:latin typeface="Arimo" panose="020B0604020202020204" pitchFamily="34" charset="0"/>
              <a:ea typeface="Arimo" panose="020B0604020202020204" pitchFamily="34" charset="0"/>
              <a:cs typeface="Arimo" panose="020B0604020202020204" pitchFamily="34" charset="0"/>
            </a:endParaRPr>
          </a:p>
        </p:txBody>
      </p:sp>
      <p:sp>
        <p:nvSpPr>
          <p:cNvPr id="39"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4</a:t>
            </a:fld>
            <a:endParaRPr lang="ru-RU" dirty="0"/>
          </a:p>
        </p:txBody>
      </p:sp>
    </p:spTree>
    <p:extLst>
      <p:ext uri="{BB962C8B-B14F-4D97-AF65-F5344CB8AC3E}">
        <p14:creationId xmlns:p14="http://schemas.microsoft.com/office/powerpoint/2010/main" val="2399498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Группа 26"/>
          <p:cNvGrpSpPr/>
          <p:nvPr/>
        </p:nvGrpSpPr>
        <p:grpSpPr>
          <a:xfrm>
            <a:off x="-10691" y="-350"/>
            <a:ext cx="7184107" cy="9849894"/>
            <a:chOff x="-10691" y="-349"/>
            <a:chExt cx="5107707" cy="6808854"/>
          </a:xfrm>
        </p:grpSpPr>
        <p:sp>
          <p:nvSpPr>
            <p:cNvPr id="36" name="TextBox 35"/>
            <p:cNvSpPr txBox="1"/>
            <p:nvPr/>
          </p:nvSpPr>
          <p:spPr>
            <a:xfrm>
              <a:off x="416497" y="5942746"/>
              <a:ext cx="3979508" cy="414870"/>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37" name="TextBox 36"/>
            <p:cNvSpPr txBox="1"/>
            <p:nvPr/>
          </p:nvSpPr>
          <p:spPr>
            <a:xfrm>
              <a:off x="416496" y="5729307"/>
              <a:ext cx="4608512" cy="212754"/>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38" name="TextBox 37"/>
            <p:cNvSpPr txBox="1"/>
            <p:nvPr/>
          </p:nvSpPr>
          <p:spPr>
            <a:xfrm>
              <a:off x="416496" y="5034511"/>
              <a:ext cx="4680520" cy="212754"/>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39" name="TextBox 38"/>
            <p:cNvSpPr txBox="1"/>
            <p:nvPr/>
          </p:nvSpPr>
          <p:spPr>
            <a:xfrm>
              <a:off x="416496" y="4373378"/>
              <a:ext cx="4608512" cy="212754"/>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40"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00472" y="4349775"/>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472" y="5695192"/>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421250" y="866974"/>
              <a:ext cx="3667654" cy="212754"/>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43"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472" y="3646247"/>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472" y="836403"/>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472" y="4974674"/>
              <a:ext cx="235958" cy="23595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416496" y="3684139"/>
              <a:ext cx="4608512" cy="212754"/>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47"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51719" y="2889811"/>
              <a:ext cx="323891" cy="323890"/>
            </a:xfrm>
            <a:prstGeom prst="rect">
              <a:avLst/>
            </a:prstGeom>
            <a:noFill/>
            <a:extLst>
              <a:ext uri="{909E8E84-426E-40DD-AFC4-6F175D3DCCD1}">
                <a14:hiddenFill xmlns:a14="http://schemas.microsoft.com/office/drawing/2010/main">
                  <a:solidFill>
                    <a:srgbClr val="FFFFFF"/>
                  </a:solidFill>
                </a14:hiddenFill>
              </a:ext>
            </a:extLst>
          </p:spPr>
        </p:pic>
        <p:pic>
          <p:nvPicPr>
            <p:cNvPr id="48" name="Рисунок 47"/>
            <p:cNvPicPr>
              <a:picLocks noChangeAspect="1"/>
            </p:cNvPicPr>
            <p:nvPr/>
          </p:nvPicPr>
          <p:blipFill rotWithShape="1">
            <a:blip r:embed="rId11" cstate="print">
              <a:extLst>
                <a:ext uri="{28A0092B-C50C-407E-A947-70E740481C1C}">
                  <a14:useLocalDpi xmlns:a14="http://schemas.microsoft.com/office/drawing/2010/main" val="0"/>
                </a:ext>
              </a:extLst>
            </a:blip>
            <a:srcRect t="12363" r="78115" b="82006"/>
            <a:stretch/>
          </p:blipFill>
          <p:spPr>
            <a:xfrm>
              <a:off x="-6969" y="4174"/>
              <a:ext cx="4904652" cy="630807"/>
            </a:xfrm>
            <a:prstGeom prst="rect">
              <a:avLst/>
            </a:prstGeom>
          </p:spPr>
        </p:pic>
        <p:sp>
          <p:nvSpPr>
            <p:cNvPr id="49" name="TextBox 48"/>
            <p:cNvSpPr txBox="1"/>
            <p:nvPr/>
          </p:nvSpPr>
          <p:spPr>
            <a:xfrm>
              <a:off x="416496" y="3177843"/>
              <a:ext cx="4392488" cy="297856"/>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42 665 руб.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индексируется один раз в год с 1 февраля</a:t>
              </a:r>
            </a:p>
          </p:txBody>
        </p:sp>
        <p:sp>
          <p:nvSpPr>
            <p:cNvPr id="50" name="TextBox 49"/>
            <p:cNvSpPr txBox="1"/>
            <p:nvPr/>
          </p:nvSpPr>
          <p:spPr>
            <a:xfrm>
              <a:off x="416496" y="2974011"/>
              <a:ext cx="4608512" cy="212754"/>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51" name="TextBox 50"/>
            <p:cNvSpPr txBox="1"/>
            <p:nvPr/>
          </p:nvSpPr>
          <p:spPr>
            <a:xfrm>
              <a:off x="416496" y="1075447"/>
              <a:ext cx="3979508" cy="1819048"/>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Право на пособие имеет жена военнослужащего, проходящего военную службу по призыву (по мобилизации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Пособие предоставляется единовременно при обращении на сроке беременности не менее 180 дней, если обращение последовало не позднее 6  месяцев со дня окончания военнослужащим военной службы по призыву (по мобилизации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акты,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соответствии с которыми назначается мера: </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Федеральный закон от 19.05.1995 № 81-ФЗ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государственных пособиях гражданам, имеющим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детей»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Приказ Минтруда России от 29.09.2020 № 668н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утверждении Порядка и условий назначения и выплаты государственных пособий гражданам, имеющим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детей»</a:t>
              </a:r>
            </a:p>
            <a:p>
              <a:pPr marL="171450" indent="-171450" algn="just">
                <a:buFont typeface="Wingdings" panose="05000000000000000000" pitchFamily="2" charset="2"/>
                <a:buChar char="§"/>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заявлению.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52" name="Прямая соединительная линия 51"/>
            <p:cNvCxnSpPr/>
            <p:nvPr/>
          </p:nvCxnSpPr>
          <p:spPr>
            <a:xfrm flipV="1">
              <a:off x="480398" y="1075446"/>
              <a:ext cx="3889568" cy="3278"/>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6496" y="4589403"/>
              <a:ext cx="4487606" cy="180841"/>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54" name="TextBox 53"/>
            <p:cNvSpPr txBox="1"/>
            <p:nvPr/>
          </p:nvSpPr>
          <p:spPr>
            <a:xfrm>
              <a:off x="416497" y="3897923"/>
              <a:ext cx="3979507" cy="297856"/>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Жена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военнослужащего, проходящего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военную службу по призыву (по мобилизации). </a:t>
              </a:r>
            </a:p>
          </p:txBody>
        </p:sp>
        <p:sp>
          <p:nvSpPr>
            <p:cNvPr id="55" name="TextBox 54"/>
            <p:cNvSpPr txBox="1"/>
            <p:nvPr/>
          </p:nvSpPr>
          <p:spPr>
            <a:xfrm>
              <a:off x="416496" y="5266075"/>
              <a:ext cx="3953470" cy="297856"/>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 прохождении отцом ребенка военной службы по призыву (по мобилизации).</a:t>
              </a:r>
            </a:p>
          </p:txBody>
        </p:sp>
        <p:cxnSp>
          <p:nvCxnSpPr>
            <p:cNvPr id="56" name="Прямая соединительная линия 55"/>
            <p:cNvCxnSpPr/>
            <p:nvPr/>
          </p:nvCxnSpPr>
          <p:spPr>
            <a:xfrm>
              <a:off x="403749" y="770594"/>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433189" y="3171751"/>
              <a:ext cx="3936777" cy="6092"/>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V="1">
              <a:off x="469369" y="3886970"/>
              <a:ext cx="3900597" cy="13193"/>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V="1">
              <a:off x="488504" y="4583926"/>
              <a:ext cx="3910932" cy="3966"/>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60" name="Прямоугольник 59"/>
            <p:cNvSpPr/>
            <p:nvPr/>
          </p:nvSpPr>
          <p:spPr>
            <a:xfrm>
              <a:off x="-10691" y="-349"/>
              <a:ext cx="4908374" cy="770943"/>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1" name="Прямая соединительная линия 60"/>
            <p:cNvCxnSpPr/>
            <p:nvPr/>
          </p:nvCxnSpPr>
          <p:spPr>
            <a:xfrm>
              <a:off x="455602" y="5266075"/>
              <a:ext cx="391436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488504" y="5936920"/>
              <a:ext cx="3907500" cy="5826"/>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nvGrpSpPr>
            <p:cNvPr id="63" name="Группа 62"/>
            <p:cNvGrpSpPr/>
            <p:nvPr/>
          </p:nvGrpSpPr>
          <p:grpSpPr>
            <a:xfrm>
              <a:off x="3563575" y="6018180"/>
              <a:ext cx="867896" cy="496986"/>
              <a:chOff x="3707591" y="6381328"/>
              <a:chExt cx="867896" cy="496986"/>
            </a:xfrm>
          </p:grpSpPr>
          <p:sp>
            <p:nvSpPr>
              <p:cNvPr id="64" name="TextBox 63"/>
              <p:cNvSpPr txBox="1"/>
              <p:nvPr/>
            </p:nvSpPr>
            <p:spPr>
              <a:xfrm>
                <a:off x="3707591" y="6729386"/>
                <a:ext cx="867896" cy="148928"/>
              </a:xfrm>
              <a:prstGeom prst="rect">
                <a:avLst/>
              </a:prstGeom>
              <a:noFill/>
            </p:spPr>
            <p:txBody>
              <a:bodyPr wrap="square" rtlCol="0">
                <a:spAutoFit/>
              </a:bodyPr>
              <a:lstStyle/>
              <a:p>
                <a:pPr algn="ctr"/>
                <a:r>
                  <a:rPr lang="ru-RU" sz="800" b="1" dirty="0">
                    <a:latin typeface="Arimo" panose="020B0604020202020204" pitchFamily="34" charset="0"/>
                    <a:ea typeface="Arimo" panose="020B0604020202020204" pitchFamily="34" charset="0"/>
                    <a:cs typeface="Arimo" panose="020B0604020202020204" pitchFamily="34" charset="0"/>
                  </a:rPr>
                  <a:t>8 800 10 000 </a:t>
                </a:r>
                <a:r>
                  <a:rPr lang="ru-RU" sz="800" b="1" dirty="0" smtClean="0">
                    <a:latin typeface="Arimo" panose="020B0604020202020204" pitchFamily="34" charset="0"/>
                    <a:ea typeface="Arimo" panose="020B0604020202020204" pitchFamily="34" charset="0"/>
                    <a:cs typeface="Arimo" panose="020B0604020202020204" pitchFamily="34" charset="0"/>
                  </a:rPr>
                  <a:t>01</a:t>
                </a:r>
                <a:endParaRPr lang="ru-RU" sz="800" b="1" dirty="0">
                  <a:latin typeface="Arimo" panose="020B0604020202020204" pitchFamily="34" charset="0"/>
                  <a:ea typeface="Arimo" panose="020B0604020202020204" pitchFamily="34" charset="0"/>
                  <a:cs typeface="Arimo" panose="020B0604020202020204" pitchFamily="34" charset="0"/>
                </a:endParaRPr>
              </a:p>
            </p:txBody>
          </p:sp>
          <p:pic>
            <p:nvPicPr>
              <p:cNvPr id="65"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885180" y="6381328"/>
                <a:ext cx="419748" cy="31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6" name="TextBox 65"/>
            <p:cNvSpPr txBox="1"/>
            <p:nvPr/>
          </p:nvSpPr>
          <p:spPr>
            <a:xfrm>
              <a:off x="4861" y="44624"/>
              <a:ext cx="4880992" cy="702089"/>
            </a:xfrm>
            <a:prstGeom prst="rect">
              <a:avLst/>
            </a:prstGeom>
            <a:noFill/>
          </p:spPr>
          <p:txBody>
            <a:bodyPr wrap="square" rtlCol="0">
              <a:spAutoFit/>
            </a:bodyPr>
            <a:lstStyle/>
            <a:p>
              <a:pPr algn="ctr"/>
              <a:r>
                <a:rPr lang="ru-RU" sz="2000" b="1" dirty="0" smtClean="0">
                  <a:solidFill>
                    <a:schemeClr val="bg1"/>
                  </a:solidFill>
                </a:rPr>
                <a:t>УСТАНОВЛЕНИЕ ЕДИНОВРЕМЕННОЕ ПОСОБИЕ БЕРЕМЕННОЙ ЖЕНЕ ВОЕННОСЛУЖАЩЕГО, ПРОХОДЯЩЕГО </a:t>
              </a:r>
            </a:p>
            <a:p>
              <a:pPr algn="ctr"/>
              <a:r>
                <a:rPr lang="ru-RU" sz="2000" b="1" dirty="0" smtClean="0">
                  <a:solidFill>
                    <a:schemeClr val="bg1"/>
                  </a:solidFill>
                </a:rPr>
                <a:t>ВОЕННУЮ СЛУЖБУ ПО ПРИЗЫВУ</a:t>
              </a:r>
              <a:endParaRPr lang="ru-RU" sz="2000" b="1" dirty="0">
                <a:solidFill>
                  <a:schemeClr val="bg1"/>
                </a:solidFill>
              </a:endParaRPr>
            </a:p>
          </p:txBody>
        </p:sp>
      </p:grpSp>
      <p:sp>
        <p:nvSpPr>
          <p:cNvPr id="35"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40</a:t>
            </a:fld>
            <a:endParaRPr lang="ru-RU" dirty="0"/>
          </a:p>
        </p:txBody>
      </p:sp>
    </p:spTree>
    <p:extLst>
      <p:ext uri="{BB962C8B-B14F-4D97-AF65-F5344CB8AC3E}">
        <p14:creationId xmlns:p14="http://schemas.microsoft.com/office/powerpoint/2010/main" val="779425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Группа 27"/>
          <p:cNvGrpSpPr/>
          <p:nvPr/>
        </p:nvGrpSpPr>
        <p:grpSpPr>
          <a:xfrm rot="10800000">
            <a:off x="-22415" y="-15555"/>
            <a:ext cx="7195827" cy="9881080"/>
            <a:chOff x="-196147" y="72008"/>
            <a:chExt cx="5035587" cy="6785991"/>
          </a:xfrm>
        </p:grpSpPr>
        <p:sp>
          <p:nvSpPr>
            <p:cNvPr id="2" name="TextBox 1"/>
            <p:cNvSpPr txBox="1"/>
            <p:nvPr/>
          </p:nvSpPr>
          <p:spPr>
            <a:xfrm rot="10800000">
              <a:off x="-180907" y="948043"/>
              <a:ext cx="4608512" cy="211371"/>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3" name="TextBox 2"/>
            <p:cNvSpPr txBox="1"/>
            <p:nvPr/>
          </p:nvSpPr>
          <p:spPr>
            <a:xfrm rot="10800000">
              <a:off x="-196147" y="1481164"/>
              <a:ext cx="4608512" cy="211371"/>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4"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a:off x="4376936" y="1481986"/>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a:off x="4396835" y="956655"/>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0800000">
              <a:off x="-159568" y="5765293"/>
              <a:ext cx="4579233" cy="211371"/>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7"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4376936" y="2153761"/>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4407390" y="5768192"/>
              <a:ext cx="239043" cy="2390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0800000">
              <a:off x="-188919" y="2196306"/>
              <a:ext cx="4608512" cy="211371"/>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10" name="Picture 15" descr="C:\Users\032PodlesnykhSS\Desktop\ruble (2).png"/>
            <p:cNvPicPr>
              <a:picLocks noChangeAspect="1" noChangeArrowheads="1"/>
            </p:cNvPicPr>
            <p:nvPr/>
          </p:nvPicPr>
          <p:blipFill>
            <a:blip r:embed="rId8" cstate="print">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a:off x="4341077" y="2657236"/>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0800000">
              <a:off x="39353" y="2520980"/>
              <a:ext cx="4392488" cy="179665"/>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100 %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от прожиточного минимума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для детей, установленного в субъекте РФ</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2" name="TextBox 11"/>
            <p:cNvSpPr txBox="1"/>
            <p:nvPr/>
          </p:nvSpPr>
          <p:spPr>
            <a:xfrm rot="10800000">
              <a:off x="-188898" y="2713574"/>
              <a:ext cx="4608512" cy="211371"/>
            </a:xfrm>
            <a:prstGeom prst="rect">
              <a:avLst/>
            </a:prstGeom>
            <a:noFill/>
          </p:spPr>
          <p:txBody>
            <a:bodyPr wrap="square" rtlCol="0">
              <a:spAutoFit/>
            </a:bodyPr>
            <a:lstStyle/>
            <a:p>
              <a:r>
                <a:rPr lang="ru-RU" sz="1400" b="1" dirty="0" smtClean="0">
                  <a:solidFill>
                    <a:srgbClr val="02A6F0"/>
                  </a:solidFill>
                </a:rPr>
                <a:t>РАЗМЕР</a:t>
              </a:r>
              <a:endParaRPr lang="ru-RU" sz="1000" b="1" dirty="0">
                <a:solidFill>
                  <a:srgbClr val="02A6F0"/>
                </a:solidFill>
              </a:endParaRPr>
            </a:p>
          </p:txBody>
        </p:sp>
        <p:sp>
          <p:nvSpPr>
            <p:cNvPr id="13" name="TextBox 12"/>
            <p:cNvSpPr txBox="1"/>
            <p:nvPr/>
          </p:nvSpPr>
          <p:spPr>
            <a:xfrm rot="10800000">
              <a:off x="462504" y="3006611"/>
              <a:ext cx="3944890" cy="2737248"/>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Право на пособие имеют граждане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проживающие на  ее территории,  в отношении детей, являющихся гражданами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проживающих на ее территории, если размер среднедушевого дохода семьи не превышает 2-кратную величину прожиточного минимума трудоспособного населения, установленного в субъекте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Пособие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назначается с учетом  доходов семьи, комплексная оценка нуждаемости не осуществляется</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Доходы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мобилизованных граждан при расчете среднедушевого дохода семьи не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учитываются.</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Предоставляется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случае неполучения единого пособия.</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Пособие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устанавливается с месяца обращения за назначением на срок до достижения ребенком возраста 1-го года, 2-х лет и 3-х лет.</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акты: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Федеральный закон от 28.12.2017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418-ФЗ;</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Приказ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Минтруда России от 25.01.2023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40н;</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Постановление Правительства РФ от 29.10.2022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1933.</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установления: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заявлению. </a:t>
              </a:r>
            </a:p>
          </p:txBody>
        </p:sp>
        <p:cxnSp>
          <p:nvCxnSpPr>
            <p:cNvPr id="14" name="Прямая соединительная линия 13"/>
            <p:cNvCxnSpPr/>
            <p:nvPr/>
          </p:nvCxnSpPr>
          <p:spPr>
            <a:xfrm flipH="1">
              <a:off x="462504" y="5764914"/>
              <a:ext cx="389767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0800000">
              <a:off x="-87560" y="1296844"/>
              <a:ext cx="4487606" cy="179665"/>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16" name="TextBox 15"/>
            <p:cNvSpPr txBox="1"/>
            <p:nvPr/>
          </p:nvSpPr>
          <p:spPr>
            <a:xfrm rot="10800000">
              <a:off x="462503" y="1799227"/>
              <a:ext cx="3944890" cy="412172"/>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Женщина, родившая первого ребенка в период с 1 января 2018 года до 1 января 2023 года, либо отец, усыновитель или опекун ребенка в случае смерти женщины, отца (усыновителя) или лишения их родительских прав.</a:t>
              </a:r>
            </a:p>
          </p:txBody>
        </p:sp>
        <p:cxnSp>
          <p:nvCxnSpPr>
            <p:cNvPr id="17" name="Прямая соединительная линия 16"/>
            <p:cNvCxnSpPr/>
            <p:nvPr/>
          </p:nvCxnSpPr>
          <p:spPr>
            <a:xfrm rot="10800000">
              <a:off x="4436830" y="72008"/>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0800000">
              <a:off x="462503" y="537023"/>
              <a:ext cx="3937542" cy="412172"/>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9" name="Прямая соединительная линия 18"/>
            <p:cNvCxnSpPr/>
            <p:nvPr/>
          </p:nvCxnSpPr>
          <p:spPr>
            <a:xfrm flipH="1">
              <a:off x="462504" y="2711090"/>
              <a:ext cx="3880754" cy="7764"/>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H="1">
              <a:off x="462504" y="2191653"/>
              <a:ext cx="392247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a:off x="462503" y="1478020"/>
              <a:ext cx="390440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rot="10800000">
              <a:off x="0" y="6114788"/>
              <a:ext cx="4839440" cy="743211"/>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flipH="1" flipV="1">
              <a:off x="462503" y="946052"/>
              <a:ext cx="392128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Группа 28"/>
          <p:cNvGrpSpPr/>
          <p:nvPr/>
        </p:nvGrpSpPr>
        <p:grpSpPr>
          <a:xfrm rot="10800000" flipV="1">
            <a:off x="5001745" y="8752984"/>
            <a:ext cx="1230460" cy="550184"/>
            <a:chOff x="3662866" y="6369433"/>
            <a:chExt cx="867896" cy="378190"/>
          </a:xfrm>
        </p:grpSpPr>
        <p:sp>
          <p:nvSpPr>
            <p:cNvPr id="30" name="TextBox 29"/>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1"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83753" y="200471"/>
            <a:ext cx="6898505" cy="923330"/>
          </a:xfrm>
          <a:prstGeom prst="rect">
            <a:avLst/>
          </a:prstGeom>
          <a:noFill/>
        </p:spPr>
        <p:txBody>
          <a:bodyPr wrap="square" rtlCol="0">
            <a:spAutoFit/>
          </a:bodyPr>
          <a:lstStyle/>
          <a:p>
            <a:pPr algn="ctr"/>
            <a:r>
              <a:rPr lang="ru-RU" sz="2000" b="1" dirty="0" smtClean="0">
                <a:solidFill>
                  <a:schemeClr val="bg1"/>
                </a:solidFill>
              </a:rPr>
              <a:t>УСТАНОВЛЕНИЕ ЕЖЕМЕСЯЧНОЙ ВЫПЛАТЫ В СВЯЗИ С РОЖДЕНИЕМ </a:t>
            </a:r>
            <a:r>
              <a:rPr lang="ru-RU" sz="2000" b="1" dirty="0">
                <a:solidFill>
                  <a:schemeClr val="bg1"/>
                </a:solidFill>
              </a:rPr>
              <a:t>(УСЫНОВЛЕНИЕМ) ПЕРВОГО РЕБЕНКА</a:t>
            </a:r>
          </a:p>
          <a:p>
            <a:pPr algn="ctr"/>
            <a:endParaRPr lang="ru-RU" sz="1400" b="1" dirty="0">
              <a:solidFill>
                <a:schemeClr val="bg1"/>
              </a:solidFill>
            </a:endParaRPr>
          </a:p>
        </p:txBody>
      </p:sp>
      <p:sp>
        <p:nvSpPr>
          <p:cNvPr id="24" name="Номер слайда 23"/>
          <p:cNvSpPr>
            <a:spLocks noGrp="1"/>
          </p:cNvSpPr>
          <p:nvPr>
            <p:ph type="sldNum" sz="quarter" idx="12"/>
          </p:nvPr>
        </p:nvSpPr>
        <p:spPr/>
        <p:txBody>
          <a:bodyPr/>
          <a:lstStyle/>
          <a:p>
            <a:fld id="{B19B0651-EE4F-4900-A07F-96A6BFA9D0F0}" type="slidenum">
              <a:rPr lang="ru-RU" smtClean="0"/>
              <a:t>41</a:t>
            </a:fld>
            <a:endParaRPr lang="ru-RU"/>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10691" y="-663624"/>
            <a:ext cx="7184107" cy="10369152"/>
            <a:chOff x="-10691" y="-459432"/>
            <a:chExt cx="5107707" cy="7267937"/>
          </a:xfrm>
        </p:grpSpPr>
        <p:sp>
          <p:nvSpPr>
            <p:cNvPr id="2" name="TextBox 1"/>
            <p:cNvSpPr txBox="1"/>
            <p:nvPr/>
          </p:nvSpPr>
          <p:spPr>
            <a:xfrm>
              <a:off x="416496" y="1123865"/>
              <a:ext cx="3960439" cy="5641247"/>
            </a:xfrm>
            <a:prstGeom prst="rect">
              <a:avLst/>
            </a:prstGeom>
            <a:noFill/>
          </p:spPr>
          <p:txBody>
            <a:bodyPr wrap="square" rtlCol="0">
              <a:spAutoFit/>
            </a:bodyPr>
            <a:lstStyle/>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рождении в случае регистрации записи соответствующего акта компетентным органом иностранного государства (в случае отсутствия сведений в ЕГРН</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смерти в случае регистрации записи соответствующего акта компетентным органом иностранного государства (в случае отсутствия сведений в ЕГРН</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заключении (расторжении) брака в случае регистрации записи соответствующего акта компетентным органом иностранного государства (в случае отсутствия сведений в ЕГРН</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содержащиеся в решении органа опеки и попечительства об установлении опеки или попечительства над ребенком (в случае установления опеки (попечительства) компетентным органом иностранного государства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 опекуне (попечителе) ребенка, в отношении которого подано заявление (в случае установления опеки (попечительства) компетентным органом иностранного государства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нахождении заявителя и (или) членов его семьи на полном государственном обеспечении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прохождении заявителем и (или) членами его семьи военной службы по призыву, а также о статусе военнослужащего, обучающегося в военной профессиональной образовательной организации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лицах, признанных безвестно отсутствующими или объявленных умершими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нахождении заявителя и (или) членов его семьи на принудительном лечении по решению суда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доходах сотрудников Минобороны 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приравненных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 ним силовым ведомств</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размере пенсии, получаемой сотрудниками Минобороны 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приравненным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 ним силовым ведомств</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размере стипендии, выплачиваемой лицам, обучающимся по очной форме, а также о размерах компенсационных выплат  в период их нахождения в академическом отпуске по медицинским показаниям</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228600" indent="-228600" algn="just">
                <a:buFont typeface="+mj-lt"/>
                <a:buAutoNum type="arabicPeriod"/>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228600" indent="-228600" algn="just">
                <a:buFont typeface="+mj-lt"/>
                <a:buAutoNum type="arabicPeriod"/>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сумме полученной компенсации, выплачиваемой государственным органом или общественным объединением за время исполнения государственных или общественных обязанностей.</a:t>
              </a:r>
            </a:p>
          </p:txBody>
        </p:sp>
        <p:cxnSp>
          <p:nvCxnSpPr>
            <p:cNvPr id="3" name="Прямая соединительная линия 2"/>
            <p:cNvCxnSpPr/>
            <p:nvPr/>
          </p:nvCxnSpPr>
          <p:spPr>
            <a:xfrm>
              <a:off x="395166" y="-459432"/>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6496" y="887536"/>
              <a:ext cx="4680520" cy="215727"/>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pic>
          <p:nvPicPr>
            <p:cNvPr id="5" name="Picture 12" descr="C:\Users\032PodlesnykhSS\Desktop\google-doc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72" y="806721"/>
              <a:ext cx="256935" cy="25693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t="12363" r="78115" b="82006"/>
            <a:stretch/>
          </p:blipFill>
          <p:spPr>
            <a:xfrm>
              <a:off x="-6969" y="4174"/>
              <a:ext cx="4904652" cy="630807"/>
            </a:xfrm>
            <a:prstGeom prst="rect">
              <a:avLst/>
            </a:prstGeom>
          </p:spPr>
        </p:pic>
        <p:cxnSp>
          <p:nvCxnSpPr>
            <p:cNvPr id="7" name="Прямая соединительная линия 6"/>
            <p:cNvCxnSpPr/>
            <p:nvPr/>
          </p:nvCxnSpPr>
          <p:spPr>
            <a:xfrm>
              <a:off x="403749" y="770594"/>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0691" y="-349"/>
              <a:ext cx="4908374" cy="770943"/>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p:cNvCxnSpPr/>
            <p:nvPr/>
          </p:nvCxnSpPr>
          <p:spPr>
            <a:xfrm>
              <a:off x="510918" y="1078779"/>
              <a:ext cx="386601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sp>
        <p:nvSpPr>
          <p:cNvPr id="13"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42</a:t>
            </a:fld>
            <a:endParaRPr lang="ru-RU" dirty="0"/>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562730" y="-663624"/>
            <a:ext cx="0" cy="8711435"/>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p:cNvCxnSpPr/>
          <p:nvPr/>
        </p:nvCxnSpPr>
        <p:spPr>
          <a:xfrm rot="10800000">
            <a:off x="6311829" y="39638"/>
            <a:ext cx="0" cy="8711435"/>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4" name="Picture 4" descr="C:\Users\032PodlesnykhSS\Desktop\clock (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88606" y="5777704"/>
            <a:ext cx="329682" cy="3378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032PodlesnykhSS\Desktop\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288606" y="8894475"/>
            <a:ext cx="329492" cy="337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Users\032PodlesnykhSS\Desktop\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260713" y="5101903"/>
            <a:ext cx="357509" cy="366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032PodlesnykhSS\Desktop\inf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288605" y="1102547"/>
            <a:ext cx="336568" cy="3448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H="1" flipV="1">
            <a:off x="288606" y="6212398"/>
            <a:ext cx="386800" cy="3963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38116" y="3895414"/>
            <a:ext cx="456033" cy="4673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0800000" flipV="1">
            <a:off x="570272" y="8978532"/>
            <a:ext cx="6383370" cy="307777"/>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11" name="TextBox 10"/>
          <p:cNvSpPr txBox="1"/>
          <p:nvPr/>
        </p:nvSpPr>
        <p:spPr>
          <a:xfrm rot="10800000" flipV="1">
            <a:off x="571498" y="5848775"/>
            <a:ext cx="5907764" cy="307777"/>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12" name="TextBox 11"/>
          <p:cNvSpPr txBox="1"/>
          <p:nvPr/>
        </p:nvSpPr>
        <p:spPr>
          <a:xfrm rot="10800000" flipV="1">
            <a:off x="562414" y="1174706"/>
            <a:ext cx="5839165" cy="30777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13" name="TextBox 12"/>
          <p:cNvSpPr txBox="1"/>
          <p:nvPr/>
        </p:nvSpPr>
        <p:spPr>
          <a:xfrm rot="10800000" flipV="1">
            <a:off x="562414" y="5174025"/>
            <a:ext cx="5629909" cy="30777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14" name="TextBox 13"/>
          <p:cNvSpPr txBox="1"/>
          <p:nvPr/>
        </p:nvSpPr>
        <p:spPr>
          <a:xfrm rot="10800000" flipV="1">
            <a:off x="582781" y="4272381"/>
            <a:ext cx="5609541" cy="938719"/>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103,83 руб. Размер индексируется один раз в год с 1 февраля.</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20 207,66 руб. – максимальный размер пособия по уходу за ребенком (женщинам, уволенным в период отпуска по беременности и родам, отпуска по уходу за ребенком в связи с ликвидацией организаций и прекращением деятельности в качестве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ИП…)</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15" name="TextBox 14"/>
          <p:cNvSpPr txBox="1"/>
          <p:nvPr/>
        </p:nvSpPr>
        <p:spPr>
          <a:xfrm rot="10800000" flipV="1">
            <a:off x="564160" y="4017282"/>
            <a:ext cx="6010378" cy="307777"/>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16" name="TextBox 15"/>
          <p:cNvSpPr txBox="1"/>
          <p:nvPr/>
        </p:nvSpPr>
        <p:spPr>
          <a:xfrm rot="10800000" flipV="1">
            <a:off x="592763" y="1413997"/>
            <a:ext cx="5599560" cy="2631490"/>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Право на пособие имеют граждане РФ, проживающие на  ее территории, а также иностранные граждане, лица без гражданства и беженцы, постоянно проживающие на территории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отношении детей, родившихся с 01.01.2023 пособие предоставляется с учетом комплексной оценки нуждаемости семьи.                                                                                                                                                                                       </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Неработающим гражданам (за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исключением обучающихся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очной форме обучения) в отношении детей родившихся после 01.01.2023 пособие назначается на условиях, аналогичных условиям назначения единого пособия, предоставляется в случае неполучения единого пособия.</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Пособие предоставляется до достижения ребенком возраста 1,5 лет при обращении не позднее 6 месяцев со дня достижения ребенком возраста полутора лет.</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Нормативно-правовые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акты: Федеральный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закон от 19.05.1995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81-ФЗ и Приказ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Минтруда России от 29.09.2020 № 668н.</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 </a:t>
            </a:r>
          </a:p>
        </p:txBody>
      </p:sp>
      <p:cxnSp>
        <p:nvCxnSpPr>
          <p:cNvPr id="17" name="Прямая соединительная линия 16"/>
          <p:cNvCxnSpPr/>
          <p:nvPr/>
        </p:nvCxnSpPr>
        <p:spPr>
          <a:xfrm flipH="1" flipV="1">
            <a:off x="659236" y="1414225"/>
            <a:ext cx="5496584"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0800000" flipV="1">
            <a:off x="592764" y="6056743"/>
            <a:ext cx="5563056" cy="261609"/>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19" name="TextBox 18"/>
          <p:cNvSpPr txBox="1"/>
          <p:nvPr/>
        </p:nvSpPr>
        <p:spPr>
          <a:xfrm rot="10800000" flipV="1">
            <a:off x="592764" y="5458215"/>
            <a:ext cx="5519078" cy="430888"/>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Неработающие граждане (родители, опекуны ребенка), в том числе обучающиеся по очной форме обучения</a:t>
            </a:r>
            <a:r>
              <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p:txBody>
      </p:sp>
      <p:sp>
        <p:nvSpPr>
          <p:cNvPr id="20" name="TextBox 19"/>
          <p:cNvSpPr txBox="1"/>
          <p:nvPr/>
        </p:nvSpPr>
        <p:spPr>
          <a:xfrm rot="10800000" flipV="1">
            <a:off x="672253" y="6535003"/>
            <a:ext cx="5520069" cy="2462213"/>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рождении ребенка (детей)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случае регистрации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записи акта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гражданского состояния компетентным органом иностранного государства;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 усыновлении ребенка (детей);</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признании родителей безвестно отсутствующими или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умершими;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подтверждающие обучение по очной форме обучения, о ранее выплаченном матери ребенка пособии по беременности и родам;</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подтверждающие невозможность матери ухаживать за ребенком по состоянию здоровья;</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последнем месте службы;</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 места службы отца (матери, обоих родителей) ребенка о том, что он (она, они) не использует отпуск по уходу за ребенком и не получает пособия;</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среднем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заработке (для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 из числа уволенных в период отпуска по беременности и родам).</a:t>
            </a:r>
          </a:p>
        </p:txBody>
      </p:sp>
      <p:sp>
        <p:nvSpPr>
          <p:cNvPr id="21" name="TextBox 20"/>
          <p:cNvSpPr txBox="1"/>
          <p:nvPr/>
        </p:nvSpPr>
        <p:spPr>
          <a:xfrm rot="10800000" flipV="1">
            <a:off x="620760" y="9213036"/>
            <a:ext cx="5858502" cy="600164"/>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службы Отделения СФР по Алтайскому краю</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22" name="Прямая соединительная линия 21"/>
          <p:cNvCxnSpPr/>
          <p:nvPr/>
        </p:nvCxnSpPr>
        <p:spPr>
          <a:xfrm flipH="1">
            <a:off x="684831" y="4285841"/>
            <a:ext cx="5470990"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flipV="1">
            <a:off x="713482" y="6087265"/>
            <a:ext cx="545551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708650" y="6598406"/>
            <a:ext cx="540319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flipV="1">
            <a:off x="706677" y="9252558"/>
            <a:ext cx="5440420"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0800000" flipV="1">
            <a:off x="570867" y="6329170"/>
            <a:ext cx="5259438" cy="307777"/>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30" name="Прямоугольник 29"/>
          <p:cNvSpPr/>
          <p:nvPr/>
        </p:nvSpPr>
        <p:spPr>
          <a:xfrm rot="10800000">
            <a:off x="-15552" y="-8437"/>
            <a:ext cx="6894249" cy="1079970"/>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rot="10800000" flipV="1">
            <a:off x="85040" y="212665"/>
            <a:ext cx="6872352" cy="707886"/>
          </a:xfrm>
          <a:prstGeom prst="rect">
            <a:avLst/>
          </a:prstGeom>
          <a:noFill/>
        </p:spPr>
        <p:txBody>
          <a:bodyPr wrap="square" rtlCol="0">
            <a:spAutoFit/>
          </a:bodyPr>
          <a:lstStyle/>
          <a:p>
            <a:pPr algn="ctr"/>
            <a:r>
              <a:rPr lang="ru-RU" sz="2000" b="1" dirty="0" smtClean="0">
                <a:solidFill>
                  <a:schemeClr val="bg1"/>
                </a:solidFill>
              </a:rPr>
              <a:t>УСТАНОВЛЕНИЕ ЕЖЕМЕСЯЧНОГО ПОСОБИЯ ПО УХОДУ ЗА РЕБЕНКОМ ДЛЯ НЕРАБОТАЮЩИХ ГРАЖДАН</a:t>
            </a:r>
            <a:endParaRPr lang="ru-RU" sz="2000" b="1" dirty="0">
              <a:solidFill>
                <a:schemeClr val="bg1"/>
              </a:solidFill>
            </a:endParaRPr>
          </a:p>
        </p:txBody>
      </p:sp>
      <p:cxnSp>
        <p:nvCxnSpPr>
          <p:cNvPr id="33" name="Прямая соединительная линия 32"/>
          <p:cNvCxnSpPr/>
          <p:nvPr/>
        </p:nvCxnSpPr>
        <p:spPr>
          <a:xfrm flipH="1" flipV="1">
            <a:off x="694149" y="5466026"/>
            <a:ext cx="545551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nvGrpSpPr>
          <p:cNvPr id="35" name="Группа 34"/>
          <p:cNvGrpSpPr/>
          <p:nvPr/>
        </p:nvGrpSpPr>
        <p:grpSpPr>
          <a:xfrm rot="10800000" flipV="1">
            <a:off x="5081369" y="9297704"/>
            <a:ext cx="1230460" cy="550184"/>
            <a:chOff x="3662866" y="6369433"/>
            <a:chExt cx="867896" cy="378190"/>
          </a:xfrm>
        </p:grpSpPr>
        <p:sp>
          <p:nvSpPr>
            <p:cNvPr id="36" name="TextBox 35"/>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7" name="Picture 5"/>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Номер слайда 25"/>
          <p:cNvSpPr>
            <a:spLocks noGrp="1"/>
          </p:cNvSpPr>
          <p:nvPr>
            <p:ph type="sldNum" sz="quarter" idx="12"/>
          </p:nvPr>
        </p:nvSpPr>
        <p:spPr/>
        <p:txBody>
          <a:bodyPr/>
          <a:lstStyle/>
          <a:p>
            <a:fld id="{B19B0651-EE4F-4900-A07F-96A6BFA9D0F0}" type="slidenum">
              <a:rPr lang="ru-RU" smtClean="0"/>
              <a:t>43</a:t>
            </a:fld>
            <a:endParaRPr lang="ru-RU"/>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384" y="2080"/>
            <a:ext cx="6875230" cy="1092696"/>
          </a:xfrm>
          <a:prstGeom prst="rect">
            <a:avLst/>
          </a:prstGeom>
          <a:solidFill>
            <a:srgbClr val="E91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 name="Группа 1"/>
          <p:cNvGrpSpPr/>
          <p:nvPr/>
        </p:nvGrpSpPr>
        <p:grpSpPr>
          <a:xfrm>
            <a:off x="37250" y="284672"/>
            <a:ext cx="6993743" cy="9621328"/>
            <a:chOff x="21999" y="191687"/>
            <a:chExt cx="4973730" cy="6621689"/>
          </a:xfrm>
        </p:grpSpPr>
        <p:sp>
          <p:nvSpPr>
            <p:cNvPr id="77" name="TextBox 76"/>
            <p:cNvSpPr txBox="1"/>
            <p:nvPr/>
          </p:nvSpPr>
          <p:spPr>
            <a:xfrm>
              <a:off x="416496" y="836712"/>
              <a:ext cx="4579233" cy="211821"/>
            </a:xfrm>
            <a:prstGeom prst="rect">
              <a:avLst/>
            </a:prstGeom>
            <a:noFill/>
          </p:spPr>
          <p:txBody>
            <a:bodyPr wrap="square" rtlCol="0">
              <a:spAutoFit/>
            </a:bodyPr>
            <a:lstStyle/>
            <a:p>
              <a:r>
                <a:rPr lang="ru-RU" sz="1400" b="1" dirty="0" smtClean="0">
                  <a:solidFill>
                    <a:srgbClr val="02A6F0"/>
                  </a:solidFill>
                </a:rPr>
                <a:t>ОПИСАНИЕ  </a:t>
              </a:r>
              <a:endParaRPr lang="ru-RU" sz="1400" b="1" dirty="0">
                <a:solidFill>
                  <a:srgbClr val="02A6F0"/>
                </a:solidFill>
              </a:endParaRPr>
            </a:p>
          </p:txBody>
        </p:sp>
        <p:pic>
          <p:nvPicPr>
            <p:cNvPr id="78" name="Picture 11" descr="C:\Users\032PodlesnykhSS\Desktop\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006" y="806141"/>
              <a:ext cx="239043" cy="239043"/>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416496" y="1045184"/>
              <a:ext cx="3952254" cy="762556"/>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Признание безвестно отсутствующим – это судебная процедура, которая позволяет установить юридический статус военнослужащего, если в течении 6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месяцев после приказа о признании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его пропавшим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без вести не появились сведения о месте его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пребывания. </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осуществляется  по заявлению. </a:t>
              </a:r>
            </a:p>
          </p:txBody>
        </p:sp>
        <p:cxnSp>
          <p:nvCxnSpPr>
            <p:cNvPr id="82" name="Прямая соединительная линия 81"/>
            <p:cNvCxnSpPr/>
            <p:nvPr/>
          </p:nvCxnSpPr>
          <p:spPr>
            <a:xfrm>
              <a:off x="395166" y="775465"/>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1999" y="191687"/>
              <a:ext cx="4880992" cy="487189"/>
            </a:xfrm>
            <a:prstGeom prst="rect">
              <a:avLst/>
            </a:prstGeom>
            <a:noFill/>
          </p:spPr>
          <p:txBody>
            <a:bodyPr wrap="square" rtlCol="0">
              <a:spAutoFit/>
            </a:bodyPr>
            <a:lstStyle/>
            <a:p>
              <a:pPr algn="ctr"/>
              <a:r>
                <a:rPr lang="ru-RU" sz="2000" b="1" dirty="0" smtClean="0">
                  <a:solidFill>
                    <a:schemeClr val="bg1"/>
                  </a:solidFill>
                </a:rPr>
                <a:t>ПРИЗНАНИЕ УЧАСТНИКА СВО </a:t>
              </a:r>
            </a:p>
            <a:p>
              <a:pPr algn="ctr"/>
              <a:r>
                <a:rPr lang="ru-RU" sz="2000" b="1" dirty="0" smtClean="0">
                  <a:solidFill>
                    <a:schemeClr val="bg1"/>
                  </a:solidFill>
                </a:rPr>
                <a:t>БЕЗВЕСТНО ОТСУТСТВУЮЩИМ</a:t>
              </a:r>
              <a:endParaRPr lang="ru-RU" sz="2000" b="1" dirty="0">
                <a:solidFill>
                  <a:schemeClr val="bg1"/>
                </a:solidFill>
              </a:endParaRPr>
            </a:p>
          </p:txBody>
        </p:sp>
        <p:cxnSp>
          <p:nvCxnSpPr>
            <p:cNvPr id="88" name="Прямая соединительная линия 87"/>
            <p:cNvCxnSpPr/>
            <p:nvPr/>
          </p:nvCxnSpPr>
          <p:spPr>
            <a:xfrm>
              <a:off x="488504" y="1052736"/>
              <a:ext cx="3880246" cy="1666"/>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pic>
        <p:nvPicPr>
          <p:cNvPr id="18"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88606" y="5457056"/>
            <a:ext cx="329682" cy="3378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288606" y="8553400"/>
            <a:ext cx="329492" cy="3376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260713" y="4191172"/>
            <a:ext cx="357509" cy="3663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C:\Users\032PodlesnykhSS\Desktop\google-do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H="1" flipV="1">
            <a:off x="288606" y="6321152"/>
            <a:ext cx="386800" cy="396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C:\Users\032PodlesnykhSS\Desktop\ruble (2).png"/>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38116" y="2720752"/>
            <a:ext cx="456033" cy="46730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rot="10800000" flipV="1">
            <a:off x="570272" y="8637457"/>
            <a:ext cx="6383370" cy="307777"/>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24" name="TextBox 23"/>
          <p:cNvSpPr txBox="1"/>
          <p:nvPr/>
        </p:nvSpPr>
        <p:spPr>
          <a:xfrm rot="10800000" flipV="1">
            <a:off x="571498" y="5528127"/>
            <a:ext cx="5907764" cy="307777"/>
          </a:xfrm>
          <a:prstGeom prst="rect">
            <a:avLst/>
          </a:prstGeom>
          <a:noFill/>
        </p:spPr>
        <p:txBody>
          <a:bodyPr wrap="square" rtlCol="0">
            <a:spAutoFit/>
          </a:bodyPr>
          <a:lstStyle/>
          <a:p>
            <a:r>
              <a:rPr lang="ru-RU" sz="1400" b="1" dirty="0" smtClean="0">
                <a:solidFill>
                  <a:srgbClr val="02A6F0"/>
                </a:solidFill>
              </a:rPr>
              <a:t>СРОК РАССМОТРЕНИЯ ДЕЛА СУДОМ</a:t>
            </a:r>
          </a:p>
        </p:txBody>
      </p:sp>
      <p:sp>
        <p:nvSpPr>
          <p:cNvPr id="25" name="TextBox 24"/>
          <p:cNvSpPr txBox="1"/>
          <p:nvPr/>
        </p:nvSpPr>
        <p:spPr>
          <a:xfrm rot="10800000" flipV="1">
            <a:off x="562414" y="4263294"/>
            <a:ext cx="5629909" cy="30777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26" name="TextBox 25"/>
          <p:cNvSpPr txBox="1"/>
          <p:nvPr/>
        </p:nvSpPr>
        <p:spPr>
          <a:xfrm rot="10800000" flipV="1">
            <a:off x="582781" y="3103438"/>
            <a:ext cx="5609541" cy="769441"/>
          </a:xfrm>
          <a:prstGeom prst="rect">
            <a:avLst/>
          </a:prstGeom>
          <a:noFill/>
        </p:spPr>
        <p:txBody>
          <a:bodyPr wrap="square" rtlCol="0">
            <a:spAutoFit/>
          </a:bodyPr>
          <a:lstStyle/>
          <a:p>
            <a:pPr algn="just"/>
            <a:r>
              <a:rPr lang="ru-RU" sz="1100" dirty="0" smtClean="0">
                <a:latin typeface="Arimo" panose="020B0604020202020204" pitchFamily="34" charset="0"/>
                <a:ea typeface="Arimo" panose="020B0604020202020204" pitchFamily="34" charset="0"/>
                <a:cs typeface="Arimo" panose="020B0604020202020204" pitchFamily="34" charset="0"/>
              </a:rPr>
              <a:t>3 000 руб.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государственная пошлина. </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Бесплатно – юридическая помощь, в т. ч. в составлении соответствующего заявления в суд (МФЦ, фонд «Защитники Отечества»).</a:t>
            </a:r>
          </a:p>
        </p:txBody>
      </p:sp>
      <p:sp>
        <p:nvSpPr>
          <p:cNvPr id="27" name="TextBox 26"/>
          <p:cNvSpPr txBox="1"/>
          <p:nvPr/>
        </p:nvSpPr>
        <p:spPr>
          <a:xfrm rot="10800000" flipV="1">
            <a:off x="564160" y="2842620"/>
            <a:ext cx="6010378" cy="307777"/>
          </a:xfrm>
          <a:prstGeom prst="rect">
            <a:avLst/>
          </a:prstGeom>
          <a:noFill/>
        </p:spPr>
        <p:txBody>
          <a:bodyPr wrap="square" rtlCol="0">
            <a:spAutoFit/>
          </a:bodyPr>
          <a:lstStyle/>
          <a:p>
            <a:r>
              <a:rPr lang="ru-RU" sz="1400" b="1" dirty="0" smtClean="0">
                <a:solidFill>
                  <a:srgbClr val="02A6F0"/>
                </a:solidFill>
              </a:rPr>
              <a:t>СТОИМОСТЬ </a:t>
            </a:r>
            <a:endParaRPr lang="ru-RU" sz="1400" b="1" dirty="0">
              <a:solidFill>
                <a:srgbClr val="02A6F0"/>
              </a:solidFill>
            </a:endParaRPr>
          </a:p>
        </p:txBody>
      </p:sp>
      <p:sp>
        <p:nvSpPr>
          <p:cNvPr id="28" name="TextBox 27"/>
          <p:cNvSpPr txBox="1"/>
          <p:nvPr/>
        </p:nvSpPr>
        <p:spPr>
          <a:xfrm rot="10800000" flipV="1">
            <a:off x="592764" y="5771509"/>
            <a:ext cx="5563056" cy="261610"/>
          </a:xfrm>
          <a:prstGeom prst="rect">
            <a:avLst/>
          </a:prstGeom>
          <a:noFill/>
        </p:spPr>
        <p:txBody>
          <a:bodyPr wrap="square" rtlCol="0">
            <a:spAutoFit/>
          </a:bodyPr>
          <a:lstStyle/>
          <a:p>
            <a:r>
              <a:rPr lang="ru-RU" sz="1100" dirty="0" smtClean="0">
                <a:latin typeface="Arimo" panose="020B0604020202020204" pitchFamily="34" charset="0"/>
                <a:ea typeface="Arimo" panose="020B0604020202020204" pitchFamily="34" charset="0"/>
                <a:cs typeface="Arimo" panose="020B0604020202020204" pitchFamily="34" charset="0"/>
              </a:rPr>
              <a:t>2 месяца (может быть продлен еще на 1 месяц в зависимости от сложности дела)</a:t>
            </a:r>
            <a:endParaRPr lang="ru-RU" sz="1100" dirty="0">
              <a:latin typeface="Arimo" panose="020B0604020202020204" pitchFamily="34" charset="0"/>
              <a:ea typeface="Arimo" panose="020B0604020202020204" pitchFamily="34" charset="0"/>
              <a:cs typeface="Arimo" panose="020B0604020202020204" pitchFamily="34" charset="0"/>
            </a:endParaRPr>
          </a:p>
        </p:txBody>
      </p:sp>
      <p:sp>
        <p:nvSpPr>
          <p:cNvPr id="29" name="TextBox 28"/>
          <p:cNvSpPr txBox="1"/>
          <p:nvPr/>
        </p:nvSpPr>
        <p:spPr>
          <a:xfrm rot="10800000" flipV="1">
            <a:off x="592764" y="4568859"/>
            <a:ext cx="5519078" cy="600164"/>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Члены семьи участника СВО;</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Командир воинской части;</a:t>
            </a: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Другие заинтересованные лица. </a:t>
            </a:r>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30" name="TextBox 29"/>
          <p:cNvSpPr txBox="1"/>
          <p:nvPr/>
        </p:nvSpPr>
        <p:spPr>
          <a:xfrm rot="10800000" flipV="1">
            <a:off x="573227" y="6721548"/>
            <a:ext cx="5520069" cy="1615827"/>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Заявление о признании военнослужащего безвестно отсутствующим;</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Паспорт (+ копия); </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 подтверждающий родство с военнослужащим;</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Извещение от командира войсковой части о пропаже;</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 об обстоятельствах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исчезновения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военнослужащего (выдает военный комиссариат или Министерство обороны РФ)</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Ходатайство об истребовании документов у воинской части (при необходимости);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 об оплате гос. пошлины. </a:t>
            </a:r>
          </a:p>
        </p:txBody>
      </p:sp>
      <p:sp>
        <p:nvSpPr>
          <p:cNvPr id="31" name="TextBox 30"/>
          <p:cNvSpPr txBox="1"/>
          <p:nvPr/>
        </p:nvSpPr>
        <p:spPr>
          <a:xfrm rot="10800000" flipV="1">
            <a:off x="620760" y="8871961"/>
            <a:ext cx="5858502" cy="600164"/>
          </a:xfrm>
          <a:prstGeom prst="rect">
            <a:avLst/>
          </a:prstGeom>
          <a:noFill/>
        </p:spPr>
        <p:txBody>
          <a:bodyPr wrap="square" rtlCol="0">
            <a:spAutoFit/>
          </a:bodyPr>
          <a:lstStyle/>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 для получения бесплатной юридической помощи</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Фонд «Защитники Отечества» для получения бесплатной юридической помощи</a:t>
            </a:r>
          </a:p>
          <a:p>
            <a:pPr marL="171450" indent="-171450">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Суд по месту жительства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32" name="Прямая соединительная линия 31"/>
          <p:cNvCxnSpPr/>
          <p:nvPr/>
        </p:nvCxnSpPr>
        <p:spPr>
          <a:xfrm flipH="1">
            <a:off x="684831" y="3111179"/>
            <a:ext cx="5470990"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flipV="1">
            <a:off x="713482" y="5766617"/>
            <a:ext cx="545551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a:off x="708650" y="6707160"/>
            <a:ext cx="540319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H="1" flipV="1">
            <a:off x="706677" y="8911483"/>
            <a:ext cx="5440420"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0800000" flipV="1">
            <a:off x="570867" y="6437924"/>
            <a:ext cx="5259438" cy="307777"/>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cxnSp>
        <p:nvCxnSpPr>
          <p:cNvPr id="37" name="Прямая соединительная линия 36"/>
          <p:cNvCxnSpPr/>
          <p:nvPr/>
        </p:nvCxnSpPr>
        <p:spPr>
          <a:xfrm flipH="1" flipV="1">
            <a:off x="694149" y="4555295"/>
            <a:ext cx="5455513"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38"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44</a:t>
            </a:fld>
            <a:endParaRPr lang="ru-RU" dirty="0"/>
          </a:p>
        </p:txBody>
      </p:sp>
    </p:spTree>
    <p:extLst>
      <p:ext uri="{BB962C8B-B14F-4D97-AF65-F5344CB8AC3E}">
        <p14:creationId xmlns:p14="http://schemas.microsoft.com/office/powerpoint/2010/main" val="23378084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rot="10800000">
            <a:off x="-33571" y="-15556"/>
            <a:ext cx="7206983" cy="9921553"/>
            <a:chOff x="-231575" y="-459432"/>
            <a:chExt cx="5137651" cy="7317433"/>
          </a:xfrm>
        </p:grpSpPr>
        <p:cxnSp>
          <p:nvCxnSpPr>
            <p:cNvPr id="2" name="Прямая соединительная линия 1"/>
            <p:cNvCxnSpPr/>
            <p:nvPr/>
          </p:nvCxnSpPr>
          <p:spPr>
            <a:xfrm>
              <a:off x="395166" y="-459432"/>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0800000">
              <a:off x="-231575" y="3015600"/>
              <a:ext cx="4680520" cy="226994"/>
            </a:xfrm>
            <a:prstGeom prst="rect">
              <a:avLst/>
            </a:prstGeom>
            <a:noFill/>
          </p:spPr>
          <p:txBody>
            <a:bodyPr wrap="square" rtlCol="0">
              <a:spAutoFit/>
            </a:bodyPr>
            <a:lstStyle/>
            <a:p>
              <a:r>
                <a:rPr lang="ru-RU" sz="1400" b="1" dirty="0">
                  <a:solidFill>
                    <a:srgbClr val="02A6F0"/>
                  </a:solidFill>
                </a:rPr>
                <a:t>НОРМАТИВНО-ПРАВОВЫЕ АКТЫ</a:t>
              </a:r>
            </a:p>
          </p:txBody>
        </p:sp>
        <p:sp>
          <p:nvSpPr>
            <p:cNvPr id="4" name="TextBox 3"/>
            <p:cNvSpPr txBox="1"/>
            <p:nvPr/>
          </p:nvSpPr>
          <p:spPr>
            <a:xfrm rot="10800000">
              <a:off x="-130290" y="5691299"/>
              <a:ext cx="4579233" cy="226994"/>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5" name="Picture 11" descr="C:\Users\032PodlesnykhSS\Desktop\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425925" y="5709821"/>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Users\032PodlesnykhSS\Desktop\google-do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408032" y="3038890"/>
              <a:ext cx="256936" cy="2569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0800000">
              <a:off x="488503" y="3417916"/>
              <a:ext cx="3960441" cy="2315340"/>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Платить зарплату или сохранять за работником средний заработок в период приостановления действия трудового договора работодатель не должен. Но он может выплатить материальную помощь.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период работы, предшествующий приостановлению действия трудового договора, должны выплатить зарплату и другие причитающиеся суммы работнику в полном объеме. Срок выплаты - не позднее дня приостановления действия трудового договора.</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Государственному гражданскому служащему выплачивается денежное содержание за фактически отработанное время до даты, указанной в акте государственного органа о приостановлении действия служебного контракта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письменному заявлению гражданского служащего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также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выплачивается:</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денежная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компенсация за полагающуюся часть ежегодного оплачиваемого отпуска;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единовременная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выплата при предоставлении ежегодного оплачиваемого отпуска и материальная помощь.</a:t>
              </a:r>
            </a:p>
          </p:txBody>
        </p:sp>
        <p:cxnSp>
          <p:nvCxnSpPr>
            <p:cNvPr id="8" name="Прямая соединительная линия 7"/>
            <p:cNvCxnSpPr/>
            <p:nvPr/>
          </p:nvCxnSpPr>
          <p:spPr>
            <a:xfrm flipH="1">
              <a:off x="547117" y="5706543"/>
              <a:ext cx="3841224" cy="3278"/>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0800000">
              <a:off x="488502" y="1937629"/>
              <a:ext cx="3960442" cy="1066873"/>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Статья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351.7 Трудового кодекса Российской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Федерации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Разъяснения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Минтруда России «О порядке организации работы государственных органов в связи с призывом на военную службу государственных гражданских служащих по мобилизации, а также заключением контракта о прохождении военной службы либо контракта о добровольном содействии в выполнении задач, возложенных на Вооруженные Силы Российской Федерации» (Письмо Минтруда России от 21.10.2022 № 28-7/10/В-14472)</a:t>
              </a:r>
            </a:p>
          </p:txBody>
        </p:sp>
        <p:cxnSp>
          <p:nvCxnSpPr>
            <p:cNvPr id="10" name="Прямая соединительная линия 9"/>
            <p:cNvCxnSpPr/>
            <p:nvPr/>
          </p:nvCxnSpPr>
          <p:spPr>
            <a:xfrm rot="10800000">
              <a:off x="4406375" y="74566"/>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488502" y="3038891"/>
              <a:ext cx="3866020"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12" name="Рисунок 11"/>
            <p:cNvPicPr>
              <a:picLocks noChangeAspect="1"/>
            </p:cNvPicPr>
            <p:nvPr/>
          </p:nvPicPr>
          <p:blipFill rotWithShape="1">
            <a:blip r:embed="rId5" cstate="print">
              <a:extLst>
                <a:ext uri="{28A0092B-C50C-407E-A947-70E740481C1C}">
                  <a14:useLocalDpi xmlns:a14="http://schemas.microsoft.com/office/drawing/2010/main" val="0"/>
                </a:ext>
              </a:extLst>
            </a:blip>
            <a:srcRect l="83900" t="13350" r="4631" b="82110"/>
            <a:stretch/>
          </p:blipFill>
          <p:spPr>
            <a:xfrm rot="10800000" flipH="1" flipV="1">
              <a:off x="3042" y="6081803"/>
              <a:ext cx="4877950" cy="776198"/>
            </a:xfrm>
            <a:prstGeom prst="rect">
              <a:avLst/>
            </a:prstGeom>
          </p:spPr>
        </p:pic>
        <p:sp>
          <p:nvSpPr>
            <p:cNvPr id="13" name="TextBox 12"/>
            <p:cNvSpPr txBox="1"/>
            <p:nvPr/>
          </p:nvSpPr>
          <p:spPr>
            <a:xfrm rot="10800000">
              <a:off x="25084" y="6220702"/>
              <a:ext cx="4880992" cy="522086"/>
            </a:xfrm>
            <a:prstGeom prst="rect">
              <a:avLst/>
            </a:prstGeom>
            <a:noFill/>
          </p:spPr>
          <p:txBody>
            <a:bodyPr wrap="square" rtlCol="0">
              <a:spAutoFit/>
            </a:bodyPr>
            <a:lstStyle/>
            <a:p>
              <a:pPr algn="ctr"/>
              <a:r>
                <a:rPr lang="ru-RU" sz="2000" b="1" dirty="0" smtClean="0">
                  <a:solidFill>
                    <a:schemeClr val="bg1"/>
                  </a:solidFill>
                </a:rPr>
                <a:t>ВЫПЛАТЫ В СЛУЧАЕ ПРИОСТАНОВЛЕНИЯ </a:t>
              </a:r>
            </a:p>
            <a:p>
              <a:pPr algn="ctr"/>
              <a:r>
                <a:rPr lang="ru-RU" sz="2000" b="1" dirty="0" smtClean="0">
                  <a:solidFill>
                    <a:schemeClr val="bg1"/>
                  </a:solidFill>
                </a:rPr>
                <a:t>ТРУДОВОГО ДОГОВОРА</a:t>
              </a:r>
              <a:endParaRPr lang="ru-RU" sz="2000" b="1" dirty="0">
                <a:solidFill>
                  <a:schemeClr val="bg1"/>
                </a:solidFill>
              </a:endParaRPr>
            </a:p>
          </p:txBody>
        </p:sp>
      </p:grpSp>
      <p:sp>
        <p:nvSpPr>
          <p:cNvPr id="14" name="Номер слайда 13"/>
          <p:cNvSpPr>
            <a:spLocks noGrp="1"/>
          </p:cNvSpPr>
          <p:nvPr>
            <p:ph type="sldNum" sz="quarter" idx="12"/>
          </p:nvPr>
        </p:nvSpPr>
        <p:spPr/>
        <p:txBody>
          <a:bodyPr/>
          <a:lstStyle/>
          <a:p>
            <a:fld id="{B19B0651-EE4F-4900-A07F-96A6BFA9D0F0}" type="slidenum">
              <a:rPr lang="ru-RU" smtClean="0"/>
              <a:t>45</a:t>
            </a:fld>
            <a:endParaRPr lang="ru-RU"/>
          </a:p>
        </p:txBody>
      </p:sp>
    </p:spTree>
    <p:extLst>
      <p:ext uri="{BB962C8B-B14F-4D97-AF65-F5344CB8AC3E}">
        <p14:creationId xmlns:p14="http://schemas.microsoft.com/office/powerpoint/2010/main" val="553861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Группа 38"/>
          <p:cNvGrpSpPr/>
          <p:nvPr/>
        </p:nvGrpSpPr>
        <p:grpSpPr>
          <a:xfrm>
            <a:off x="-15552" y="-2312"/>
            <a:ext cx="7188968" cy="9779848"/>
            <a:chOff x="-15552" y="-2312"/>
            <a:chExt cx="5112568" cy="6815688"/>
          </a:xfrm>
        </p:grpSpPr>
        <p:sp>
          <p:nvSpPr>
            <p:cNvPr id="27" name="TextBox 26"/>
            <p:cNvSpPr txBox="1"/>
            <p:nvPr/>
          </p:nvSpPr>
          <p:spPr>
            <a:xfrm>
              <a:off x="416496" y="5104197"/>
              <a:ext cx="4680520" cy="214493"/>
            </a:xfrm>
            <a:prstGeom prst="rect">
              <a:avLst/>
            </a:prstGeom>
            <a:noFill/>
          </p:spPr>
          <p:txBody>
            <a:bodyPr wrap="square" rtlCol="0">
              <a:spAutoFit/>
            </a:bodyPr>
            <a:lstStyle/>
            <a:p>
              <a:r>
                <a:rPr lang="ru-RU" sz="1400" b="1" dirty="0" smtClean="0">
                  <a:solidFill>
                    <a:srgbClr val="02A6F0"/>
                  </a:solidFill>
                </a:rPr>
                <a:t>НОРМАТИВНО-ПРАВОВЫЕ АКТЫ</a:t>
              </a:r>
              <a:endParaRPr lang="ru-RU" sz="1400" b="1" dirty="0">
                <a:solidFill>
                  <a:srgbClr val="02A6F0"/>
                </a:solidFill>
              </a:endParaRPr>
            </a:p>
          </p:txBody>
        </p:sp>
        <p:sp>
          <p:nvSpPr>
            <p:cNvPr id="28" name="TextBox 27"/>
            <p:cNvSpPr txBox="1"/>
            <p:nvPr/>
          </p:nvSpPr>
          <p:spPr>
            <a:xfrm>
              <a:off x="416496" y="836712"/>
              <a:ext cx="4579233" cy="214493"/>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29" name="Picture 11" descr="C:\Users\032PodlesnykhSS\Desktop\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72" y="806141"/>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Users\032PodlesnykhSS\Desktop\google-do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916" y="5035677"/>
              <a:ext cx="264315" cy="26431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16496" y="1045185"/>
              <a:ext cx="3957737" cy="4155802"/>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Призыв на военную службу по мобилизации не является основанием для увольнения в связи с призывом на военную службу. Действие трудового договора (контракта) приостанавливается. На этот период за работником сохраняется место работы (должность).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аналогичном порядке приостанавливается действие трудового договора, если работник заключил контракт о прохождении военной службы согласно пункту 7 статьи 38 Федерального Закона «О воинской обязанности и военной службе» или контракт о добровольном содействии в выполнении задач, возложенных на Вооруженные силы Российской Федерации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период приостановления включается:</a:t>
              </a:r>
            </a:p>
            <a:p>
              <a:pPr marL="228600" indent="-22860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стаж</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дающий право на ежегодный основной оплачиваемый отпуск;</a:t>
              </a:r>
            </a:p>
            <a:p>
              <a:pPr marL="228600" indent="-22860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трудовой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стаж;</a:t>
              </a:r>
            </a:p>
            <a:p>
              <a:pPr marL="228600" indent="-22860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стаж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работы по специальности (исключение - случаи досрочного назначения страховой пенсии по старости).</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Если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 приостановления действия трудового договора работодатель предоставлял определенные социально-трудовые гарантии, они сохраняются и на указанный период, в том числе:</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дополнительное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страхование работника, например, добровольное медицинское страхование;</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негосударственное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пенсионное обеспечение работника;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улучшение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социально-бытовых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условий (возмещение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расходов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оплате ЖКХ и др.)</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время приостановления трудового договора работник защищен от увольнения по инициативе работодателя, за исключением ликвидации организации (прекращение деятельности индивидуального предпринимателя) - в этом случае  трудовой договор будет расторгнут по этому основанию.</a:t>
              </a: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После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окончания военной службы по мобилизации (окончания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действия контракта</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в течение трех месяцев бывший работник должен выйти на прежнее место работы</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32" name="Прямая соединительная линия 31"/>
            <p:cNvCxnSpPr/>
            <p:nvPr/>
          </p:nvCxnSpPr>
          <p:spPr>
            <a:xfrm>
              <a:off x="463706" y="1048462"/>
              <a:ext cx="391052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6496" y="5293657"/>
              <a:ext cx="3957737" cy="1008117"/>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Статья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351.7 Трудового кодекса Российской Федерации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закон от 28.03.1998 № 53-ФЗ «О воинской обязанности 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военной службе»</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Федеральный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закон от 31.05.1996 № 61-ФЗ «Об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обороне»</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Приказ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Минобороны Российской Федерации от 15.02.2023 № 67 «Об определении порядка поступления граждан Российской Федерации в добровольческие формирования, пребывания в них и исключения из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них…»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Сайт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Социального фонда России: sfr.gov.ru</a:t>
              </a:r>
            </a:p>
          </p:txBody>
        </p:sp>
        <p:cxnSp>
          <p:nvCxnSpPr>
            <p:cNvPr id="34" name="Прямая соединительная линия 33"/>
            <p:cNvCxnSpPr/>
            <p:nvPr/>
          </p:nvCxnSpPr>
          <p:spPr>
            <a:xfrm>
              <a:off x="416496" y="775465"/>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488504" y="5306441"/>
              <a:ext cx="388572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36" name="Рисунок 35"/>
            <p:cNvPicPr>
              <a:picLocks noChangeAspect="1"/>
            </p:cNvPicPr>
            <p:nvPr/>
          </p:nvPicPr>
          <p:blipFill rotWithShape="1">
            <a:blip r:embed="rId5" cstate="print">
              <a:extLst>
                <a:ext uri="{28A0092B-C50C-407E-A947-70E740481C1C}">
                  <a14:useLocalDpi xmlns:a14="http://schemas.microsoft.com/office/drawing/2010/main" val="0"/>
                </a:ext>
              </a:extLst>
            </a:blip>
            <a:srcRect l="83900" t="13350" r="4631" b="81950"/>
            <a:stretch/>
          </p:blipFill>
          <p:spPr>
            <a:xfrm flipH="1" flipV="1">
              <a:off x="-15552" y="-2312"/>
              <a:ext cx="4877950" cy="663142"/>
            </a:xfrm>
            <a:prstGeom prst="rect">
              <a:avLst/>
            </a:prstGeom>
          </p:spPr>
        </p:pic>
        <p:sp>
          <p:nvSpPr>
            <p:cNvPr id="37" name="TextBox 36"/>
            <p:cNvSpPr txBox="1"/>
            <p:nvPr/>
          </p:nvSpPr>
          <p:spPr>
            <a:xfrm>
              <a:off x="11184" y="97325"/>
              <a:ext cx="4880992" cy="493334"/>
            </a:xfrm>
            <a:prstGeom prst="rect">
              <a:avLst/>
            </a:prstGeom>
            <a:noFill/>
          </p:spPr>
          <p:txBody>
            <a:bodyPr wrap="square" rtlCol="0">
              <a:spAutoFit/>
            </a:bodyPr>
            <a:lstStyle/>
            <a:p>
              <a:pPr algn="ctr"/>
              <a:r>
                <a:rPr lang="ru-RU" sz="2000" b="1" dirty="0" smtClean="0">
                  <a:solidFill>
                    <a:schemeClr val="bg1"/>
                  </a:solidFill>
                </a:rPr>
                <a:t>ПРИОСТАНОВЛЕНИЕ ДЕЙСТВИЯ ТРУДОВОГО ДОГОВОРА (КОНТРАКТА)</a:t>
              </a:r>
              <a:endParaRPr lang="ru-RU" sz="2000" b="1" dirty="0">
                <a:solidFill>
                  <a:schemeClr val="bg1"/>
                </a:solidFill>
              </a:endParaRPr>
            </a:p>
          </p:txBody>
        </p:sp>
      </p:grpSp>
      <p:sp>
        <p:nvSpPr>
          <p:cNvPr id="15"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46</a:t>
            </a:fld>
            <a:endParaRPr lang="ru-RU" dirty="0"/>
          </a:p>
        </p:txBody>
      </p:sp>
    </p:spTree>
    <p:extLst>
      <p:ext uri="{BB962C8B-B14F-4D97-AF65-F5344CB8AC3E}">
        <p14:creationId xmlns:p14="http://schemas.microsoft.com/office/powerpoint/2010/main" val="2280094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rot="10800000">
            <a:off x="-99395" y="-15554"/>
            <a:ext cx="6957391" cy="9280182"/>
            <a:chOff x="-11337" y="498921"/>
            <a:chExt cx="4920878" cy="6378014"/>
          </a:xfrm>
        </p:grpSpPr>
        <p:sp>
          <p:nvSpPr>
            <p:cNvPr id="71" name="TextBox 70"/>
            <p:cNvSpPr txBox="1"/>
            <p:nvPr/>
          </p:nvSpPr>
          <p:spPr>
            <a:xfrm flipV="1">
              <a:off x="249362" y="4136228"/>
              <a:ext cx="4196354" cy="211527"/>
            </a:xfrm>
            <a:prstGeom prst="rect">
              <a:avLst/>
            </a:prstGeom>
            <a:noFill/>
          </p:spPr>
          <p:txBody>
            <a:bodyPr wrap="square" rtlCol="0">
              <a:spAutoFit/>
            </a:bodyPr>
            <a:lstStyle/>
            <a:p>
              <a:r>
                <a:rPr lang="ru-RU" sz="1400" b="1" dirty="0">
                  <a:solidFill>
                    <a:srgbClr val="02A6F0"/>
                  </a:solidFill>
                </a:rPr>
                <a:t>НОРМАТИВНО-ПРАВОВЫЕ АКТЫ</a:t>
              </a:r>
            </a:p>
          </p:txBody>
        </p:sp>
        <p:sp>
          <p:nvSpPr>
            <p:cNvPr id="84" name="TextBox 83"/>
            <p:cNvSpPr txBox="1"/>
            <p:nvPr/>
          </p:nvSpPr>
          <p:spPr>
            <a:xfrm flipV="1">
              <a:off x="252590" y="679845"/>
              <a:ext cx="4196354" cy="211527"/>
            </a:xfrm>
            <a:prstGeom prst="rect">
              <a:avLst/>
            </a:prstGeom>
            <a:noFill/>
          </p:spPr>
          <p:txBody>
            <a:bodyPr wrap="square" rtlCol="0">
              <a:spAutoFit/>
            </a:bodyPr>
            <a:lstStyle/>
            <a:p>
              <a:r>
                <a:rPr lang="ru-RU" sz="1400" b="1" dirty="0">
                  <a:solidFill>
                    <a:srgbClr val="02A6F0"/>
                  </a:solidFill>
                </a:rPr>
                <a:t>НОРМАТИВНО-ПРАВОВЫЕ АКТЫ</a:t>
              </a:r>
            </a:p>
          </p:txBody>
        </p:sp>
        <p:pic>
          <p:nvPicPr>
            <p:cNvPr id="85" name="Рисунок 84"/>
            <p:cNvPicPr>
              <a:picLocks noChangeAspect="1"/>
            </p:cNvPicPr>
            <p:nvPr/>
          </p:nvPicPr>
          <p:blipFill rotWithShape="1">
            <a:blip r:embed="rId3" cstate="print">
              <a:extLst>
                <a:ext uri="{28A0092B-C50C-407E-A947-70E740481C1C}">
                  <a14:useLocalDpi xmlns:a14="http://schemas.microsoft.com/office/drawing/2010/main" val="0"/>
                </a:ext>
              </a:extLst>
            </a:blip>
            <a:srcRect l="83900" t="13350" r="4631" b="81950"/>
            <a:stretch/>
          </p:blipFill>
          <p:spPr>
            <a:xfrm flipH="1">
              <a:off x="31591" y="2724048"/>
              <a:ext cx="4877950" cy="663142"/>
            </a:xfrm>
            <a:prstGeom prst="rect">
              <a:avLst/>
            </a:prstGeom>
          </p:spPr>
        </p:pic>
        <p:cxnSp>
          <p:nvCxnSpPr>
            <p:cNvPr id="95" name="Прямая соединительная линия 94"/>
            <p:cNvCxnSpPr/>
            <p:nvPr/>
          </p:nvCxnSpPr>
          <p:spPr>
            <a:xfrm>
              <a:off x="368278" y="742639"/>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101" name="Picture 11" descr="C:\Users\032PodlesnykhSS\Desktop\inf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4425925" y="5683948"/>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2" descr="C:\Users\032PodlesnykhSS\Desktop\google-doc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4395986" y="4168130"/>
              <a:ext cx="268982" cy="268982"/>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p:cNvSpPr txBox="1"/>
            <p:nvPr/>
          </p:nvSpPr>
          <p:spPr>
            <a:xfrm flipV="1">
              <a:off x="272480" y="5660555"/>
              <a:ext cx="4147185" cy="21152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104" name="TextBox 103"/>
            <p:cNvSpPr txBox="1"/>
            <p:nvPr/>
          </p:nvSpPr>
          <p:spPr>
            <a:xfrm flipV="1">
              <a:off x="467134" y="4663881"/>
              <a:ext cx="3941820" cy="994174"/>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течение шести месяцев после возобновления действия трудового договора работодатель обязан предоставить ежегодный оплачиваемый отпуск. При этом стаж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работы у работодателя не важен.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Время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начала отпуска выбирает сам работник.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Использовать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такой отпуск можно полностью или по соглашению с работодателем разделить его на части, ограничения не установлены.</a:t>
              </a:r>
            </a:p>
          </p:txBody>
        </p:sp>
        <p:cxnSp>
          <p:nvCxnSpPr>
            <p:cNvPr id="105" name="Прямая соединительная линия 104"/>
            <p:cNvCxnSpPr/>
            <p:nvPr/>
          </p:nvCxnSpPr>
          <p:spPr>
            <a:xfrm flipV="1">
              <a:off x="494084" y="5682765"/>
              <a:ext cx="3904845" cy="1183"/>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flipV="1">
              <a:off x="392525" y="3962562"/>
              <a:ext cx="4056419" cy="179797"/>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Статья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351.7 Трудового кодекса Российской Федерации»</a:t>
              </a:r>
            </a:p>
          </p:txBody>
        </p:sp>
        <p:cxnSp>
          <p:nvCxnSpPr>
            <p:cNvPr id="107" name="Прямая соединительная линия 106"/>
            <p:cNvCxnSpPr/>
            <p:nvPr/>
          </p:nvCxnSpPr>
          <p:spPr>
            <a:xfrm>
              <a:off x="494084" y="4154868"/>
              <a:ext cx="3882852"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nvGrpSpPr>
            <p:cNvPr id="108" name="Группа 107"/>
            <p:cNvGrpSpPr/>
            <p:nvPr/>
          </p:nvGrpSpPr>
          <p:grpSpPr>
            <a:xfrm>
              <a:off x="134580" y="6500170"/>
              <a:ext cx="867896" cy="363148"/>
              <a:chOff x="3725064" y="6381328"/>
              <a:chExt cx="867896" cy="363148"/>
            </a:xfrm>
          </p:grpSpPr>
          <p:sp>
            <p:nvSpPr>
              <p:cNvPr id="109" name="TextBox 108"/>
              <p:cNvSpPr txBox="1"/>
              <p:nvPr/>
            </p:nvSpPr>
            <p:spPr>
              <a:xfrm>
                <a:off x="3725064" y="6536727"/>
                <a:ext cx="867896" cy="207749"/>
              </a:xfrm>
              <a:prstGeom prst="rect">
                <a:avLst/>
              </a:prstGeom>
              <a:noFill/>
            </p:spPr>
            <p:txBody>
              <a:bodyPr wrap="square" rtlCol="0">
                <a:spAutoFit/>
              </a:bodyPr>
              <a:lstStyle/>
              <a:p>
                <a:r>
                  <a:rPr lang="ru-RU" sz="750" b="1" dirty="0">
                    <a:latin typeface="Arimo" panose="020B0604020202020204" pitchFamily="34" charset="0"/>
                    <a:ea typeface="Arimo" panose="020B0604020202020204" pitchFamily="34" charset="0"/>
                    <a:cs typeface="Arimo" panose="020B0604020202020204" pitchFamily="34" charset="0"/>
                  </a:rPr>
                  <a:t>8 800 10 000 </a:t>
                </a:r>
                <a:r>
                  <a:rPr lang="ru-RU" sz="750" b="1" dirty="0" smtClean="0">
                    <a:latin typeface="Arimo" panose="020B0604020202020204" pitchFamily="34" charset="0"/>
                    <a:ea typeface="Arimo" panose="020B0604020202020204" pitchFamily="34" charset="0"/>
                    <a:cs typeface="Arimo" panose="020B0604020202020204" pitchFamily="34" charset="0"/>
                  </a:rPr>
                  <a:t>01</a:t>
                </a:r>
                <a:endParaRPr lang="ru-RU" sz="750" b="1" dirty="0">
                  <a:latin typeface="Arimo" panose="020B0604020202020204" pitchFamily="34" charset="0"/>
                  <a:ea typeface="Arimo" panose="020B0604020202020204" pitchFamily="34" charset="0"/>
                  <a:cs typeface="Arimo" panose="020B0604020202020204" pitchFamily="34" charset="0"/>
                </a:endParaRPr>
              </a:p>
            </p:txBody>
          </p:sp>
          <p:pic>
            <p:nvPicPr>
              <p:cNvPr id="110"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4041421" y="6381328"/>
                <a:ext cx="26350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1" name="Рисунок 110"/>
            <p:cNvPicPr>
              <a:picLocks noChangeAspect="1"/>
            </p:cNvPicPr>
            <p:nvPr/>
          </p:nvPicPr>
          <p:blipFill rotWithShape="1">
            <a:blip r:embed="rId3" cstate="print">
              <a:extLst>
                <a:ext uri="{28A0092B-C50C-407E-A947-70E740481C1C}">
                  <a14:useLocalDpi xmlns:a14="http://schemas.microsoft.com/office/drawing/2010/main" val="0"/>
                </a:ext>
              </a:extLst>
            </a:blip>
            <a:srcRect l="83900" t="13350" r="4631" b="81950"/>
            <a:stretch/>
          </p:blipFill>
          <p:spPr>
            <a:xfrm flipH="1">
              <a:off x="-11337" y="6213793"/>
              <a:ext cx="4877950" cy="663142"/>
            </a:xfrm>
            <a:prstGeom prst="rect">
              <a:avLst/>
            </a:prstGeom>
          </p:spPr>
        </p:pic>
        <p:sp>
          <p:nvSpPr>
            <p:cNvPr id="112" name="TextBox 111"/>
            <p:cNvSpPr txBox="1"/>
            <p:nvPr/>
          </p:nvSpPr>
          <p:spPr>
            <a:xfrm flipV="1">
              <a:off x="4861" y="6397724"/>
              <a:ext cx="4880992" cy="274985"/>
            </a:xfrm>
            <a:prstGeom prst="rect">
              <a:avLst/>
            </a:prstGeom>
            <a:noFill/>
          </p:spPr>
          <p:txBody>
            <a:bodyPr wrap="square" rtlCol="0">
              <a:spAutoFit/>
            </a:bodyPr>
            <a:lstStyle/>
            <a:p>
              <a:pPr algn="ctr"/>
              <a:r>
                <a:rPr lang="ru-RU" sz="2000" b="1" dirty="0" smtClean="0">
                  <a:solidFill>
                    <a:schemeClr val="bg1"/>
                  </a:solidFill>
                </a:rPr>
                <a:t>ПРАВО НА ОТПУСК ПОСЛЕ ОКОНЧАНИЯ ВОЕННОЙ СЛУЖБЫ</a:t>
              </a:r>
              <a:endParaRPr lang="ru-RU" sz="2000" b="1" dirty="0">
                <a:solidFill>
                  <a:schemeClr val="bg1"/>
                </a:solidFill>
              </a:endParaRPr>
            </a:p>
          </p:txBody>
        </p:sp>
        <p:sp>
          <p:nvSpPr>
            <p:cNvPr id="113" name="TextBox 112"/>
            <p:cNvSpPr txBox="1"/>
            <p:nvPr/>
          </p:nvSpPr>
          <p:spPr>
            <a:xfrm flipV="1">
              <a:off x="21059" y="2921596"/>
              <a:ext cx="4880992" cy="274985"/>
            </a:xfrm>
            <a:prstGeom prst="rect">
              <a:avLst/>
            </a:prstGeom>
            <a:noFill/>
          </p:spPr>
          <p:txBody>
            <a:bodyPr wrap="square" rtlCol="0">
              <a:spAutoFit/>
            </a:bodyPr>
            <a:lstStyle/>
            <a:p>
              <a:pPr algn="ctr"/>
              <a:r>
                <a:rPr lang="ru-RU" sz="2000" b="1" dirty="0" smtClean="0">
                  <a:solidFill>
                    <a:schemeClr val="bg1"/>
                  </a:solidFill>
                </a:rPr>
                <a:t>ГАРАНТИИ ВДОВАМ УЧАСТНИКОВ СВО</a:t>
              </a:r>
              <a:endParaRPr lang="ru-RU" sz="2000" b="1" dirty="0">
                <a:solidFill>
                  <a:schemeClr val="bg1"/>
                </a:solidFill>
              </a:endParaRPr>
            </a:p>
          </p:txBody>
        </p:sp>
        <p:pic>
          <p:nvPicPr>
            <p:cNvPr id="114" name="Picture 11" descr="C:\Users\032PodlesnykhSS\Desktop\inf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4395986" y="2276872"/>
              <a:ext cx="239043" cy="239043"/>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p:cNvSpPr txBox="1"/>
            <p:nvPr/>
          </p:nvSpPr>
          <p:spPr>
            <a:xfrm flipV="1">
              <a:off x="301759" y="2264023"/>
              <a:ext cx="4147185" cy="21152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116" name="TextBox 115"/>
            <p:cNvSpPr txBox="1"/>
            <p:nvPr/>
          </p:nvSpPr>
          <p:spPr>
            <a:xfrm flipV="1">
              <a:off x="489676" y="1040195"/>
              <a:ext cx="3959267" cy="1226853"/>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Запрещено расторгать трудовой договор с супругой (супругом) погибшего (умершего) ветерана боевых действий, не вступившей (не вступившим) в повторный брак, по инициативе работодателя в течение 1 года с момента гибели (смерти) ветерана.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этом предусмотрен ряд исключений</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частности, норма не действует при ликвидации организации либо прекращении деятельности ИП, неоднократном неисполнении работником без уважительных причин трудовых обязанностей, если он имеет дисциплинарное взыскание, а также при представлении работодателю подложных документов при заключении трудового договора.</a:t>
              </a:r>
            </a:p>
          </p:txBody>
        </p:sp>
        <p:cxnSp>
          <p:nvCxnSpPr>
            <p:cNvPr id="117" name="Прямая соединительная линия 116"/>
            <p:cNvCxnSpPr/>
            <p:nvPr/>
          </p:nvCxnSpPr>
          <p:spPr>
            <a:xfrm flipV="1">
              <a:off x="494084" y="2252670"/>
              <a:ext cx="3907649" cy="599"/>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flipV="1">
              <a:off x="494084" y="498921"/>
              <a:ext cx="3954860" cy="179797"/>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Статья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264.1. Трудового кодекса Российской Федерации.</a:t>
              </a:r>
            </a:p>
          </p:txBody>
        </p:sp>
        <p:cxnSp>
          <p:nvCxnSpPr>
            <p:cNvPr id="119" name="Прямая соединительная линия 118"/>
            <p:cNvCxnSpPr/>
            <p:nvPr/>
          </p:nvCxnSpPr>
          <p:spPr>
            <a:xfrm>
              <a:off x="489676" y="687546"/>
              <a:ext cx="386484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121" name="Picture 12" descr="C:\Users\032PodlesnykhSS\Desktop\google-doc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4395986" y="710281"/>
              <a:ext cx="268982" cy="26898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Номер слайда 2"/>
          <p:cNvSpPr>
            <a:spLocks noGrp="1"/>
          </p:cNvSpPr>
          <p:nvPr>
            <p:ph type="sldNum" sz="quarter" idx="12"/>
          </p:nvPr>
        </p:nvSpPr>
        <p:spPr/>
        <p:txBody>
          <a:bodyPr/>
          <a:lstStyle/>
          <a:p>
            <a:fld id="{B19B0651-EE4F-4900-A07F-96A6BFA9D0F0}" type="slidenum">
              <a:rPr lang="ru-RU" smtClean="0"/>
              <a:t>47</a:t>
            </a:fld>
            <a:endParaRPr lang="ru-RU"/>
          </a:p>
        </p:txBody>
      </p:sp>
    </p:spTree>
    <p:extLst>
      <p:ext uri="{BB962C8B-B14F-4D97-AF65-F5344CB8AC3E}">
        <p14:creationId xmlns:p14="http://schemas.microsoft.com/office/powerpoint/2010/main" val="2868368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5552" y="-27383"/>
            <a:ext cx="6873551" cy="9034469"/>
            <a:chOff x="-15551" y="-27383"/>
            <a:chExt cx="4897190" cy="6120678"/>
          </a:xfrm>
        </p:grpSpPr>
        <p:cxnSp>
          <p:nvCxnSpPr>
            <p:cNvPr id="46" name="Прямая соединительная линия 45"/>
            <p:cNvCxnSpPr/>
            <p:nvPr/>
          </p:nvCxnSpPr>
          <p:spPr>
            <a:xfrm rot="10800000">
              <a:off x="4507826" y="55384"/>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47" name="Picture 11" descr="C:\Users\032PodlesnykhSS\Desktop\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00472" y="912943"/>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C:\Users\032PodlesnykhSS\Desktop\google-do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185936" y="3458759"/>
              <a:ext cx="302567" cy="302567"/>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rot="10800000" flipV="1">
              <a:off x="416496" y="965360"/>
              <a:ext cx="4147185" cy="208513"/>
            </a:xfrm>
            <a:prstGeom prst="rect">
              <a:avLst/>
            </a:prstGeom>
            <a:noFill/>
          </p:spPr>
          <p:txBody>
            <a:bodyPr wrap="square" rtlCol="0">
              <a:spAutoFit/>
            </a:bodyPr>
            <a:lstStyle/>
            <a:p>
              <a:r>
                <a:rPr lang="ru-RU" sz="1400" b="1" dirty="0" smtClean="0">
                  <a:solidFill>
                    <a:srgbClr val="02A6F0"/>
                  </a:solidFill>
                </a:rPr>
                <a:t>ОПИСАНИЕ МЕРЫ ПОДДЕРЖКИ0</a:t>
              </a:r>
              <a:endParaRPr lang="ru-RU" sz="1400" b="1" dirty="0">
                <a:solidFill>
                  <a:srgbClr val="02A6F0"/>
                </a:solidFill>
              </a:endParaRPr>
            </a:p>
          </p:txBody>
        </p:sp>
        <p:sp>
          <p:nvSpPr>
            <p:cNvPr id="52" name="TextBox 51"/>
            <p:cNvSpPr txBox="1"/>
            <p:nvPr/>
          </p:nvSpPr>
          <p:spPr>
            <a:xfrm rot="10800000" flipV="1">
              <a:off x="416496" y="1126888"/>
              <a:ext cx="3960440" cy="2012147"/>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Если один родитель мобилизован либо он является контрактником или добровольцем, а в семье есть ребенок в возрасте до 14 лет, на другого родителя распространяются дополнительные гарантии.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Только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 письменного согласия и при условии, что это не запрещено медицинским заключением, другого родителя можно: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направить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командировку;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привлечь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 сверхурочной работе, работе в ночное время, выходные и нерабочие праздничные дни.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этом с правом отказаться от командировки или привлечения к указанным работам его должны ознакомить в письменной форме.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случае сокращения численности (штата) преимущественное право оставления на работе сохраняется у родителя с ребенком в возрасте до 18 лет, при условии, что другой родитель является мобилизованным, контрактником или добровольцем.</a:t>
              </a:r>
            </a:p>
          </p:txBody>
        </p:sp>
        <p:cxnSp>
          <p:nvCxnSpPr>
            <p:cNvPr id="53" name="Прямая соединительная линия 52"/>
            <p:cNvCxnSpPr/>
            <p:nvPr/>
          </p:nvCxnSpPr>
          <p:spPr>
            <a:xfrm flipH="1">
              <a:off x="477176" y="1151986"/>
              <a:ext cx="3899760" cy="1183"/>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0800000" flipV="1">
              <a:off x="416496" y="3812571"/>
              <a:ext cx="4056419" cy="177236"/>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Статьи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179, 259 Трудового кодекса Российской Федерации»</a:t>
              </a:r>
            </a:p>
          </p:txBody>
        </p:sp>
        <p:cxnSp>
          <p:nvCxnSpPr>
            <p:cNvPr id="55" name="Прямая соединительная линия 54"/>
            <p:cNvCxnSpPr/>
            <p:nvPr/>
          </p:nvCxnSpPr>
          <p:spPr>
            <a:xfrm flipH="1">
              <a:off x="488504" y="3761326"/>
              <a:ext cx="388843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0800000" flipV="1">
              <a:off x="430388" y="3569947"/>
              <a:ext cx="3586508" cy="208513"/>
            </a:xfrm>
            <a:prstGeom prst="rect">
              <a:avLst/>
            </a:prstGeom>
            <a:noFill/>
          </p:spPr>
          <p:txBody>
            <a:bodyPr wrap="square" rtlCol="0">
              <a:spAutoFit/>
            </a:bodyPr>
            <a:lstStyle/>
            <a:p>
              <a:r>
                <a:rPr lang="ru-RU" sz="1400" b="1" dirty="0">
                  <a:solidFill>
                    <a:srgbClr val="02A6F0"/>
                  </a:solidFill>
                </a:rPr>
                <a:t>НОРМАТИВНО-ПРАВОВЫЕ АКТЫ</a:t>
              </a:r>
            </a:p>
          </p:txBody>
        </p:sp>
        <p:pic>
          <p:nvPicPr>
            <p:cNvPr id="57" name="Рисунок 56"/>
            <p:cNvPicPr>
              <a:picLocks noChangeAspect="1"/>
            </p:cNvPicPr>
            <p:nvPr/>
          </p:nvPicPr>
          <p:blipFill rotWithShape="1">
            <a:blip r:embed="rId5" cstate="print">
              <a:extLst>
                <a:ext uri="{28A0092B-C50C-407E-A947-70E740481C1C}">
                  <a14:useLocalDpi xmlns:a14="http://schemas.microsoft.com/office/drawing/2010/main" val="0"/>
                </a:ext>
              </a:extLst>
            </a:blip>
            <a:srcRect l="83900" t="13350" r="4631" b="81950"/>
            <a:stretch/>
          </p:blipFill>
          <p:spPr>
            <a:xfrm rot="10800000" flipH="1">
              <a:off x="3689" y="-27383"/>
              <a:ext cx="4877950" cy="663142"/>
            </a:xfrm>
            <a:prstGeom prst="rect">
              <a:avLst/>
            </a:prstGeom>
          </p:spPr>
        </p:pic>
        <p:sp>
          <p:nvSpPr>
            <p:cNvPr id="58" name="TextBox 57"/>
            <p:cNvSpPr txBox="1"/>
            <p:nvPr/>
          </p:nvSpPr>
          <p:spPr>
            <a:xfrm rot="10800000" flipV="1">
              <a:off x="-15551" y="77658"/>
              <a:ext cx="4880992" cy="479579"/>
            </a:xfrm>
            <a:prstGeom prst="rect">
              <a:avLst/>
            </a:prstGeom>
            <a:noFill/>
          </p:spPr>
          <p:txBody>
            <a:bodyPr wrap="square" rtlCol="0">
              <a:spAutoFit/>
            </a:bodyPr>
            <a:lstStyle/>
            <a:p>
              <a:pPr algn="ctr"/>
              <a:r>
                <a:rPr lang="ru-RU" sz="2000" b="1" dirty="0" smtClean="0">
                  <a:solidFill>
                    <a:schemeClr val="bg1"/>
                  </a:solidFill>
                </a:rPr>
                <a:t>ГАРАНТИИ РОДИТЕЛЮ, ЕСЛИ ДРУГОЙ РОДИТЕЛЬ</a:t>
              </a:r>
            </a:p>
            <a:p>
              <a:pPr algn="ctr"/>
              <a:r>
                <a:rPr lang="ru-RU" sz="2000" b="1" dirty="0" smtClean="0">
                  <a:solidFill>
                    <a:schemeClr val="bg1"/>
                  </a:solidFill>
                </a:rPr>
                <a:t> СЛУЖИТ В ЗОНЕ СВО</a:t>
              </a:r>
              <a:endParaRPr lang="ru-RU" sz="2000" b="1" dirty="0">
                <a:solidFill>
                  <a:schemeClr val="bg1"/>
                </a:solidFill>
              </a:endParaRPr>
            </a:p>
          </p:txBody>
        </p:sp>
      </p:grpSp>
      <p:sp>
        <p:nvSpPr>
          <p:cNvPr id="15"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48</a:t>
            </a:fld>
            <a:endParaRPr lang="ru-RU" dirty="0"/>
          </a:p>
        </p:txBody>
      </p:sp>
    </p:spTree>
    <p:extLst>
      <p:ext uri="{BB962C8B-B14F-4D97-AF65-F5344CB8AC3E}">
        <p14:creationId xmlns:p14="http://schemas.microsoft.com/office/powerpoint/2010/main" val="1899374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Прямая соединительная линия 40"/>
          <p:cNvCxnSpPr/>
          <p:nvPr/>
        </p:nvCxnSpPr>
        <p:spPr>
          <a:xfrm flipV="1">
            <a:off x="-3184805" y="954533"/>
            <a:ext cx="0" cy="8721427"/>
          </a:xfrm>
          <a:prstGeom prst="line">
            <a:avLst/>
          </a:prstGeom>
          <a:ln w="57150">
            <a:noFill/>
          </a:ln>
        </p:spPr>
        <p:style>
          <a:lnRef idx="1">
            <a:schemeClr val="accent1"/>
          </a:lnRef>
          <a:fillRef idx="0">
            <a:schemeClr val="accent1"/>
          </a:fillRef>
          <a:effectRef idx="0">
            <a:schemeClr val="accent1"/>
          </a:effectRef>
          <a:fontRef idx="minor">
            <a:schemeClr val="tx1"/>
          </a:fontRef>
        </p:style>
      </p:cxnSp>
      <p:grpSp>
        <p:nvGrpSpPr>
          <p:cNvPr id="2" name="Группа 1"/>
          <p:cNvGrpSpPr/>
          <p:nvPr/>
        </p:nvGrpSpPr>
        <p:grpSpPr>
          <a:xfrm rot="10800000">
            <a:off x="-33110" y="4483"/>
            <a:ext cx="7063913" cy="9901515"/>
            <a:chOff x="-130289" y="49494"/>
            <a:chExt cx="5017005" cy="6822083"/>
          </a:xfrm>
        </p:grpSpPr>
        <p:sp>
          <p:nvSpPr>
            <p:cNvPr id="49" name="TextBox 48"/>
            <p:cNvSpPr txBox="1"/>
            <p:nvPr/>
          </p:nvSpPr>
          <p:spPr>
            <a:xfrm rot="10800000">
              <a:off x="-130289" y="5814102"/>
              <a:ext cx="4579233" cy="212056"/>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50" name="Picture 11" descr="C:\Users\032PodlesnykhSS\Desktop\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425925" y="5817686"/>
              <a:ext cx="239043" cy="239043"/>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rot="10800000">
              <a:off x="500335" y="386069"/>
              <a:ext cx="3948610" cy="5312007"/>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Освобождение от оплаты налога на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имущество</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Добровольцы и военнослужащие, в том числе мобилизованные и контрактники, а также члены их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семей освобождаются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от оплаты налога на имущество в отношении 1 объекта по каждой из следующих категорий</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квартира</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её часть или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комната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жилой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дом или его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часть</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хозяйственное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строение или сооружение площадью не более 50 кв. м, расположенное на земельном участке для ведения личного подсобного хозяйства (ЛПХ) — индивидуального жилищного строительства (ИЖС), огородничества,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садоводства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гараж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или </a:t>
              </a:r>
              <a:r>
                <a:rPr lang="ru-RU" sz="110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машино</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-место</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Имущество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должно находиться в собственности и не использоваться в предпринимательской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деятельности.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Освобождение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от оплаты НДФЛ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Добровольцы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 военнослужащие, в том числе мобилизованные и контрактники, а также члены их семей освобождаются от оплаты налога на доходы физических лиц (НДФЛ) с доходов в виде денег и другого имущества, полученных безвозмездно. Доходы должны быть связаны с участием в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СВО.</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smtClean="0">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latin typeface="Arimo" panose="020B0604020202020204" pitchFamily="34" charset="0"/>
                  <a:ea typeface="Arimo" panose="020B0604020202020204" pitchFamily="34" charset="0"/>
                  <a:cs typeface="Arimo" panose="020B0604020202020204" pitchFamily="34" charset="0"/>
                </a:rPr>
                <a:t>Освобождение от оплаты транспортного налога </a:t>
              </a:r>
            </a:p>
            <a:p>
              <a:pPr algn="just"/>
              <a:endParaRPr lang="ru-RU" sz="1100" dirty="0" smtClean="0">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latin typeface="Arimo" panose="020B0604020202020204" pitchFamily="34" charset="0"/>
                  <a:ea typeface="Arimo" panose="020B0604020202020204" pitchFamily="34" charset="0"/>
                  <a:cs typeface="Arimo" panose="020B0604020202020204" pitchFamily="34" charset="0"/>
                </a:rPr>
                <a:t>Участники СВО, а также члены их семей освобождаются от уплаты транспортного налога по одному зарегистрированному на физическое лицо легковому автомобилю либо мотоциклу или мотороллеру независимо от мощности двигателя.  </a:t>
              </a:r>
              <a:endParaRPr lang="ru-RU" sz="1100" dirty="0">
                <a:latin typeface="Arimo" panose="020B0604020202020204" pitchFamily="34" charset="0"/>
                <a:ea typeface="Arimo" panose="020B0604020202020204" pitchFamily="34" charset="0"/>
                <a:cs typeface="Arimo" panose="020B0604020202020204" pitchFamily="34" charset="0"/>
              </a:endParaRPr>
            </a:p>
            <a:p>
              <a:pPr algn="just"/>
              <a:endParaRPr lang="ru-RU" sz="1100" dirty="0" smtClean="0">
                <a:latin typeface="Arimo" panose="020B0604020202020204" pitchFamily="34" charset="0"/>
                <a:ea typeface="Arimo" panose="020B0604020202020204" pitchFamily="34" charset="0"/>
                <a:cs typeface="Arimo" panose="020B0604020202020204" pitchFamily="34" charset="0"/>
              </a:endParaRPr>
            </a:p>
            <a:p>
              <a:pPr algn="just"/>
              <a:r>
                <a:rPr lang="ru-RU" sz="1100" dirty="0">
                  <a:latin typeface="Arimo" panose="020B0604020202020204" pitchFamily="34" charset="0"/>
                  <a:ea typeface="Arimo" panose="020B0604020202020204" pitchFamily="34" charset="0"/>
                  <a:cs typeface="Arimo" panose="020B0604020202020204" pitchFamily="34" charset="0"/>
                </a:rPr>
                <a:t>Приобретение статуса ветерана боевых действий предоставляет право на постоянное (бессрочное) освобождение от уплаты транспортного налога в полном объеме (100%)</a:t>
              </a:r>
            </a:p>
            <a:p>
              <a:pPr algn="just"/>
              <a:endParaRPr lang="ru-RU" sz="1100" dirty="0" smtClean="0">
                <a:solidFill>
                  <a:srgbClr val="FF0000"/>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smtClean="0">
                <a:solidFill>
                  <a:srgbClr val="FF0000"/>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latin typeface="Arimo" panose="020B0604020202020204" pitchFamily="34" charset="0"/>
                  <a:ea typeface="Arimo" panose="020B0604020202020204" pitchFamily="34" charset="0"/>
                  <a:cs typeface="Arimo" panose="020B0604020202020204" pitchFamily="34" charset="0"/>
                </a:rPr>
                <a:t>Льгота в виде вычета </a:t>
              </a:r>
              <a:r>
                <a:rPr lang="ru-RU" sz="1100" dirty="0">
                  <a:latin typeface="Arimo" panose="020B0604020202020204" pitchFamily="34" charset="0"/>
                  <a:ea typeface="Arimo" panose="020B0604020202020204" pitchFamily="34" charset="0"/>
                  <a:cs typeface="Arimo" panose="020B0604020202020204" pitchFamily="34" charset="0"/>
                </a:rPr>
                <a:t>из кадастровой стоимости земельного </a:t>
              </a:r>
              <a:r>
                <a:rPr lang="ru-RU" sz="1100" dirty="0" smtClean="0">
                  <a:latin typeface="Arimo" panose="020B0604020202020204" pitchFamily="34" charset="0"/>
                  <a:ea typeface="Arimo" panose="020B0604020202020204" pitchFamily="34" charset="0"/>
                  <a:cs typeface="Arimo" panose="020B0604020202020204" pitchFamily="34" charset="0"/>
                </a:rPr>
                <a:t>участка</a:t>
              </a:r>
              <a:endParaRPr lang="ru-RU" sz="1100" dirty="0">
                <a:latin typeface="Arimo" panose="020B0604020202020204" pitchFamily="34" charset="0"/>
                <a:ea typeface="Arimo" panose="020B0604020202020204" pitchFamily="34" charset="0"/>
                <a:cs typeface="Arimo" panose="020B0604020202020204" pitchFamily="34" charset="0"/>
              </a:endParaRPr>
            </a:p>
            <a:p>
              <a:pPr algn="just"/>
              <a:endParaRPr lang="ru-RU" sz="1100" dirty="0" smtClean="0">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latin typeface="Arimo" panose="020B0604020202020204" pitchFamily="34" charset="0"/>
                  <a:ea typeface="Arimo" panose="020B0604020202020204" pitchFamily="34" charset="0"/>
                  <a:cs typeface="Arimo" panose="020B0604020202020204" pitchFamily="34" charset="0"/>
                </a:rPr>
                <a:t>Для </a:t>
              </a:r>
              <a:r>
                <a:rPr lang="ru-RU" sz="1100" dirty="0">
                  <a:latin typeface="Arimo" panose="020B0604020202020204" pitchFamily="34" charset="0"/>
                  <a:ea typeface="Arimo" panose="020B0604020202020204" pitchFamily="34" charset="0"/>
                  <a:cs typeface="Arimo" panose="020B0604020202020204" pitchFamily="34" charset="0"/>
                </a:rPr>
                <a:t>ветеранов боевых действий, включая участников СВО, установлена налоговая льгота в виде вычета из кадастровой стоимости земельного участка. С 2025 года размер этого вычета равен стоимости 600 кв. метров (6 соток) площади одного участка, выбираемого налогоплательщиком. Если общая площадь участка не превышает 6 соток, налоговая база уменьшается до нуля, что означает полное освобождение от уплаты налога</a:t>
              </a:r>
              <a:r>
                <a:rPr lang="ru-RU" sz="1100" dirty="0" smtClean="0">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53" name="Прямая соединительная линия 52"/>
            <p:cNvCxnSpPr/>
            <p:nvPr/>
          </p:nvCxnSpPr>
          <p:spPr>
            <a:xfrm flipH="1">
              <a:off x="560512" y="5814409"/>
              <a:ext cx="3841222" cy="3277"/>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rot="10800000">
              <a:off x="4478383" y="49494"/>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rotWithShape="1">
            <a:blip r:embed="rId4" cstate="print">
              <a:extLst>
                <a:ext uri="{28A0092B-C50C-407E-A947-70E740481C1C}">
                  <a14:useLocalDpi xmlns:a14="http://schemas.microsoft.com/office/drawing/2010/main" val="0"/>
                </a:ext>
              </a:extLst>
            </a:blip>
            <a:srcRect l="80787" t="7351" r="570" b="87204"/>
            <a:stretch/>
          </p:blipFill>
          <p:spPr>
            <a:xfrm rot="10800000">
              <a:off x="-17936" y="6197170"/>
              <a:ext cx="4904652" cy="674407"/>
            </a:xfrm>
            <a:prstGeom prst="rect">
              <a:avLst/>
            </a:prstGeom>
          </p:spPr>
        </p:pic>
        <p:sp>
          <p:nvSpPr>
            <p:cNvPr id="58" name="TextBox 57"/>
            <p:cNvSpPr txBox="1"/>
            <p:nvPr/>
          </p:nvSpPr>
          <p:spPr>
            <a:xfrm rot="10800000">
              <a:off x="-27007" y="6290024"/>
              <a:ext cx="4880992" cy="487729"/>
            </a:xfrm>
            <a:prstGeom prst="rect">
              <a:avLst/>
            </a:prstGeom>
            <a:noFill/>
          </p:spPr>
          <p:txBody>
            <a:bodyPr wrap="square" rtlCol="0">
              <a:spAutoFit/>
            </a:bodyPr>
            <a:lstStyle/>
            <a:p>
              <a:pPr algn="ctr"/>
              <a:r>
                <a:rPr lang="ru-RU" sz="2000" b="1" dirty="0" smtClean="0">
                  <a:solidFill>
                    <a:schemeClr val="bg1"/>
                  </a:solidFill>
                </a:rPr>
                <a:t>НАЛОГОВЫЕ ЛЬГОТЫ ДЛЯ МОБИЛИЗОВАННЫХ, ДОБРОВОЛЬЦЕВ, КОНТРАКТНИКОВ (ЧЛЕНОВ ИХ СЕМЕЙ) </a:t>
              </a:r>
            </a:p>
          </p:txBody>
        </p:sp>
      </p:gr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49" r="10239"/>
          <a:stretch/>
        </p:blipFill>
        <p:spPr bwMode="auto">
          <a:xfrm>
            <a:off x="279111" y="5673080"/>
            <a:ext cx="304160" cy="24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49600" y1="42037" x2="49600" y2="42037"/>
                        <a14:foregroundMark x1="60533" y1="41775" x2="60533" y2="41775"/>
                        <a14:foregroundMark x1="73867" y1="56397" x2="73867" y2="56397"/>
                        <a14:foregroundMark x1="9067" y1="70235" x2="9067" y2="70235"/>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2656" y="1640632"/>
            <a:ext cx="262900" cy="26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857" b="98072" l="5753" r="95616"/>
                    </a14:imgEffect>
                  </a14:imgLayer>
                </a14:imgProps>
              </a:ext>
              <a:ext uri="{28A0092B-C50C-407E-A947-70E740481C1C}">
                <a14:useLocalDpi xmlns:a14="http://schemas.microsoft.com/office/drawing/2010/main" val="0"/>
              </a:ext>
            </a:extLst>
          </a:blip>
          <a:srcRect/>
          <a:stretch>
            <a:fillRect/>
          </a:stretch>
        </p:blipFill>
        <p:spPr bwMode="auto">
          <a:xfrm>
            <a:off x="260648" y="4304928"/>
            <a:ext cx="326110" cy="32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127" b="99437" l="1734" r="97399">
                        <a14:foregroundMark x1="55780" y1="19718" x2="55780" y2="19718"/>
                        <a14:foregroundMark x1="64740" y1="17465" x2="64740" y2="17465"/>
                        <a14:foregroundMark x1="20231" y1="81972" x2="20231" y2="81972"/>
                        <a14:foregroundMark x1="13584" y1="78873" x2="13584" y2="78873"/>
                      </a14:backgroundRemoval>
                    </a14:imgEffect>
                  </a14:imgLayer>
                </a14:imgProps>
              </a:ext>
              <a:ext uri="{28A0092B-C50C-407E-A947-70E740481C1C}">
                <a14:useLocalDpi xmlns:a14="http://schemas.microsoft.com/office/drawing/2010/main" val="0"/>
              </a:ext>
            </a:extLst>
          </a:blip>
          <a:srcRect/>
          <a:stretch>
            <a:fillRect/>
          </a:stretch>
        </p:blipFill>
        <p:spPr bwMode="auto">
          <a:xfrm>
            <a:off x="253260" y="7612219"/>
            <a:ext cx="355861" cy="36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p:txBody>
          <a:bodyPr/>
          <a:lstStyle/>
          <a:p>
            <a:fld id="{B19B0651-EE4F-4900-A07F-96A6BFA9D0F0}" type="slidenum">
              <a:rPr lang="ru-RU" smtClean="0"/>
              <a:t>49</a:t>
            </a:fld>
            <a:endParaRPr lang="ru-RU"/>
          </a:p>
        </p:txBody>
      </p:sp>
    </p:spTree>
    <p:extLst>
      <p:ext uri="{BB962C8B-B14F-4D97-AF65-F5344CB8AC3E}">
        <p14:creationId xmlns:p14="http://schemas.microsoft.com/office/powerpoint/2010/main" val="322537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91893136"/>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9" name="Группа 8"/>
          <p:cNvGrpSpPr/>
          <p:nvPr/>
        </p:nvGrpSpPr>
        <p:grpSpPr>
          <a:xfrm>
            <a:off x="0" y="-15552"/>
            <a:ext cx="7173416" cy="9829250"/>
            <a:chOff x="0" y="0"/>
            <a:chExt cx="5112568" cy="6712654"/>
          </a:xfrm>
        </p:grpSpPr>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80787" t="7351" r="570" b="87307"/>
            <a:stretch/>
          </p:blipFill>
          <p:spPr>
            <a:xfrm flipV="1">
              <a:off x="0" y="0"/>
              <a:ext cx="4880992" cy="750336"/>
            </a:xfrm>
            <a:prstGeom prst="rect">
              <a:avLst/>
            </a:prstGeom>
          </p:spPr>
        </p:pic>
        <p:sp>
          <p:nvSpPr>
            <p:cNvPr id="52" name="TextBox 51"/>
            <p:cNvSpPr txBox="1"/>
            <p:nvPr/>
          </p:nvSpPr>
          <p:spPr>
            <a:xfrm>
              <a:off x="432048" y="6063099"/>
              <a:ext cx="4608512" cy="210189"/>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 ПО </a:t>
              </a:r>
              <a:r>
                <a:rPr lang="ru-RU" sz="1400" b="1" dirty="0">
                  <a:solidFill>
                    <a:srgbClr val="02A6F0"/>
                  </a:solidFill>
                </a:rPr>
                <a:t>ВОПРОСАМ КОНСУЛЬТАЦИИ </a:t>
              </a:r>
            </a:p>
          </p:txBody>
        </p:sp>
        <p:sp>
          <p:nvSpPr>
            <p:cNvPr id="53" name="TextBox 52"/>
            <p:cNvSpPr txBox="1"/>
            <p:nvPr/>
          </p:nvSpPr>
          <p:spPr>
            <a:xfrm>
              <a:off x="432048" y="4456578"/>
              <a:ext cx="4680520" cy="210189"/>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59" name="TextBox 58"/>
            <p:cNvSpPr txBox="1"/>
            <p:nvPr/>
          </p:nvSpPr>
          <p:spPr>
            <a:xfrm>
              <a:off x="432048" y="3971372"/>
              <a:ext cx="4608512" cy="210189"/>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60"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09870" y="3947769"/>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10005" y="6042669"/>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432048" y="952197"/>
              <a:ext cx="4579233" cy="210189"/>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63"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009" y="3087477"/>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1" descr="C:\Users\032PodlesnykhSS\Desktop\inf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007" y="908720"/>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C:\Users\032PodlesnykhSS\Desktop\google-do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5567" y="4425855"/>
              <a:ext cx="276944" cy="276944"/>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432048" y="3125369"/>
              <a:ext cx="4608512" cy="210189"/>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67" name="Picture 15" descr="C:\Users\032PodlesnykhSS\Desktop\ruble (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50580" y="1916832"/>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432048" y="2022955"/>
              <a:ext cx="4608512" cy="210189"/>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70" name="TextBox 69"/>
            <p:cNvSpPr txBox="1"/>
            <p:nvPr/>
          </p:nvSpPr>
          <p:spPr>
            <a:xfrm>
              <a:off x="432048" y="1147764"/>
              <a:ext cx="3942896" cy="835500"/>
            </a:xfrm>
            <a:prstGeom prst="rect">
              <a:avLst/>
            </a:prstGeom>
            <a:noFill/>
          </p:spPr>
          <p:txBody>
            <a:bodyPr wrap="square" rtlCol="0">
              <a:spAutoFit/>
            </a:bodyPr>
            <a:lstStyle/>
            <a:p>
              <a:pPr algn="just"/>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Одновременное получение двух пенсий (</a:t>
              </a:r>
              <a:r>
                <a:rPr lang="ru-RU" sz="105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пп</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1.1 ч. 3 Закона № 166-ФЗ):</a:t>
              </a:r>
            </a:p>
            <a:p>
              <a:pPr algn="just"/>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государственная пенсия по инвалидности военнослужащему (пп.1 п. 2 ст. 15 Закона № 166-ФЗ) и страховая пенсия по старости по достижению возраста;</a:t>
              </a:r>
            </a:p>
            <a:p>
              <a:pPr algn="just"/>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государственная пенсия по инвалидности военнослужащему (пп.1 п. 2 ст. 15 Закона № 166-ФЗ), и пенсия за выслугу лет по линии силового ведомства в соответствии с Законом Российской Федерации от 12.02.1993 № 4468-1.</a:t>
              </a:r>
            </a:p>
            <a:p>
              <a:pPr algn="just"/>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a:t>
              </a:r>
              <a:r>
                <a:rPr lang="ru-RU" sz="105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беззаявительно</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p:txBody>
        </p:sp>
        <p:cxnSp>
          <p:nvCxnSpPr>
            <p:cNvPr id="71" name="Прямая соединительная линия 70"/>
            <p:cNvCxnSpPr/>
            <p:nvPr/>
          </p:nvCxnSpPr>
          <p:spPr>
            <a:xfrm>
              <a:off x="488504" y="1151041"/>
              <a:ext cx="388843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32048" y="4148843"/>
              <a:ext cx="4487606" cy="178660"/>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5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73" name="TextBox 72"/>
            <p:cNvSpPr txBox="1"/>
            <p:nvPr/>
          </p:nvSpPr>
          <p:spPr>
            <a:xfrm>
              <a:off x="432048" y="3341393"/>
              <a:ext cx="3942896" cy="525472"/>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Граждане, пребывавшие в добровольческих формированиях, ставшие инвалидами вследствие увечья (ранения, травмы, контузии) или заболевания, полученных в связи с исполнением обязанностей по контракту о пребывании в добровольческом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формировании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74" name="TextBox 73"/>
            <p:cNvSpPr txBox="1"/>
            <p:nvPr/>
          </p:nvSpPr>
          <p:spPr>
            <a:xfrm>
              <a:off x="432048" y="4691528"/>
              <a:ext cx="3942896" cy="1219094"/>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об инвалидности, содержащиеся в ГИС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ЕЦП</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детях до 18 лет, о детях достигших возраста 18 лет и обучающихся по очной форме по основным образовательным программам до окончания ими такого обучения, но не дольше чем до достижения ими возраста 23 лет, или старше этого возраста, если они стали инвалидами до достижения возраста 18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лет</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Справки,  подтверждающие, что гражданин пребывал в добровольческом формировании, выданные воинскими подразделениями, военными комиссариатами, уполномоченными органами в области обороны, организациями, архивными учреждениями; </a:t>
              </a:r>
            </a:p>
          </p:txBody>
        </p:sp>
        <p:sp>
          <p:nvSpPr>
            <p:cNvPr id="75" name="TextBox 74"/>
            <p:cNvSpPr txBox="1"/>
            <p:nvPr/>
          </p:nvSpPr>
          <p:spPr>
            <a:xfrm>
              <a:off x="31804" y="156761"/>
              <a:ext cx="4904652" cy="483434"/>
            </a:xfrm>
            <a:prstGeom prst="rect">
              <a:avLst/>
            </a:prstGeom>
            <a:noFill/>
          </p:spPr>
          <p:txBody>
            <a:bodyPr wrap="square" rtlCol="0">
              <a:spAutoFit/>
            </a:bodyPr>
            <a:lstStyle/>
            <a:p>
              <a:pPr algn="ctr"/>
              <a:r>
                <a:rPr lang="ru-RU" sz="2000" b="1" dirty="0" smtClean="0">
                  <a:solidFill>
                    <a:schemeClr val="bg1"/>
                  </a:solidFill>
                </a:rPr>
                <a:t>УСТАНОВЛЕНИЕ ГОСУДАРСТВЕННОЙ ПЕНСИИ ГРАЖДАНАМ, ПРЕБЫВАВШИМ В ДОБРОВОЛЬЧЕСКИХ ФОРМИРОВАНИЯХ </a:t>
              </a:r>
              <a:endParaRPr lang="ru-RU" sz="2000" b="1" dirty="0">
                <a:solidFill>
                  <a:schemeClr val="bg1"/>
                </a:solidFill>
              </a:endParaRPr>
            </a:p>
          </p:txBody>
        </p:sp>
        <p:sp>
          <p:nvSpPr>
            <p:cNvPr id="76" name="TextBox 75"/>
            <p:cNvSpPr txBox="1"/>
            <p:nvPr/>
          </p:nvSpPr>
          <p:spPr>
            <a:xfrm>
              <a:off x="264922" y="6302786"/>
              <a:ext cx="4487606" cy="409868"/>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службы Отделения СФР по Алтайскому краю</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телефону установленного куратора в Отделении СФР</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Единый контакт по социальным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вопросам</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77" name="Прямая соединительная линия 76"/>
            <p:cNvCxnSpPr/>
            <p:nvPr/>
          </p:nvCxnSpPr>
          <p:spPr>
            <a:xfrm>
              <a:off x="493603" y="2202306"/>
              <a:ext cx="390047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a:off x="488504" y="3294803"/>
              <a:ext cx="388843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474471" y="4130798"/>
              <a:ext cx="390047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488504" y="4657078"/>
              <a:ext cx="3886440" cy="14657"/>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flipV="1">
              <a:off x="474471" y="6276686"/>
              <a:ext cx="3921817" cy="7058"/>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32048" y="2258740"/>
              <a:ext cx="1512168" cy="756680"/>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I группа - 26 472,24                       </a:t>
              </a:r>
            </a:p>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 иждивенец - 35 296,32                      </a:t>
              </a:r>
            </a:p>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 иждивенца - 44 120,40                </a:t>
              </a:r>
            </a:p>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 иждивенца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- 52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944,48                                                                                  Надбавка на уход к пенсии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1 377,00 </a:t>
              </a:r>
            </a:p>
          </p:txBody>
        </p:sp>
        <p:sp>
          <p:nvSpPr>
            <p:cNvPr id="91" name="TextBox 90"/>
            <p:cNvSpPr txBox="1"/>
            <p:nvPr/>
          </p:nvSpPr>
          <p:spPr>
            <a:xfrm>
              <a:off x="1800200" y="2251483"/>
              <a:ext cx="1296144" cy="525472"/>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II группа -  22 060,20                      </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 иждивенец - 29 413,60               </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 иждивенца - 36 767,00                 </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 иждивенца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44 120,40</a:t>
              </a:r>
            </a:p>
          </p:txBody>
        </p:sp>
        <p:sp>
          <p:nvSpPr>
            <p:cNvPr id="92" name="TextBox 91"/>
            <p:cNvSpPr txBox="1"/>
            <p:nvPr/>
          </p:nvSpPr>
          <p:spPr>
            <a:xfrm>
              <a:off x="3236559" y="2251483"/>
              <a:ext cx="1299945" cy="525472"/>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III группа - 15 442,14                       </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 иждивенец - 20 589,52                </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 иждивенца - 25 736,90               </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 иждивенца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30 884,28 </a:t>
              </a:r>
            </a:p>
          </p:txBody>
        </p:sp>
      </p:grpSp>
      <p:grpSp>
        <p:nvGrpSpPr>
          <p:cNvPr id="37" name="Группа 36"/>
          <p:cNvGrpSpPr/>
          <p:nvPr/>
        </p:nvGrpSpPr>
        <p:grpSpPr>
          <a:xfrm rot="10800000" flipV="1">
            <a:off x="5068038" y="9240530"/>
            <a:ext cx="1230460" cy="550184"/>
            <a:chOff x="3662866" y="6369433"/>
            <a:chExt cx="867896" cy="378190"/>
          </a:xfrm>
        </p:grpSpPr>
        <p:sp>
          <p:nvSpPr>
            <p:cNvPr id="38" name="TextBox 37"/>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9"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Номер слайда 1"/>
          <p:cNvSpPr>
            <a:spLocks noGrp="1"/>
          </p:cNvSpPr>
          <p:nvPr>
            <p:ph type="sldNum" sz="quarter" idx="12"/>
          </p:nvPr>
        </p:nvSpPr>
        <p:spPr/>
        <p:txBody>
          <a:bodyPr/>
          <a:lstStyle/>
          <a:p>
            <a:fld id="{B19B0651-EE4F-4900-A07F-96A6BFA9D0F0}" type="slidenum">
              <a:rPr lang="ru-RU" smtClean="0"/>
              <a:t>5</a:t>
            </a:fld>
            <a:endParaRPr lang="ru-RU" dirty="0"/>
          </a:p>
        </p:txBody>
      </p:sp>
    </p:spTree>
    <p:extLst>
      <p:ext uri="{BB962C8B-B14F-4D97-AF65-F5344CB8AC3E}">
        <p14:creationId xmlns:p14="http://schemas.microsoft.com/office/powerpoint/2010/main" val="941809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Прямая соединительная линия 40"/>
          <p:cNvCxnSpPr/>
          <p:nvPr/>
        </p:nvCxnSpPr>
        <p:spPr>
          <a:xfrm flipV="1">
            <a:off x="-3184805" y="954533"/>
            <a:ext cx="0" cy="8721427"/>
          </a:xfrm>
          <a:prstGeom prst="line">
            <a:avLst/>
          </a:prstGeom>
          <a:ln w="57150">
            <a:noFill/>
          </a:ln>
        </p:spPr>
        <p:style>
          <a:lnRef idx="1">
            <a:schemeClr val="accent1"/>
          </a:lnRef>
          <a:fillRef idx="0">
            <a:schemeClr val="accent1"/>
          </a:fillRef>
          <a:effectRef idx="0">
            <a:schemeClr val="accent1"/>
          </a:effectRef>
          <a:fontRef idx="minor">
            <a:schemeClr val="tx1"/>
          </a:fontRef>
        </p:style>
      </p:cxnSp>
      <p:grpSp>
        <p:nvGrpSpPr>
          <p:cNvPr id="2" name="Группа 1"/>
          <p:cNvGrpSpPr/>
          <p:nvPr/>
        </p:nvGrpSpPr>
        <p:grpSpPr>
          <a:xfrm>
            <a:off x="-15552" y="-13577"/>
            <a:ext cx="7188968" cy="9919577"/>
            <a:chOff x="-15552" y="-13577"/>
            <a:chExt cx="5112568" cy="6826953"/>
          </a:xfrm>
        </p:grpSpPr>
        <p:pic>
          <p:nvPicPr>
            <p:cNvPr id="62" name="Рисунок 61"/>
            <p:cNvPicPr>
              <a:picLocks noChangeAspect="1"/>
            </p:cNvPicPr>
            <p:nvPr/>
          </p:nvPicPr>
          <p:blipFill rotWithShape="1">
            <a:blip r:embed="rId3" cstate="print">
              <a:extLst>
                <a:ext uri="{28A0092B-C50C-407E-A947-70E740481C1C}">
                  <a14:useLocalDpi xmlns:a14="http://schemas.microsoft.com/office/drawing/2010/main" val="0"/>
                </a:ext>
              </a:extLst>
            </a:blip>
            <a:srcRect l="80787" t="7351" r="570" b="87204"/>
            <a:stretch/>
          </p:blipFill>
          <p:spPr>
            <a:xfrm>
              <a:off x="-2601" y="-13577"/>
              <a:ext cx="4904652" cy="914382"/>
            </a:xfrm>
            <a:prstGeom prst="rect">
              <a:avLst/>
            </a:prstGeom>
          </p:spPr>
        </p:pic>
        <p:sp>
          <p:nvSpPr>
            <p:cNvPr id="63" name="TextBox 62"/>
            <p:cNvSpPr txBox="1"/>
            <p:nvPr/>
          </p:nvSpPr>
          <p:spPr>
            <a:xfrm>
              <a:off x="416496" y="2770893"/>
              <a:ext cx="4680520" cy="211821"/>
            </a:xfrm>
            <a:prstGeom prst="rect">
              <a:avLst/>
            </a:prstGeom>
            <a:noFill/>
          </p:spPr>
          <p:txBody>
            <a:bodyPr wrap="square" rtlCol="0">
              <a:spAutoFit/>
            </a:bodyPr>
            <a:lstStyle/>
            <a:p>
              <a:r>
                <a:rPr lang="ru-RU" sz="1400" b="1" dirty="0" smtClean="0">
                  <a:solidFill>
                    <a:srgbClr val="02A6F0"/>
                  </a:solidFill>
                </a:rPr>
                <a:t>НОРМАТИВНО-ПРАВОВЫЕ АКТЫ</a:t>
              </a:r>
              <a:endParaRPr lang="ru-RU" sz="1400" b="1" dirty="0">
                <a:solidFill>
                  <a:srgbClr val="02A6F0"/>
                </a:solidFill>
              </a:endParaRPr>
            </a:p>
          </p:txBody>
        </p:sp>
        <p:sp>
          <p:nvSpPr>
            <p:cNvPr id="64" name="TextBox 63"/>
            <p:cNvSpPr txBox="1"/>
            <p:nvPr/>
          </p:nvSpPr>
          <p:spPr>
            <a:xfrm>
              <a:off x="416496" y="1124744"/>
              <a:ext cx="4579233" cy="211821"/>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70" name="Picture 11" descr="C:\Users\032PodlesnykhSS\Desktop\inf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315" y="1094173"/>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2" descr="C:\Users\032PodlesnykhSS\Desktop\google-doc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169" y="2719861"/>
              <a:ext cx="239475" cy="239475"/>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416496" y="1333217"/>
              <a:ext cx="3973565" cy="1424497"/>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Плательщики, проходящие военную службу по контракту, имеют право на освобождение от уплаты страховых взносов за периоды начиная с 24.02.2022 при условии представления в налоговый орган по месту учета заявления об освобождении от уплаты страховых взносов (КНД 1150081) и подтверждающих документов</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Период прохождения военной службы по контракту подтверждается документами (копия контракта, выписка из приказа, справка и т.д.), содержащими следующие сведения:</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дате вступления в силу контракта;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дате окончания действия контракта.</a:t>
              </a:r>
            </a:p>
            <a:p>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73" name="Прямая соединительная линия 72"/>
            <p:cNvCxnSpPr/>
            <p:nvPr/>
          </p:nvCxnSpPr>
          <p:spPr>
            <a:xfrm>
              <a:off x="484567" y="1322603"/>
              <a:ext cx="390549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16496" y="2990418"/>
              <a:ext cx="3973565" cy="413051"/>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Письмо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ФНС России от 17.10.2023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БС-4-11/13235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реализации применения Федерального закона от 31.07.2023 № 389-ФЗ» (вместе с Письмом Минобороны России от 06.10.2023 № 171/3613нс)</a:t>
              </a:r>
            </a:p>
          </p:txBody>
        </p:sp>
        <p:cxnSp>
          <p:nvCxnSpPr>
            <p:cNvPr id="75" name="Прямая соединительная линия 74"/>
            <p:cNvCxnSpPr/>
            <p:nvPr/>
          </p:nvCxnSpPr>
          <p:spPr>
            <a:xfrm>
              <a:off x="407918" y="775465"/>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488504" y="2979712"/>
              <a:ext cx="390155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77" name="Рисунок 76"/>
            <p:cNvPicPr>
              <a:picLocks noChangeAspect="1"/>
            </p:cNvPicPr>
            <p:nvPr/>
          </p:nvPicPr>
          <p:blipFill rotWithShape="1">
            <a:blip r:embed="rId6" cstate="print">
              <a:extLst>
                <a:ext uri="{28A0092B-C50C-407E-A947-70E740481C1C}">
                  <a14:useLocalDpi xmlns:a14="http://schemas.microsoft.com/office/drawing/2010/main" val="0"/>
                </a:ext>
              </a:extLst>
            </a:blip>
            <a:srcRect l="83900" t="13350" r="4631" b="81950"/>
            <a:stretch/>
          </p:blipFill>
          <p:spPr>
            <a:xfrm flipH="1" flipV="1">
              <a:off x="18553" y="-2312"/>
              <a:ext cx="4877950" cy="663142"/>
            </a:xfrm>
            <a:prstGeom prst="rect">
              <a:avLst/>
            </a:prstGeom>
          </p:spPr>
        </p:pic>
        <p:pic>
          <p:nvPicPr>
            <p:cNvPr id="78" name="Рисунок 77"/>
            <p:cNvPicPr>
              <a:picLocks noChangeAspect="1"/>
            </p:cNvPicPr>
            <p:nvPr/>
          </p:nvPicPr>
          <p:blipFill rotWithShape="1">
            <a:blip r:embed="rId3" cstate="print">
              <a:extLst>
                <a:ext uri="{28A0092B-C50C-407E-A947-70E740481C1C}">
                  <a14:useLocalDpi xmlns:a14="http://schemas.microsoft.com/office/drawing/2010/main" val="0"/>
                </a:ext>
              </a:extLst>
            </a:blip>
            <a:srcRect l="80787" t="7351" r="570" b="87204"/>
            <a:stretch/>
          </p:blipFill>
          <p:spPr>
            <a:xfrm>
              <a:off x="-2800" y="-13577"/>
              <a:ext cx="4904652" cy="674407"/>
            </a:xfrm>
            <a:prstGeom prst="rect">
              <a:avLst/>
            </a:prstGeom>
          </p:spPr>
        </p:pic>
        <p:sp>
          <p:nvSpPr>
            <p:cNvPr id="79" name="TextBox 78"/>
            <p:cNvSpPr txBox="1"/>
            <p:nvPr/>
          </p:nvSpPr>
          <p:spPr>
            <a:xfrm>
              <a:off x="34751" y="169476"/>
              <a:ext cx="4880992" cy="487189"/>
            </a:xfrm>
            <a:prstGeom prst="rect">
              <a:avLst/>
            </a:prstGeom>
            <a:noFill/>
          </p:spPr>
          <p:txBody>
            <a:bodyPr wrap="square" rtlCol="0">
              <a:spAutoFit/>
            </a:bodyPr>
            <a:lstStyle/>
            <a:p>
              <a:pPr algn="ctr"/>
              <a:r>
                <a:rPr lang="ru-RU" sz="2000" b="1" dirty="0" smtClean="0">
                  <a:solidFill>
                    <a:schemeClr val="bg1"/>
                  </a:solidFill>
                </a:rPr>
                <a:t>ОСВОБОЖДЕНИЕ ОТ УПЛАТЫ СТРАХОВЫХ ВЗНОСОВ ДЛЯ ПЛАТЕЛЬЩИКОВ, ПРОХОДЯЩИХ СЛУЖБУ ПО КОНТРАКТУ</a:t>
              </a:r>
              <a:endParaRPr lang="ru-RU" sz="2000" b="1" dirty="0">
                <a:solidFill>
                  <a:schemeClr val="bg1"/>
                </a:solidFill>
              </a:endParaRPr>
            </a:p>
          </p:txBody>
        </p:sp>
        <p:pic>
          <p:nvPicPr>
            <p:cNvPr id="80" name="Рисунок 79"/>
            <p:cNvPicPr>
              <a:picLocks noChangeAspect="1"/>
            </p:cNvPicPr>
            <p:nvPr/>
          </p:nvPicPr>
          <p:blipFill rotWithShape="1">
            <a:blip r:embed="rId6" cstate="print">
              <a:extLst>
                <a:ext uri="{28A0092B-C50C-407E-A947-70E740481C1C}">
                  <a14:useLocalDpi xmlns:a14="http://schemas.microsoft.com/office/drawing/2010/main" val="0"/>
                </a:ext>
              </a:extLst>
            </a:blip>
            <a:srcRect l="83900" t="13350" r="4631" b="81950"/>
            <a:stretch/>
          </p:blipFill>
          <p:spPr>
            <a:xfrm flipH="1" flipV="1">
              <a:off x="5801" y="3557946"/>
              <a:ext cx="4877950" cy="663142"/>
            </a:xfrm>
            <a:prstGeom prst="rect">
              <a:avLst/>
            </a:prstGeom>
          </p:spPr>
        </p:pic>
        <p:pic>
          <p:nvPicPr>
            <p:cNvPr id="81" name="Рисунок 80"/>
            <p:cNvPicPr>
              <a:picLocks noChangeAspect="1"/>
            </p:cNvPicPr>
            <p:nvPr/>
          </p:nvPicPr>
          <p:blipFill rotWithShape="1">
            <a:blip r:embed="rId3" cstate="print">
              <a:extLst>
                <a:ext uri="{28A0092B-C50C-407E-A947-70E740481C1C}">
                  <a14:useLocalDpi xmlns:a14="http://schemas.microsoft.com/office/drawing/2010/main" val="0"/>
                </a:ext>
              </a:extLst>
            </a:blip>
            <a:srcRect l="80787" t="7351" r="570" b="87204"/>
            <a:stretch/>
          </p:blipFill>
          <p:spPr>
            <a:xfrm>
              <a:off x="-15552" y="3546681"/>
              <a:ext cx="4904652" cy="674407"/>
            </a:xfrm>
            <a:prstGeom prst="rect">
              <a:avLst/>
            </a:prstGeom>
          </p:spPr>
        </p:pic>
        <p:sp>
          <p:nvSpPr>
            <p:cNvPr id="82" name="TextBox 81"/>
            <p:cNvSpPr txBox="1"/>
            <p:nvPr/>
          </p:nvSpPr>
          <p:spPr>
            <a:xfrm>
              <a:off x="21999" y="3747367"/>
              <a:ext cx="4880992" cy="275368"/>
            </a:xfrm>
            <a:prstGeom prst="rect">
              <a:avLst/>
            </a:prstGeom>
            <a:noFill/>
          </p:spPr>
          <p:txBody>
            <a:bodyPr wrap="square" rtlCol="0">
              <a:spAutoFit/>
            </a:bodyPr>
            <a:lstStyle/>
            <a:p>
              <a:pPr algn="ctr"/>
              <a:r>
                <a:rPr lang="ru-RU" sz="2000" b="1" dirty="0" smtClean="0">
                  <a:solidFill>
                    <a:schemeClr val="bg1"/>
                  </a:solidFill>
                </a:rPr>
                <a:t>ОГРАНИЧЕНИЕ ПРИВЛЕЧЕНИЯ К ОТВЕТСТВЕННОСТИ</a:t>
              </a:r>
              <a:endParaRPr lang="ru-RU" sz="2000" b="1" dirty="0">
                <a:solidFill>
                  <a:schemeClr val="bg1"/>
                </a:solidFill>
              </a:endParaRPr>
            </a:p>
          </p:txBody>
        </p:sp>
        <p:sp>
          <p:nvSpPr>
            <p:cNvPr id="83" name="TextBox 82"/>
            <p:cNvSpPr txBox="1"/>
            <p:nvPr/>
          </p:nvSpPr>
          <p:spPr>
            <a:xfrm>
              <a:off x="416496" y="5472093"/>
              <a:ext cx="4680520" cy="211821"/>
            </a:xfrm>
            <a:prstGeom prst="rect">
              <a:avLst/>
            </a:prstGeom>
            <a:noFill/>
          </p:spPr>
          <p:txBody>
            <a:bodyPr wrap="square" rtlCol="0">
              <a:spAutoFit/>
            </a:bodyPr>
            <a:lstStyle/>
            <a:p>
              <a:r>
                <a:rPr lang="ru-RU" sz="1400" b="1" dirty="0" smtClean="0">
                  <a:solidFill>
                    <a:srgbClr val="02A6F0"/>
                  </a:solidFill>
                </a:rPr>
                <a:t>НОРМАТИВНО-ПРАВОВЫЕ АКТЫ</a:t>
              </a:r>
              <a:endParaRPr lang="ru-RU" sz="1400" b="1" dirty="0">
                <a:solidFill>
                  <a:srgbClr val="02A6F0"/>
                </a:solidFill>
              </a:endParaRPr>
            </a:p>
          </p:txBody>
        </p:sp>
        <p:sp>
          <p:nvSpPr>
            <p:cNvPr id="84" name="TextBox 83"/>
            <p:cNvSpPr txBox="1"/>
            <p:nvPr/>
          </p:nvSpPr>
          <p:spPr>
            <a:xfrm>
              <a:off x="416496" y="4448044"/>
              <a:ext cx="4579233" cy="211821"/>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85" name="Picture 11" descr="C:\Users\032PodlesnykhSS\Desktop\inf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67" y="4417473"/>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2" descr="C:\Users\032PodlesnykhSS\Desktop\google-doc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975" y="5425585"/>
              <a:ext cx="242541" cy="242541"/>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424516" y="4655563"/>
              <a:ext cx="3965545" cy="646055"/>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 время службы и до 28-го числа включительно третьего месяца, следующего за месяцем окончания мобилизации, мобилизованное лицо нельзя привлечь к ответственности за налоговые правонарушения, связанные с непредставлением документов, например, за непредставление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истребуемых</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инспекцией документов.</a:t>
              </a:r>
            </a:p>
          </p:txBody>
        </p:sp>
        <p:cxnSp>
          <p:nvCxnSpPr>
            <p:cNvPr id="88" name="Прямая соединительная линия 87"/>
            <p:cNvCxnSpPr/>
            <p:nvPr/>
          </p:nvCxnSpPr>
          <p:spPr>
            <a:xfrm>
              <a:off x="488504" y="4636736"/>
              <a:ext cx="390155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16496" y="5683314"/>
              <a:ext cx="4176464" cy="529553"/>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Постановление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Правительства Российской Федерации от 20.10.2022  № 1874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мерах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поддержки мобилизованных лиц» (с изменениями и дополнениями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Сайт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ФНС России www.nalog.gov.ru/rn86/mobilization/</a:t>
              </a:r>
            </a:p>
          </p:txBody>
        </p:sp>
        <p:cxnSp>
          <p:nvCxnSpPr>
            <p:cNvPr id="90" name="Прямая соединительная линия 89"/>
            <p:cNvCxnSpPr/>
            <p:nvPr/>
          </p:nvCxnSpPr>
          <p:spPr>
            <a:xfrm>
              <a:off x="488504" y="5668126"/>
              <a:ext cx="390155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sp>
        <p:nvSpPr>
          <p:cNvPr id="29"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50</a:t>
            </a:fld>
            <a:endParaRPr lang="ru-RU" dirty="0"/>
          </a:p>
        </p:txBody>
      </p:sp>
    </p:spTree>
    <p:extLst>
      <p:ext uri="{BB962C8B-B14F-4D97-AF65-F5344CB8AC3E}">
        <p14:creationId xmlns:p14="http://schemas.microsoft.com/office/powerpoint/2010/main" val="29092627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rot="10800000">
            <a:off x="-2603" y="-52819"/>
            <a:ext cx="6959995" cy="8959479"/>
            <a:chOff x="-73658" y="742639"/>
            <a:chExt cx="4975709" cy="6136951"/>
          </a:xfrm>
        </p:grpSpPr>
        <p:sp>
          <p:nvSpPr>
            <p:cNvPr id="58" name="TextBox 57"/>
            <p:cNvSpPr txBox="1"/>
            <p:nvPr/>
          </p:nvSpPr>
          <p:spPr>
            <a:xfrm flipV="1">
              <a:off x="249362" y="2336383"/>
              <a:ext cx="4196354" cy="210817"/>
            </a:xfrm>
            <a:prstGeom prst="rect">
              <a:avLst/>
            </a:prstGeom>
            <a:noFill/>
          </p:spPr>
          <p:txBody>
            <a:bodyPr wrap="square" rtlCol="0">
              <a:spAutoFit/>
            </a:bodyPr>
            <a:lstStyle/>
            <a:p>
              <a:r>
                <a:rPr lang="ru-RU" sz="1400" b="1" dirty="0">
                  <a:solidFill>
                    <a:srgbClr val="02A6F0"/>
                  </a:solidFill>
                </a:rPr>
                <a:t>НОРМАТИВНО-ПРАВОВЫЕ АКТЫ</a:t>
              </a:r>
            </a:p>
          </p:txBody>
        </p:sp>
        <p:cxnSp>
          <p:nvCxnSpPr>
            <p:cNvPr id="59" name="Прямая соединительная линия 58"/>
            <p:cNvCxnSpPr/>
            <p:nvPr/>
          </p:nvCxnSpPr>
          <p:spPr>
            <a:xfrm>
              <a:off x="368278" y="742639"/>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60" name="Picture 11" descr="C:\Users\032PodlesnykhSS\Desktop\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4452278" y="5350197"/>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C:\Users\032PodlesnykhSS\Desktop\google-do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4430677" y="2355824"/>
              <a:ext cx="282243" cy="282243"/>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flipV="1">
              <a:off x="301759" y="5327158"/>
              <a:ext cx="4147185" cy="21081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63" name="TextBox 62"/>
            <p:cNvSpPr txBox="1"/>
            <p:nvPr/>
          </p:nvSpPr>
          <p:spPr>
            <a:xfrm flipV="1">
              <a:off x="488504" y="2841887"/>
              <a:ext cx="3960440" cy="2498180"/>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 период военной службы по мобилизации и до 28 числа третьего месяца после ее завершения включительно, продлены сроки уплаты:</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налогов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(кроме НДФЛ, который уплачивает налоговый агент, и налога на прибыль организаций, удержанного у источника выплаты дохода);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сборов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 исключением государственной пошлины и сбора за пользование объектами животного мира);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страховых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взносов (в том числе фиксированных на обязательное пенсионное страхование и обязательное медицинское страхование);</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страховых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взносов на обязательное социальное страхование от несчастных случаев на производстве и профессиональных заболеваний, которые приходятся на указанный период</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Предусмотрена рассрочка. После возвращения со службы мобилизованное лицо не обязано выплачивать всю сумму налогов, сборов разом (за исключением налога на профессиональный доход для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самозанятых</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Перечислять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средства надо равными частями по 1/6 соответствующей суммы ежемесячно не позднее 28-го числа месяца.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Начать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вносить платежи нужно с месяца, следующего за месяцем, в котором наступает срок уплаты с учетом предусмотренного переноса.</a:t>
              </a:r>
            </a:p>
          </p:txBody>
        </p:sp>
        <p:cxnSp>
          <p:nvCxnSpPr>
            <p:cNvPr id="64" name="Прямая соединительная линия 63"/>
            <p:cNvCxnSpPr/>
            <p:nvPr/>
          </p:nvCxnSpPr>
          <p:spPr>
            <a:xfrm>
              <a:off x="508115" y="5349014"/>
              <a:ext cx="3890814"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flipV="1">
              <a:off x="508115" y="1208896"/>
              <a:ext cx="3940829" cy="1106789"/>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Постановление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Правительства Российской Федерации от 20.10.2022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1874 «О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мерах поддержки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мобилизованных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 (с изменениями и дополнениями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Письмо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ФНС России от 24.10.2022 №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БС-4-21/14257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реализации постановления Правительства Российской Федерации от 20.10.2022 № 1874 «О мерах поддержки мобилизованных лиц» (в части налогообложения имущества</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Сайт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ФНС России: www.nalog.gov.ru/rn86/mobilization</a:t>
              </a:r>
              <a:r>
                <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p:txBody>
        </p:sp>
        <p:cxnSp>
          <p:nvCxnSpPr>
            <p:cNvPr id="66" name="Прямая соединительная линия 65"/>
            <p:cNvCxnSpPr/>
            <p:nvPr/>
          </p:nvCxnSpPr>
          <p:spPr>
            <a:xfrm>
              <a:off x="508115" y="2340605"/>
              <a:ext cx="386882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67" name="Рисунок 66"/>
            <p:cNvPicPr>
              <a:picLocks noChangeAspect="1"/>
            </p:cNvPicPr>
            <p:nvPr/>
          </p:nvPicPr>
          <p:blipFill rotWithShape="1">
            <a:blip r:embed="rId5" cstate="print">
              <a:extLst>
                <a:ext uri="{28A0092B-C50C-407E-A947-70E740481C1C}">
                  <a14:useLocalDpi xmlns:a14="http://schemas.microsoft.com/office/drawing/2010/main" val="0"/>
                </a:ext>
              </a:extLst>
            </a:blip>
            <a:srcRect l="80787" t="7351" r="570" b="87204"/>
            <a:stretch/>
          </p:blipFill>
          <p:spPr>
            <a:xfrm>
              <a:off x="-2601" y="5945057"/>
              <a:ext cx="4904652" cy="914382"/>
            </a:xfrm>
            <a:prstGeom prst="rect">
              <a:avLst/>
            </a:prstGeom>
          </p:spPr>
        </p:pic>
        <p:sp>
          <p:nvSpPr>
            <p:cNvPr id="68" name="TextBox 67"/>
            <p:cNvSpPr txBox="1"/>
            <p:nvPr/>
          </p:nvSpPr>
          <p:spPr>
            <a:xfrm flipV="1">
              <a:off x="-73658" y="5973077"/>
              <a:ext cx="4958708" cy="906513"/>
            </a:xfrm>
            <a:prstGeom prst="rect">
              <a:avLst/>
            </a:prstGeom>
            <a:noFill/>
          </p:spPr>
          <p:txBody>
            <a:bodyPr wrap="square" rtlCol="0">
              <a:spAutoFit/>
            </a:bodyPr>
            <a:lstStyle/>
            <a:p>
              <a:pPr algn="ctr"/>
              <a:r>
                <a:rPr lang="ru-RU" sz="2000" b="1" dirty="0" smtClean="0">
                  <a:solidFill>
                    <a:schemeClr val="bg1"/>
                  </a:solidFill>
                </a:rPr>
                <a:t>ПРОДЛЕНЫ СРОКИ УПЛАТЫ НАЛОГОВ, СБОРОВ ДЛЯ ФИЗ. ЛИЦ, ИП И ЮР. ЛИЦ, В КОТОРЫХ МОБИЛИЗОВАННЫЙ ГРАЖДАНИН НА ДАТУ ПРИЗЫВА ЯВЛЯЕТСЯ ЕДИНСТВЕННЫМ УЧРЕДИТЕЛЕМ И ОДНОВРЕМЕННО РУКОВОДИТЕЛЕМ</a:t>
              </a:r>
              <a:endParaRPr lang="ru-RU" sz="2000" b="1" dirty="0">
                <a:solidFill>
                  <a:schemeClr val="bg1"/>
                </a:solidFill>
              </a:endParaRPr>
            </a:p>
          </p:txBody>
        </p:sp>
      </p:grpSp>
      <p:sp>
        <p:nvSpPr>
          <p:cNvPr id="3" name="Номер слайда 2"/>
          <p:cNvSpPr>
            <a:spLocks noGrp="1"/>
          </p:cNvSpPr>
          <p:nvPr>
            <p:ph type="sldNum" sz="quarter" idx="12"/>
          </p:nvPr>
        </p:nvSpPr>
        <p:spPr/>
        <p:txBody>
          <a:bodyPr/>
          <a:lstStyle/>
          <a:p>
            <a:fld id="{B19B0651-EE4F-4900-A07F-96A6BFA9D0F0}" type="slidenum">
              <a:rPr lang="ru-RU" smtClean="0"/>
              <a:t>51</a:t>
            </a:fld>
            <a:endParaRPr lang="ru-RU"/>
          </a:p>
        </p:txBody>
      </p:sp>
    </p:spTree>
    <p:extLst>
      <p:ext uri="{BB962C8B-B14F-4D97-AF65-F5344CB8AC3E}">
        <p14:creationId xmlns:p14="http://schemas.microsoft.com/office/powerpoint/2010/main" val="29260331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8109" y="-47411"/>
            <a:ext cx="6949283" cy="9611138"/>
            <a:chOff x="8109" y="9045"/>
            <a:chExt cx="4906664" cy="6499951"/>
          </a:xfrm>
        </p:grpSpPr>
        <p:sp>
          <p:nvSpPr>
            <p:cNvPr id="65" name="TextBox 64"/>
            <p:cNvSpPr txBox="1"/>
            <p:nvPr/>
          </p:nvSpPr>
          <p:spPr>
            <a:xfrm rot="10800000" flipV="1">
              <a:off x="416496" y="5896311"/>
              <a:ext cx="4196354" cy="208148"/>
            </a:xfrm>
            <a:prstGeom prst="rect">
              <a:avLst/>
            </a:prstGeom>
            <a:noFill/>
          </p:spPr>
          <p:txBody>
            <a:bodyPr wrap="square" rtlCol="0">
              <a:spAutoFit/>
            </a:bodyPr>
            <a:lstStyle/>
            <a:p>
              <a:r>
                <a:rPr lang="ru-RU" sz="1400" b="1" dirty="0" smtClean="0">
                  <a:solidFill>
                    <a:srgbClr val="02A6F0"/>
                  </a:solidFill>
                </a:rPr>
                <a:t>НОРМАТИВНО-ПРАВОВЫЕ </a:t>
              </a:r>
              <a:r>
                <a:rPr lang="ru-RU" sz="1400" b="1" dirty="0">
                  <a:solidFill>
                    <a:srgbClr val="02A6F0"/>
                  </a:solidFill>
                </a:rPr>
                <a:t>АКТЫ</a:t>
              </a:r>
            </a:p>
          </p:txBody>
        </p:sp>
        <p:sp>
          <p:nvSpPr>
            <p:cNvPr id="66" name="TextBox 65"/>
            <p:cNvSpPr txBox="1"/>
            <p:nvPr/>
          </p:nvSpPr>
          <p:spPr>
            <a:xfrm rot="10800000" flipV="1">
              <a:off x="435614" y="2638767"/>
              <a:ext cx="4196354" cy="208148"/>
            </a:xfrm>
            <a:prstGeom prst="rect">
              <a:avLst/>
            </a:prstGeom>
            <a:noFill/>
          </p:spPr>
          <p:txBody>
            <a:bodyPr wrap="square" rtlCol="0">
              <a:spAutoFit/>
            </a:bodyPr>
            <a:lstStyle/>
            <a:p>
              <a:r>
                <a:rPr lang="ru-RU" sz="1400" b="1" dirty="0">
                  <a:solidFill>
                    <a:srgbClr val="02A6F0"/>
                  </a:solidFill>
                </a:rPr>
                <a:t>НОРМАТИВНО-ПРАВОВЫЕ АКТЫ</a:t>
              </a:r>
            </a:p>
          </p:txBody>
        </p:sp>
        <p:cxnSp>
          <p:nvCxnSpPr>
            <p:cNvPr id="70" name="Прямая соединительная линия 69"/>
            <p:cNvCxnSpPr/>
            <p:nvPr/>
          </p:nvCxnSpPr>
          <p:spPr>
            <a:xfrm rot="10800000">
              <a:off x="4513052" y="70915"/>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72" name="Picture 11" descr="C:\Users\032PodlesnykhSS\Desktop\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19590" y="836712"/>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descr="C:\Users\032PodlesnykhSS\Desktop\google-do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185254" y="2573768"/>
              <a:ext cx="273379" cy="273379"/>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rot="10800000" flipV="1">
              <a:off x="416496" y="889312"/>
              <a:ext cx="4147185" cy="208148"/>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75" name="TextBox 74"/>
            <p:cNvSpPr txBox="1"/>
            <p:nvPr/>
          </p:nvSpPr>
          <p:spPr>
            <a:xfrm rot="10800000" flipV="1">
              <a:off x="416496" y="1087125"/>
              <a:ext cx="3970559" cy="1436216"/>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Предусмотрено внеочередное обслуживание мобилизованных лиц, которые обратились в инспекцию с заявлением о постановке на учет в налоговом органе или для получения свидетельства ИНН.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Сотрудники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инспекции должны обеспечить незамедлительный прием и обработку заявления, формирование, печать и подписание свидетельства ИНН.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Выдача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свидетельства осуществляется в пределах однократного посещения в срок, не превышающий 2-х часов с момента обращения.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Аналогичный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порядок внеочередного обслуживания применяется при обращении мобилизованного лица с заявлением о предоставлении выписки из ЕГРН.</a:t>
              </a:r>
            </a:p>
          </p:txBody>
        </p:sp>
        <p:cxnSp>
          <p:nvCxnSpPr>
            <p:cNvPr id="76" name="Прямая соединительная линия 75"/>
            <p:cNvCxnSpPr/>
            <p:nvPr/>
          </p:nvCxnSpPr>
          <p:spPr>
            <a:xfrm flipH="1">
              <a:off x="488505" y="1075755"/>
              <a:ext cx="3898550" cy="1183"/>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rot="10800000" flipV="1">
              <a:off x="416496" y="2798736"/>
              <a:ext cx="3922522" cy="634850"/>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Письмо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ФНС России от 04.10.2022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КВ-4-14/13178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постановке ФЛ на учет в</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НО и выдаче документов, содержащих сведения об ИНН, в ускоренном порядке в связи с мобилизацией»</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Сайт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ФНС России www.nalog.gov.ru/rn86/mobilization</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78" name="Прямая соединительная линия 77"/>
            <p:cNvCxnSpPr/>
            <p:nvPr/>
          </p:nvCxnSpPr>
          <p:spPr>
            <a:xfrm flipH="1" flipV="1">
              <a:off x="488504" y="2806408"/>
              <a:ext cx="3898551"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79" name="Рисунок 78"/>
            <p:cNvPicPr>
              <a:picLocks noChangeAspect="1"/>
            </p:cNvPicPr>
            <p:nvPr/>
          </p:nvPicPr>
          <p:blipFill rotWithShape="1">
            <a:blip r:embed="rId5" cstate="print">
              <a:extLst>
                <a:ext uri="{28A0092B-C50C-407E-A947-70E740481C1C}">
                  <a14:useLocalDpi xmlns:a14="http://schemas.microsoft.com/office/drawing/2010/main" val="0"/>
                </a:ext>
              </a:extLst>
            </a:blip>
            <a:srcRect l="80751" t="7714" r="703" b="87097"/>
            <a:stretch/>
          </p:blipFill>
          <p:spPr>
            <a:xfrm rot="10800000">
              <a:off x="10119" y="9045"/>
              <a:ext cx="4878981" cy="738248"/>
            </a:xfrm>
            <a:prstGeom prst="rect">
              <a:avLst/>
            </a:prstGeom>
          </p:spPr>
        </p:pic>
        <p:pic>
          <p:nvPicPr>
            <p:cNvPr id="80" name="Picture 11" descr="C:\Users\032PodlesnykhSS\Desktop\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19590" y="4437112"/>
              <a:ext cx="239043" cy="239043"/>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rot="10800000" flipV="1">
              <a:off x="416497" y="4489713"/>
              <a:ext cx="4147185" cy="208148"/>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82" name="TextBox 81"/>
            <p:cNvSpPr txBox="1"/>
            <p:nvPr/>
          </p:nvSpPr>
          <p:spPr>
            <a:xfrm rot="10800000" flipV="1">
              <a:off x="440397" y="4656953"/>
              <a:ext cx="3946658" cy="1207254"/>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 выдачу паспорта гражданина РФ, национального водительского удостоверения взамен утраченного или пришедшего в негодность можно не платить госпошлину.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Освобождение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предоставляется ряду лиц, принимающим (принимавшим) участие в СВО, в том числе:</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военнослужащим</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включая мобилизованных и лиц, заключивших контракт о прохождении военной службы;</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лицам</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заключившим контракт о добровольном содействии в выполнении задач, возложенных на Вооруженные Силы РФ.</a:t>
              </a:r>
            </a:p>
          </p:txBody>
        </p:sp>
        <p:cxnSp>
          <p:nvCxnSpPr>
            <p:cNvPr id="83" name="Прямая соединительная линия 82"/>
            <p:cNvCxnSpPr/>
            <p:nvPr/>
          </p:nvCxnSpPr>
          <p:spPr>
            <a:xfrm flipH="1" flipV="1">
              <a:off x="511983" y="4656953"/>
              <a:ext cx="3875072"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10800000" flipV="1">
              <a:off x="416495" y="6103109"/>
              <a:ext cx="3970559" cy="405887"/>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подпункты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29.4, 30.3 пункта 3 статьи 333.35 Налогового кодекса Российской</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Федерации (подпункты 29.4, 30.3 пункта 3 статьи 333.35)</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Сайт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ФНС России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www.nalog.gov.ru/rn86/mobilization/</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85" name="Прямая соединительная линия 84"/>
            <p:cNvCxnSpPr/>
            <p:nvPr/>
          </p:nvCxnSpPr>
          <p:spPr>
            <a:xfrm flipH="1" flipV="1">
              <a:off x="488504" y="6077764"/>
              <a:ext cx="3898551"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86" name="Рисунок 85"/>
            <p:cNvPicPr>
              <a:picLocks noChangeAspect="1"/>
            </p:cNvPicPr>
            <p:nvPr/>
          </p:nvPicPr>
          <p:blipFill rotWithShape="1">
            <a:blip r:embed="rId5" cstate="print">
              <a:extLst>
                <a:ext uri="{28A0092B-C50C-407E-A947-70E740481C1C}">
                  <a14:useLocalDpi xmlns:a14="http://schemas.microsoft.com/office/drawing/2010/main" val="0"/>
                </a:ext>
              </a:extLst>
            </a:blip>
            <a:srcRect l="80787" t="7351" r="570" b="87204"/>
            <a:stretch/>
          </p:blipFill>
          <p:spPr>
            <a:xfrm rot="10800000">
              <a:off x="10121" y="3717032"/>
              <a:ext cx="4904652" cy="674407"/>
            </a:xfrm>
            <a:prstGeom prst="rect">
              <a:avLst/>
            </a:prstGeom>
          </p:spPr>
        </p:pic>
        <p:sp>
          <p:nvSpPr>
            <p:cNvPr id="87" name="TextBox 86"/>
            <p:cNvSpPr txBox="1"/>
            <p:nvPr/>
          </p:nvSpPr>
          <p:spPr>
            <a:xfrm rot="10800000" flipV="1">
              <a:off x="8109" y="51928"/>
              <a:ext cx="4880992" cy="686886"/>
            </a:xfrm>
            <a:prstGeom prst="rect">
              <a:avLst/>
            </a:prstGeom>
            <a:noFill/>
          </p:spPr>
          <p:txBody>
            <a:bodyPr wrap="square" rtlCol="0">
              <a:spAutoFit/>
            </a:bodyPr>
            <a:lstStyle/>
            <a:p>
              <a:pPr algn="ctr"/>
              <a:r>
                <a:rPr lang="ru-RU" sz="2000" b="1" dirty="0" smtClean="0">
                  <a:solidFill>
                    <a:schemeClr val="bg1"/>
                  </a:solidFill>
                </a:rPr>
                <a:t>УСКОРЕННЫЙ ПОРЯДОК ПОСТАНОВКИ НА УЧЕТ В НАЛОГОВОМ ОРГАНЕ, ПОЛУЧЕНИЯ СВИДЕТЕЛЬСТВА </a:t>
              </a:r>
            </a:p>
            <a:p>
              <a:pPr algn="ctr"/>
              <a:r>
                <a:rPr lang="ru-RU" sz="2000" b="1" dirty="0" smtClean="0">
                  <a:solidFill>
                    <a:schemeClr val="bg1"/>
                  </a:solidFill>
                </a:rPr>
                <a:t>ИНН И ВЫПИСКИ ИЗ ЕГРН</a:t>
              </a:r>
              <a:endParaRPr lang="ru-RU" sz="2000" b="1" dirty="0">
                <a:solidFill>
                  <a:schemeClr val="bg1"/>
                </a:solidFill>
              </a:endParaRPr>
            </a:p>
          </p:txBody>
        </p:sp>
        <p:sp>
          <p:nvSpPr>
            <p:cNvPr id="88" name="TextBox 87"/>
            <p:cNvSpPr txBox="1"/>
            <p:nvPr/>
          </p:nvSpPr>
          <p:spPr>
            <a:xfrm rot="10800000" flipV="1">
              <a:off x="19118" y="3811281"/>
              <a:ext cx="4880992" cy="478739"/>
            </a:xfrm>
            <a:prstGeom prst="rect">
              <a:avLst/>
            </a:prstGeom>
            <a:noFill/>
          </p:spPr>
          <p:txBody>
            <a:bodyPr wrap="square" rtlCol="0">
              <a:spAutoFit/>
            </a:bodyPr>
            <a:lstStyle/>
            <a:p>
              <a:pPr algn="ctr"/>
              <a:r>
                <a:rPr lang="ru-RU" sz="2000" b="1" dirty="0" smtClean="0">
                  <a:solidFill>
                    <a:schemeClr val="bg1"/>
                  </a:solidFill>
                </a:rPr>
                <a:t>ОСВОБОЖДЕНИЕ ОТ ГОСПОШЛИНЫ ЗА ВЫДАЧУ ПАСПОРТА, ВОДИТЕЛЬСКОГО УДОСТОВЕРЕНИЯ</a:t>
              </a:r>
              <a:endParaRPr lang="ru-RU" sz="2000" b="1" dirty="0">
                <a:solidFill>
                  <a:schemeClr val="bg1"/>
                </a:solidFill>
              </a:endParaRPr>
            </a:p>
          </p:txBody>
        </p:sp>
        <p:pic>
          <p:nvPicPr>
            <p:cNvPr id="90" name="Picture 12" descr="C:\Users\032PodlesnykhSS\Desktop\google-do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193238" y="5788737"/>
              <a:ext cx="273379" cy="273379"/>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52</a:t>
            </a:fld>
            <a:endParaRPr lang="ru-RU" dirty="0"/>
          </a:p>
        </p:txBody>
      </p:sp>
    </p:spTree>
    <p:extLst>
      <p:ext uri="{BB962C8B-B14F-4D97-AF65-F5344CB8AC3E}">
        <p14:creationId xmlns:p14="http://schemas.microsoft.com/office/powerpoint/2010/main" val="7511071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rot="10800000">
            <a:off x="-22451" y="-15552"/>
            <a:ext cx="7195865" cy="9785657"/>
            <a:chOff x="-202137" y="63300"/>
            <a:chExt cx="5107633" cy="6815858"/>
          </a:xfrm>
        </p:grpSpPr>
        <p:pic>
          <p:nvPicPr>
            <p:cNvPr id="47" name="Рисунок 46"/>
            <p:cNvPicPr>
              <a:picLocks noChangeAspect="1"/>
            </p:cNvPicPr>
            <p:nvPr/>
          </p:nvPicPr>
          <p:blipFill rotWithShape="1">
            <a:blip r:embed="rId3" cstate="print">
              <a:extLst>
                <a:ext uri="{28A0092B-C50C-407E-A947-70E740481C1C}">
                  <a14:useLocalDpi xmlns:a14="http://schemas.microsoft.com/office/drawing/2010/main" val="0"/>
                </a:ext>
              </a:extLst>
            </a:blip>
            <a:srcRect l="80787" t="7351" r="570" b="87204"/>
            <a:stretch/>
          </p:blipFill>
          <p:spPr>
            <a:xfrm rot="10800000">
              <a:off x="844" y="6104479"/>
              <a:ext cx="4904652" cy="774679"/>
            </a:xfrm>
            <a:prstGeom prst="rect">
              <a:avLst/>
            </a:prstGeom>
          </p:spPr>
        </p:pic>
        <p:sp>
          <p:nvSpPr>
            <p:cNvPr id="53" name="TextBox 52"/>
            <p:cNvSpPr txBox="1"/>
            <p:nvPr/>
          </p:nvSpPr>
          <p:spPr>
            <a:xfrm rot="10800000">
              <a:off x="-202137" y="1646750"/>
              <a:ext cx="4680520" cy="214371"/>
            </a:xfrm>
            <a:prstGeom prst="rect">
              <a:avLst/>
            </a:prstGeom>
            <a:noFill/>
          </p:spPr>
          <p:txBody>
            <a:bodyPr wrap="square" rtlCol="0">
              <a:spAutoFit/>
            </a:bodyPr>
            <a:lstStyle/>
            <a:p>
              <a:r>
                <a:rPr lang="ru-RU" sz="1400" b="1" dirty="0">
                  <a:solidFill>
                    <a:srgbClr val="02A6F0"/>
                  </a:solidFill>
                </a:rPr>
                <a:t>НОРМАТИВНО-ПРАВОВЫЕ АКТЫ</a:t>
              </a:r>
            </a:p>
          </p:txBody>
        </p:sp>
        <p:sp>
          <p:nvSpPr>
            <p:cNvPr id="54" name="TextBox 53"/>
            <p:cNvSpPr txBox="1"/>
            <p:nvPr/>
          </p:nvSpPr>
          <p:spPr>
            <a:xfrm rot="10800000">
              <a:off x="-87559" y="5753585"/>
              <a:ext cx="4579233" cy="214371"/>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55" name="Picture 11" descr="C:\Users\032PodlesnykhSS\Desktop\inf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448943" y="5759484"/>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C:\Users\032PodlesnykhSS\Desktop\google-doc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4443638" y="1631843"/>
              <a:ext cx="269333" cy="26933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rot="10800000">
              <a:off x="524060" y="1937251"/>
              <a:ext cx="3967614" cy="3837241"/>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Обязательства мобилизованных (добровольцев, контрактников) по кредитному договору прекращаются в случае гибели или объявления судом умершим, а также в случае признания его инвалидом I группы в связи с выполнением задач в ходе специальной военной операции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Указанная мера поддержки распространяется также на обязательства: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членов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семьи мобилизованного (контрактника, добровольца) - по заключенным ими кредитным договорам;</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входящих в перечень членов семьи совершеннолетних детей, родителей или усыновителей мобилизованного (контрактника, добровольца) - если они участвуют в обязательстве по кредитному договору на его стороне</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НДФЛ на сумму прекращенного обязательства не начисляется. Исключение: обязательства участника </a:t>
              </a:r>
              <a:r>
                <a:rPr lang="ru-RU" sz="1100" dirty="0" err="1">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накопительно</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 ипотечной системы по кредитному договору, заключенному для приобретения жилья с использованием средств целевого жилищного займа, в случае его гибели (смерти) или объявления судом умершим не прекращаются, а погашаются в установленном порядке уполномоченным органом.</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Это правило действует применительно к обстоятельствам, которые послужили основанием для погашения обязательств и наступили с 1 августа 2023 г</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Заемщик – мобилизованный (доброволец, контрактник) вправе обратиться к кредитору с требованием о предоставлении кредитных каникул, т.е. о приостановлении исполнения своих обязательств по кредитному договору, а также обязательств всех лиц, участвующих в правоотношении на стороне заемщика, на льготный период</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Аналогичное право на кредитные каникулы есть у членов семьи мобилизованного (контрактника, добровольца) в отношении заключенных ими договоров. Такое право не распространяется на кредиты (займы) индивидуальных предпринимателей - членов семьи мобилизованного (контрактника, добровольца), полученные для ведения ими предпринимательской деятельности.</a:t>
              </a:r>
            </a:p>
          </p:txBody>
        </p:sp>
        <p:cxnSp>
          <p:nvCxnSpPr>
            <p:cNvPr id="59" name="Прямая соединительная линия 58"/>
            <p:cNvCxnSpPr/>
            <p:nvPr/>
          </p:nvCxnSpPr>
          <p:spPr>
            <a:xfrm flipH="1">
              <a:off x="524059" y="5756206"/>
              <a:ext cx="3877675"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10800000">
              <a:off x="296169" y="1438311"/>
              <a:ext cx="4176464" cy="182215"/>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Сайт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ФНС России </a:t>
              </a:r>
              <a:r>
                <a:rPr lang="en-US"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www.nalog.gov.ru/rn86/mobilization/</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1" name="Прямая соединительная линия 60"/>
            <p:cNvCxnSpPr/>
            <p:nvPr/>
          </p:nvCxnSpPr>
          <p:spPr>
            <a:xfrm rot="10800000">
              <a:off x="4478383" y="63300"/>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10800000">
              <a:off x="-3721" y="6267478"/>
              <a:ext cx="4880992" cy="493053"/>
            </a:xfrm>
            <a:prstGeom prst="rect">
              <a:avLst/>
            </a:prstGeom>
            <a:noFill/>
          </p:spPr>
          <p:txBody>
            <a:bodyPr wrap="square" rtlCol="0">
              <a:spAutoFit/>
            </a:bodyPr>
            <a:lstStyle/>
            <a:p>
              <a:pPr algn="ctr"/>
              <a:r>
                <a:rPr lang="ru-RU" sz="2000" b="1" dirty="0" smtClean="0">
                  <a:solidFill>
                    <a:schemeClr val="bg1"/>
                  </a:solidFill>
                </a:rPr>
                <a:t>КРЕДИТНЫЕ КАНИКУЛЫ, ПРЕКРАЩЕНИЕ ОБЯЗАТЕЛЬСТВ ПО КРЕДИТНОМУ ДОГОВОРУ</a:t>
              </a:r>
              <a:endParaRPr lang="ru-RU" sz="2000" b="1" dirty="0">
                <a:solidFill>
                  <a:schemeClr val="bg1"/>
                </a:solidFill>
              </a:endParaRPr>
            </a:p>
          </p:txBody>
        </p:sp>
        <p:cxnSp>
          <p:nvCxnSpPr>
            <p:cNvPr id="67" name="Прямая соединительная линия 66"/>
            <p:cNvCxnSpPr/>
            <p:nvPr/>
          </p:nvCxnSpPr>
          <p:spPr>
            <a:xfrm flipH="1">
              <a:off x="545763" y="1631843"/>
              <a:ext cx="3877675"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sp>
        <p:nvSpPr>
          <p:cNvPr id="3" name="Номер слайда 2"/>
          <p:cNvSpPr>
            <a:spLocks noGrp="1"/>
          </p:cNvSpPr>
          <p:nvPr>
            <p:ph type="sldNum" sz="quarter" idx="12"/>
          </p:nvPr>
        </p:nvSpPr>
        <p:spPr/>
        <p:txBody>
          <a:bodyPr/>
          <a:lstStyle/>
          <a:p>
            <a:fld id="{B19B0651-EE4F-4900-A07F-96A6BFA9D0F0}" type="slidenum">
              <a:rPr lang="ru-RU" smtClean="0"/>
              <a:t>53</a:t>
            </a:fld>
            <a:endParaRPr lang="ru-RU"/>
          </a:p>
        </p:txBody>
      </p:sp>
    </p:spTree>
    <p:extLst>
      <p:ext uri="{BB962C8B-B14F-4D97-AF65-F5344CB8AC3E}">
        <p14:creationId xmlns:p14="http://schemas.microsoft.com/office/powerpoint/2010/main" val="20354372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591966" y="3679445"/>
            <a:ext cx="6581450" cy="307776"/>
          </a:xfrm>
          <a:prstGeom prst="rect">
            <a:avLst/>
          </a:prstGeom>
          <a:noFill/>
        </p:spPr>
        <p:txBody>
          <a:bodyPr wrap="square" rtlCol="0">
            <a:spAutoFit/>
          </a:bodyPr>
          <a:lstStyle/>
          <a:p>
            <a:r>
              <a:rPr lang="ru-RU" sz="1400" b="1" dirty="0" smtClean="0">
                <a:solidFill>
                  <a:srgbClr val="02A6F0"/>
                </a:solidFill>
              </a:rPr>
              <a:t>НОРМАТИВНО-ПРАВОВЫЕ АКТЫ</a:t>
            </a:r>
            <a:endParaRPr lang="ru-RU" sz="1400" b="1" dirty="0">
              <a:solidFill>
                <a:srgbClr val="02A6F0"/>
              </a:solidFill>
            </a:endParaRPr>
          </a:p>
        </p:txBody>
      </p:sp>
      <p:sp>
        <p:nvSpPr>
          <p:cNvPr id="77" name="TextBox 76"/>
          <p:cNvSpPr txBox="1"/>
          <p:nvPr/>
        </p:nvSpPr>
        <p:spPr>
          <a:xfrm>
            <a:off x="591966" y="1448220"/>
            <a:ext cx="6439026" cy="307776"/>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78" name="Picture 11" descr="C:\Users\032PodlesnykhSS\Desktop\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09" y="1403800"/>
            <a:ext cx="336127" cy="34733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2" descr="C:\Users\032PodlesnykhSS\Desktop\google-do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99" y="3579926"/>
            <a:ext cx="361286" cy="373327"/>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591966" y="1751130"/>
            <a:ext cx="5557408" cy="1561966"/>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Льготой могут воспользоваться мобилизованные граждане.	</a:t>
            </a:r>
            <a:endPar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Освободить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от уплаты налога можно только один объект недвижимости: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квартиру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или комнату;</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жилой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дом или его часть, оформленная на мобилизованного;</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помещение</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используемое для бизнеса – мастерские, студии и т.д.;</a:t>
            </a:r>
          </a:p>
          <a:p>
            <a:pPr marL="171450" indent="-171450" algn="just">
              <a:buFont typeface="Wingdings" panose="05000000000000000000" pitchFamily="2" charset="2"/>
              <a:buChar char="§"/>
            </a:pPr>
            <a:r>
              <a:rPr lang="ru-RU" sz="110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хозстроения</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площадью менее 50 кв. метров или дачные дома;</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гараж</a:t>
            </a:r>
            <a:r>
              <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endPar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81" name="TextBox 80"/>
          <p:cNvSpPr txBox="1"/>
          <p:nvPr/>
        </p:nvSpPr>
        <p:spPr>
          <a:xfrm>
            <a:off x="591966" y="3971310"/>
            <a:ext cx="5557408" cy="261610"/>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Статья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407 Налогового кодекса Российской Федерации</a:t>
            </a:r>
          </a:p>
        </p:txBody>
      </p:sp>
      <p:cxnSp>
        <p:nvCxnSpPr>
          <p:cNvPr id="82" name="Прямая соединительная линия 81"/>
          <p:cNvCxnSpPr/>
          <p:nvPr/>
        </p:nvCxnSpPr>
        <p:spPr>
          <a:xfrm>
            <a:off x="561974" y="1132903"/>
            <a:ext cx="0" cy="8773097"/>
          </a:xfrm>
          <a:prstGeom prst="line">
            <a:avLst/>
          </a:prstGeom>
          <a:ln w="57150">
            <a:no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646397" y="3953253"/>
            <a:ext cx="551448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84" name="Рисунок 83"/>
          <p:cNvPicPr>
            <a:picLocks noChangeAspect="1"/>
          </p:cNvPicPr>
          <p:nvPr/>
        </p:nvPicPr>
        <p:blipFill rotWithShape="1">
          <a:blip r:embed="rId5" cstate="print">
            <a:extLst>
              <a:ext uri="{28A0092B-C50C-407E-A947-70E740481C1C}">
                <a14:useLocalDpi xmlns:a14="http://schemas.microsoft.com/office/drawing/2010/main" val="0"/>
              </a:ext>
            </a:extLst>
          </a:blip>
          <a:srcRect l="83900" t="13350" r="4631" b="81950"/>
          <a:stretch/>
        </p:blipFill>
        <p:spPr>
          <a:xfrm flipH="1" flipV="1">
            <a:off x="14473" y="2791"/>
            <a:ext cx="6859063" cy="963547"/>
          </a:xfrm>
          <a:prstGeom prst="rect">
            <a:avLst/>
          </a:prstGeom>
        </p:spPr>
      </p:pic>
      <p:pic>
        <p:nvPicPr>
          <p:cNvPr id="85" name="Рисунок 84"/>
          <p:cNvPicPr>
            <a:picLocks noChangeAspect="1"/>
          </p:cNvPicPr>
          <p:nvPr/>
        </p:nvPicPr>
        <p:blipFill rotWithShape="1">
          <a:blip r:embed="rId6" cstate="print">
            <a:extLst>
              <a:ext uri="{28A0092B-C50C-407E-A947-70E740481C1C}">
                <a14:useLocalDpi xmlns:a14="http://schemas.microsoft.com/office/drawing/2010/main" val="0"/>
              </a:ext>
            </a:extLst>
          </a:blip>
          <a:srcRect l="80787" t="7351" r="570" b="87204"/>
          <a:stretch/>
        </p:blipFill>
        <p:spPr>
          <a:xfrm>
            <a:off x="-15552" y="-13577"/>
            <a:ext cx="6896610" cy="1129150"/>
          </a:xfrm>
          <a:prstGeom prst="rect">
            <a:avLst/>
          </a:prstGeom>
        </p:spPr>
      </p:pic>
      <p:sp>
        <p:nvSpPr>
          <p:cNvPr id="86" name="TextBox 85"/>
          <p:cNvSpPr txBox="1"/>
          <p:nvPr/>
        </p:nvSpPr>
        <p:spPr>
          <a:xfrm>
            <a:off x="37250" y="356183"/>
            <a:ext cx="6863341" cy="400110"/>
          </a:xfrm>
          <a:prstGeom prst="rect">
            <a:avLst/>
          </a:prstGeom>
          <a:noFill/>
        </p:spPr>
        <p:txBody>
          <a:bodyPr wrap="square" rtlCol="0">
            <a:spAutoFit/>
          </a:bodyPr>
          <a:lstStyle/>
          <a:p>
            <a:pPr algn="ctr"/>
            <a:r>
              <a:rPr lang="ru-RU" sz="2000" b="1" dirty="0" smtClean="0">
                <a:solidFill>
                  <a:schemeClr val="bg1"/>
                </a:solidFill>
              </a:rPr>
              <a:t>ОСВОБОЖДЕНИЕ ОТ УПЛАТЫ НАЛОГА НА НЕДВИЖИМОСТЬ</a:t>
            </a:r>
            <a:endParaRPr lang="ru-RU" sz="2000" b="1" dirty="0">
              <a:solidFill>
                <a:schemeClr val="bg1"/>
              </a:solidFill>
            </a:endParaRPr>
          </a:p>
        </p:txBody>
      </p:sp>
      <p:cxnSp>
        <p:nvCxnSpPr>
          <p:cNvPr id="88" name="Прямая соединительная линия 87"/>
          <p:cNvCxnSpPr/>
          <p:nvPr/>
        </p:nvCxnSpPr>
        <p:spPr>
          <a:xfrm>
            <a:off x="693219" y="1762103"/>
            <a:ext cx="5456155" cy="242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89" name="Picture 2"/>
          <p:cNvPicPr>
            <a:picLocks noChangeAspect="1" noChangeArrowheads="1"/>
          </p:cNvPicPr>
          <p:nvPr/>
        </p:nvPicPr>
        <p:blipFill rotWithShape="1">
          <a:blip r:embed="rId7">
            <a:lum bright="70000" contrast="-70000"/>
            <a:extLst>
              <a:ext uri="{28A0092B-C50C-407E-A947-70E740481C1C}">
                <a14:useLocalDpi xmlns:a14="http://schemas.microsoft.com/office/drawing/2010/main" val="0"/>
              </a:ext>
            </a:extLst>
          </a:blip>
          <a:srcRect l="13580" t="23988" r="10904" b="23789"/>
          <a:stretch/>
        </p:blipFill>
        <p:spPr bwMode="auto">
          <a:xfrm>
            <a:off x="743869" y="7656135"/>
            <a:ext cx="5518270" cy="204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54</a:t>
            </a:fld>
            <a:endParaRPr lang="ru-RU" dirty="0"/>
          </a:p>
        </p:txBody>
      </p:sp>
    </p:spTree>
    <p:extLst>
      <p:ext uri="{BB962C8B-B14F-4D97-AF65-F5344CB8AC3E}">
        <p14:creationId xmlns:p14="http://schemas.microsoft.com/office/powerpoint/2010/main" val="12005665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rot="10800000">
            <a:off x="-40788" y="-15552"/>
            <a:ext cx="7142196" cy="8967204"/>
            <a:chOff x="-159568" y="714834"/>
            <a:chExt cx="5040560" cy="6170550"/>
          </a:xfrm>
        </p:grpSpPr>
        <p:pic>
          <p:nvPicPr>
            <p:cNvPr id="56" name="Рисунок 5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5061" t="29289" r="76572" b="66765"/>
            <a:stretch/>
          </p:blipFill>
          <p:spPr>
            <a:xfrm rot="10800000">
              <a:off x="4293338" y="1738811"/>
              <a:ext cx="408422" cy="412301"/>
            </a:xfrm>
            <a:prstGeom prst="rect">
              <a:avLst/>
            </a:prstGeom>
          </p:spPr>
        </p:pic>
        <p:sp>
          <p:nvSpPr>
            <p:cNvPr id="82" name="TextBox 81"/>
            <p:cNvSpPr txBox="1"/>
            <p:nvPr/>
          </p:nvSpPr>
          <p:spPr>
            <a:xfrm flipV="1">
              <a:off x="-159568" y="4326767"/>
              <a:ext cx="4533699" cy="211789"/>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84" name="TextBox 83"/>
            <p:cNvSpPr txBox="1"/>
            <p:nvPr/>
          </p:nvSpPr>
          <p:spPr>
            <a:xfrm flipV="1">
              <a:off x="-159568" y="2634234"/>
              <a:ext cx="4533699" cy="211789"/>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85" name="TextBox 84"/>
            <p:cNvSpPr txBox="1"/>
            <p:nvPr/>
          </p:nvSpPr>
          <p:spPr>
            <a:xfrm flipV="1">
              <a:off x="-108749" y="889780"/>
              <a:ext cx="4533699" cy="211789"/>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pic>
          <p:nvPicPr>
            <p:cNvPr id="86" name="Рисунок 8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3047" t="66744" r="76125" b="31041"/>
            <a:stretch/>
          </p:blipFill>
          <p:spPr>
            <a:xfrm rot="10800000">
              <a:off x="4293338" y="3312369"/>
              <a:ext cx="578195" cy="253135"/>
            </a:xfrm>
            <a:prstGeom prst="rect">
              <a:avLst/>
            </a:prstGeom>
          </p:spPr>
        </p:pic>
        <p:pic>
          <p:nvPicPr>
            <p:cNvPr id="92" name="Рисунок 9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3686" t="47951" r="78322" b="48719"/>
            <a:stretch/>
          </p:blipFill>
          <p:spPr>
            <a:xfrm rot="10800000">
              <a:off x="4374131" y="5350334"/>
              <a:ext cx="390064" cy="347933"/>
            </a:xfrm>
            <a:prstGeom prst="rect">
              <a:avLst/>
            </a:prstGeom>
          </p:spPr>
        </p:pic>
        <p:cxnSp>
          <p:nvCxnSpPr>
            <p:cNvPr id="93" name="Прямая соединительная линия 92"/>
            <p:cNvCxnSpPr/>
            <p:nvPr/>
          </p:nvCxnSpPr>
          <p:spPr>
            <a:xfrm>
              <a:off x="371506" y="792089"/>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flipV="1">
              <a:off x="488504" y="5330587"/>
              <a:ext cx="3946835" cy="360040"/>
            </a:xfrm>
            <a:prstGeom prst="rect">
              <a:avLst/>
            </a:prstGeom>
            <a:noFill/>
          </p:spPr>
          <p:txBody>
            <a:bodyPr wrap="square" rtlCol="0">
              <a:spAutoFit/>
            </a:bodyPr>
            <a:lstStyle/>
            <a:p>
              <a:r>
                <a:rPr lang="ru-RU" sz="1400" b="1" dirty="0" smtClean="0">
                  <a:solidFill>
                    <a:srgbClr val="02A6F0"/>
                  </a:solidFill>
                </a:rPr>
                <a:t>ПРЕДОСТАВЛЕНИЕ В СОБСТВЕННОСТЬ БЕСПЛАТНОГО ЗЕМЕЛЬНЫХ УЧАСТКОВ НА ТЕРРИТОРИИ АЛТАЙСКОГО КРАЯ </a:t>
              </a:r>
              <a:endParaRPr lang="ru-RU" sz="1400" b="1" dirty="0">
                <a:solidFill>
                  <a:srgbClr val="02A6F0"/>
                </a:solidFill>
              </a:endParaRPr>
            </a:p>
          </p:txBody>
        </p:sp>
        <p:sp>
          <p:nvSpPr>
            <p:cNvPr id="95" name="TextBox 94"/>
            <p:cNvSpPr txBox="1"/>
            <p:nvPr/>
          </p:nvSpPr>
          <p:spPr>
            <a:xfrm flipV="1">
              <a:off x="488504" y="4544345"/>
              <a:ext cx="3903984" cy="762439"/>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Мера предоставляется участникам СВО, удостоенным звания Героя России или награжденным в ходе участия в СВО, и являющимся ветеранами боевых действий, которые на день завершения своего участия в СВО были зарегистрированы по месту жительства, а также членам семей лиц, погибших (умерших) вследствие увечья (ранения, травмы, контузии) или заболевания, полученного ими в ходе участия в СВО.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96" name="Прямая соединительная линия 95"/>
            <p:cNvCxnSpPr/>
            <p:nvPr/>
          </p:nvCxnSpPr>
          <p:spPr>
            <a:xfrm>
              <a:off x="496280" y="5350109"/>
              <a:ext cx="388065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97" name="Прямоугольник 96"/>
            <p:cNvSpPr/>
            <p:nvPr/>
          </p:nvSpPr>
          <p:spPr>
            <a:xfrm>
              <a:off x="-21205" y="6114791"/>
              <a:ext cx="4896544" cy="770593"/>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TextBox 97"/>
            <p:cNvSpPr txBox="1"/>
            <p:nvPr/>
          </p:nvSpPr>
          <p:spPr>
            <a:xfrm flipV="1">
              <a:off x="0" y="6362306"/>
              <a:ext cx="4880992" cy="275325"/>
            </a:xfrm>
            <a:prstGeom prst="rect">
              <a:avLst/>
            </a:prstGeom>
            <a:noFill/>
          </p:spPr>
          <p:txBody>
            <a:bodyPr wrap="square" rtlCol="0">
              <a:spAutoFit/>
            </a:bodyPr>
            <a:lstStyle/>
            <a:p>
              <a:pPr algn="ctr"/>
              <a:r>
                <a:rPr lang="ru-RU" sz="2000" b="1" dirty="0" smtClean="0">
                  <a:solidFill>
                    <a:schemeClr val="bg1"/>
                  </a:solidFill>
                </a:rPr>
                <a:t>ДОПОЛНИТЕЛЬНЫЕ РЕГИОНАЛЬНЫЕ  МЕРЫ ПОДДЕРЖКИ </a:t>
              </a:r>
              <a:endParaRPr lang="ru-RU" sz="2000" b="1" dirty="0">
                <a:solidFill>
                  <a:schemeClr val="bg1"/>
                </a:solidFill>
              </a:endParaRPr>
            </a:p>
          </p:txBody>
        </p:sp>
        <p:sp>
          <p:nvSpPr>
            <p:cNvPr id="99" name="TextBox 98"/>
            <p:cNvSpPr txBox="1"/>
            <p:nvPr/>
          </p:nvSpPr>
          <p:spPr>
            <a:xfrm flipV="1">
              <a:off x="488504" y="4162943"/>
              <a:ext cx="3865320" cy="180020"/>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Органы местного самоуправления по месту жительства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00" name="Прямая соединительная линия 99"/>
            <p:cNvCxnSpPr/>
            <p:nvPr/>
          </p:nvCxnSpPr>
          <p:spPr>
            <a:xfrm>
              <a:off x="488504" y="4356830"/>
              <a:ext cx="388843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flipV="1">
              <a:off x="488504" y="3236897"/>
              <a:ext cx="3946835" cy="508293"/>
            </a:xfrm>
            <a:prstGeom prst="rect">
              <a:avLst/>
            </a:prstGeom>
            <a:noFill/>
          </p:spPr>
          <p:txBody>
            <a:bodyPr wrap="square" rtlCol="0">
              <a:spAutoFit/>
            </a:bodyPr>
            <a:lstStyle/>
            <a:p>
              <a:r>
                <a:rPr lang="ru-RU" sz="1400" b="1" dirty="0" smtClean="0">
                  <a:solidFill>
                    <a:srgbClr val="02A6F0"/>
                  </a:solidFill>
                </a:rPr>
                <a:t>ПРЕДОСТАВЛЕНИЕ ВОЗМОЖНОСТИ ЛЬГОТНОГО (БЕСПЛАТНОГО) ПОСЕЩЕНИЯ КРАЕВЫХ ГОСУДАРСТВЕННЫХ МУЗЕЕВ, ТЕАТРАЛЬНЫХ И КОНЦЕРТНЫХ ОРГАНИЗАЦИЙ</a:t>
              </a:r>
              <a:endParaRPr lang="ru-RU" sz="1400" b="1" dirty="0">
                <a:solidFill>
                  <a:srgbClr val="02A6F0"/>
                </a:solidFill>
              </a:endParaRPr>
            </a:p>
          </p:txBody>
        </p:sp>
        <p:sp>
          <p:nvSpPr>
            <p:cNvPr id="102" name="TextBox 101"/>
            <p:cNvSpPr txBox="1"/>
            <p:nvPr/>
          </p:nvSpPr>
          <p:spPr>
            <a:xfrm flipV="1">
              <a:off x="496280" y="2975148"/>
              <a:ext cx="3896208" cy="296504"/>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Мера предоставляется ветеранам, инвалидам боевых действий и членам семей погибших ветеранов боевых действий.</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03" name="Прямая соединительная линия 102"/>
            <p:cNvCxnSpPr/>
            <p:nvPr/>
          </p:nvCxnSpPr>
          <p:spPr>
            <a:xfrm>
              <a:off x="496280" y="3253602"/>
              <a:ext cx="388065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flipV="1">
              <a:off x="192905" y="2470410"/>
              <a:ext cx="4160919" cy="180020"/>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Министерство культуры Алтайского края</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05" name="Прямая соединительная линия 104"/>
            <p:cNvCxnSpPr/>
            <p:nvPr/>
          </p:nvCxnSpPr>
          <p:spPr>
            <a:xfrm>
              <a:off x="496280" y="2664296"/>
              <a:ext cx="388065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flipV="1">
              <a:off x="488504" y="1728064"/>
              <a:ext cx="3946835" cy="360040"/>
            </a:xfrm>
            <a:prstGeom prst="rect">
              <a:avLst/>
            </a:prstGeom>
            <a:noFill/>
          </p:spPr>
          <p:txBody>
            <a:bodyPr wrap="square" rtlCol="0">
              <a:spAutoFit/>
            </a:bodyPr>
            <a:lstStyle/>
            <a:p>
              <a:r>
                <a:rPr lang="ru-RU" sz="1400" b="1" dirty="0" smtClean="0">
                  <a:solidFill>
                    <a:srgbClr val="02A6F0"/>
                  </a:solidFill>
                </a:rPr>
                <a:t>ВНЕОЧЕРЕДНОЕ ПРИОБРЕТЕНИЕ ДРЕВЕСИНЫ ДЛЯ СОБСТВЕННЫХ НУЖД</a:t>
              </a:r>
              <a:endParaRPr lang="ru-RU" sz="1400" b="1" dirty="0">
                <a:solidFill>
                  <a:srgbClr val="02A6F0"/>
                </a:solidFill>
              </a:endParaRPr>
            </a:p>
          </p:txBody>
        </p:sp>
        <p:sp>
          <p:nvSpPr>
            <p:cNvPr id="107" name="TextBox 106"/>
            <p:cNvSpPr txBox="1"/>
            <p:nvPr/>
          </p:nvSpPr>
          <p:spPr>
            <a:xfrm flipV="1">
              <a:off x="551901" y="1135733"/>
              <a:ext cx="3896208" cy="645955"/>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Мера предоставляется гражданам, призванным на военную службу по мобилизации либо заключившим в соответствии с п. 7 ст. 38. Федерального закона № 53-ФЗ контракт о прохождении военной службы, при условии их </a:t>
              </a:r>
              <a:r>
                <a:rPr lang="ru-RU" sz="110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участсия</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в СВО,  а также членам их семей, в том числе погибших участников СВО.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08" name="Прямая соединительная линия 107"/>
            <p:cNvCxnSpPr/>
            <p:nvPr/>
          </p:nvCxnSpPr>
          <p:spPr>
            <a:xfrm>
              <a:off x="496280" y="1781688"/>
              <a:ext cx="3880656"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flipV="1">
              <a:off x="511615" y="714834"/>
              <a:ext cx="3865320" cy="180020"/>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Органы местного самоуправления по месту жительства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110" name="Прямая соединительная линия 109"/>
            <p:cNvCxnSpPr/>
            <p:nvPr/>
          </p:nvCxnSpPr>
          <p:spPr>
            <a:xfrm>
              <a:off x="488504" y="942257"/>
              <a:ext cx="388843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sp>
        <p:nvSpPr>
          <p:cNvPr id="3" name="Номер слайда 2"/>
          <p:cNvSpPr>
            <a:spLocks noGrp="1"/>
          </p:cNvSpPr>
          <p:nvPr>
            <p:ph type="sldNum" sz="quarter" idx="12"/>
          </p:nvPr>
        </p:nvSpPr>
        <p:spPr/>
        <p:txBody>
          <a:bodyPr/>
          <a:lstStyle/>
          <a:p>
            <a:fld id="{B19B0651-EE4F-4900-A07F-96A6BFA9D0F0}" type="slidenum">
              <a:rPr lang="ru-RU" smtClean="0"/>
              <a:t>55</a:t>
            </a:fld>
            <a:endParaRPr lang="ru-RU"/>
          </a:p>
        </p:txBody>
      </p:sp>
    </p:spTree>
    <p:extLst>
      <p:ext uri="{BB962C8B-B14F-4D97-AF65-F5344CB8AC3E}">
        <p14:creationId xmlns:p14="http://schemas.microsoft.com/office/powerpoint/2010/main" val="3259760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8426" y="720"/>
            <a:ext cx="6965818" cy="9781990"/>
            <a:chOff x="-8426" y="720"/>
            <a:chExt cx="4961426" cy="6618158"/>
          </a:xfrm>
        </p:grpSpPr>
        <p:pic>
          <p:nvPicPr>
            <p:cNvPr id="49" name="Рисунок 4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5089" t="16744" r="78118" b="78740"/>
            <a:stretch/>
          </p:blipFill>
          <p:spPr>
            <a:xfrm>
              <a:off x="128464" y="1059546"/>
              <a:ext cx="377362" cy="536996"/>
            </a:xfrm>
            <a:prstGeom prst="rect">
              <a:avLst/>
            </a:prstGeom>
          </p:spPr>
        </p:pic>
        <p:pic>
          <p:nvPicPr>
            <p:cNvPr id="50"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694" b="86528" l="11973" r="79157">
                          <a14:foregroundMark x1="32594" y1="67617" x2="32594" y2="67617"/>
                          <a14:foregroundMark x1="69180" y1="71244" x2="68514" y2="71244"/>
                          <a14:foregroundMark x1="64967" y1="69430" x2="64967" y2="69430"/>
                        </a14:backgroundRemoval>
                      </a14:imgEffect>
                    </a14:imgLayer>
                  </a14:imgProps>
                </a:ext>
                <a:ext uri="{28A0092B-C50C-407E-A947-70E740481C1C}">
                  <a14:useLocalDpi xmlns:a14="http://schemas.microsoft.com/office/drawing/2010/main" val="0"/>
                </a:ext>
              </a:extLst>
            </a:blip>
            <a:srcRect l="11330" t="10708" r="19845" b="12902"/>
            <a:stretch/>
          </p:blipFill>
          <p:spPr bwMode="auto">
            <a:xfrm rot="10800000" flipV="1">
              <a:off x="117032" y="3645024"/>
              <a:ext cx="434536" cy="412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 name="Прямая соединительная линия 50"/>
            <p:cNvCxnSpPr/>
            <p:nvPr/>
          </p:nvCxnSpPr>
          <p:spPr>
            <a:xfrm rot="10800000">
              <a:off x="4497162" y="77450"/>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10800000" flipV="1">
              <a:off x="416496" y="1219811"/>
              <a:ext cx="4147185" cy="353993"/>
            </a:xfrm>
            <a:prstGeom prst="rect">
              <a:avLst/>
            </a:prstGeom>
            <a:noFill/>
          </p:spPr>
          <p:txBody>
            <a:bodyPr wrap="square" rtlCol="0">
              <a:spAutoFit/>
            </a:bodyPr>
            <a:lstStyle/>
            <a:p>
              <a:r>
                <a:rPr lang="ru-RU" sz="1400" b="1" dirty="0" smtClean="0">
                  <a:solidFill>
                    <a:srgbClr val="02A6F0"/>
                  </a:solidFill>
                </a:rPr>
                <a:t>ОКАЗАНИЕ ГОСУДАРСТВЕННЫХ УСЛУГ В ОБЛАСТИ СОДЕЙСТВИЯ ЗАНЯТОСТИ НАСЕЛЕНИЯ </a:t>
              </a:r>
              <a:endParaRPr lang="ru-RU" sz="1400" b="1" dirty="0">
                <a:solidFill>
                  <a:srgbClr val="02A6F0"/>
                </a:solidFill>
              </a:endParaRPr>
            </a:p>
          </p:txBody>
        </p:sp>
        <p:sp>
          <p:nvSpPr>
            <p:cNvPr id="53" name="TextBox 52"/>
            <p:cNvSpPr txBox="1"/>
            <p:nvPr/>
          </p:nvSpPr>
          <p:spPr>
            <a:xfrm rot="10800000" flipV="1">
              <a:off x="416496" y="1552605"/>
              <a:ext cx="3952013" cy="635105"/>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Мера предоставляется тем, кто обратился в органы службы занятости населения для поиска подходящей работы и признан безработным. </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Услугой могут воспользоваться ветераны, инвалиды боевых действий и члены семей погибших ветеранов боевых действий, участники СВО и члены их семей.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54" name="Прямая соединительная линия 53"/>
            <p:cNvCxnSpPr/>
            <p:nvPr/>
          </p:nvCxnSpPr>
          <p:spPr>
            <a:xfrm flipH="1" flipV="1">
              <a:off x="484065" y="1557305"/>
              <a:ext cx="3884444"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0800000" flipV="1">
              <a:off x="416497" y="3826183"/>
              <a:ext cx="4147185" cy="208231"/>
            </a:xfrm>
            <a:prstGeom prst="rect">
              <a:avLst/>
            </a:prstGeom>
            <a:noFill/>
          </p:spPr>
          <p:txBody>
            <a:bodyPr wrap="square" rtlCol="0">
              <a:spAutoFit/>
            </a:bodyPr>
            <a:lstStyle/>
            <a:p>
              <a:r>
                <a:rPr lang="ru-RU" sz="1400" b="1" dirty="0" smtClean="0">
                  <a:solidFill>
                    <a:srgbClr val="02A6F0"/>
                  </a:solidFill>
                </a:rPr>
                <a:t>ПРОВЕДЕНИЕ КОМПЛЕКСНЫХ МЕДИЦИНСКИХ ОСМОТРОВ </a:t>
              </a:r>
              <a:endParaRPr lang="ru-RU" sz="1400" b="1" dirty="0">
                <a:solidFill>
                  <a:srgbClr val="02A6F0"/>
                </a:solidFill>
              </a:endParaRPr>
            </a:p>
          </p:txBody>
        </p:sp>
        <p:sp>
          <p:nvSpPr>
            <p:cNvPr id="56" name="TextBox 55"/>
            <p:cNvSpPr txBox="1"/>
            <p:nvPr/>
          </p:nvSpPr>
          <p:spPr>
            <a:xfrm rot="10800000" flipV="1">
              <a:off x="416497" y="4000876"/>
              <a:ext cx="3952012" cy="635105"/>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Проведение лечебно-диагностических и оздоровительных мероприятий в амбулаторно-поликлинических и стационарных условиях. </a:t>
              </a:r>
            </a:p>
            <a:p>
              <a:pPr algn="just"/>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Мерой могут воспользоваться ветераны, инвалиды боевых действий и члены семей погибших ветеранов боевых действий.</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57" name="Прямая соединительная линия 56"/>
            <p:cNvCxnSpPr/>
            <p:nvPr/>
          </p:nvCxnSpPr>
          <p:spPr>
            <a:xfrm flipH="1" flipV="1">
              <a:off x="484065" y="4013852"/>
              <a:ext cx="3884444"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10800000" flipV="1">
              <a:off x="419301" y="4841503"/>
              <a:ext cx="4533699" cy="208231"/>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59" name="TextBox 58"/>
            <p:cNvSpPr txBox="1"/>
            <p:nvPr/>
          </p:nvSpPr>
          <p:spPr>
            <a:xfrm rot="10800000" flipV="1">
              <a:off x="432041" y="5036826"/>
              <a:ext cx="3936468" cy="176996"/>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Краевые медицинские организации.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0" name="Прямая соединительная линия 59"/>
            <p:cNvCxnSpPr/>
            <p:nvPr/>
          </p:nvCxnSpPr>
          <p:spPr>
            <a:xfrm flipH="1">
              <a:off x="464530" y="5021450"/>
              <a:ext cx="390397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10800000" flipV="1">
              <a:off x="419301" y="2367876"/>
              <a:ext cx="4533699" cy="208231"/>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62" name="TextBox 61"/>
            <p:cNvSpPr txBox="1"/>
            <p:nvPr/>
          </p:nvSpPr>
          <p:spPr>
            <a:xfrm rot="10800000" flipV="1">
              <a:off x="432041" y="2563199"/>
              <a:ext cx="4160919" cy="176996"/>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Центры занятости населения по месту жительства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3" name="Прямая соединительная линия 62"/>
            <p:cNvCxnSpPr/>
            <p:nvPr/>
          </p:nvCxnSpPr>
          <p:spPr>
            <a:xfrm flipH="1" flipV="1">
              <a:off x="488504" y="2547822"/>
              <a:ext cx="3865791"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64" name="Picture 7"/>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9366" l="0" r="100000">
                          <a14:foregroundMark x1="55506" y1="20930" x2="65393" y2="23044"/>
                          <a14:foregroundMark x1="68090" y1="36364" x2="70337" y2="43552"/>
                          <a14:foregroundMark x1="40000" y1="42072" x2="27640" y2="35518"/>
                          <a14:foregroundMark x1="28989" y1="38478" x2="28539" y2="41860"/>
                          <a14:foregroundMark x1="47416" y1="28753" x2="47416" y2="37209"/>
                          <a14:foregroundMark x1="50562" y1="29175" x2="53708" y2="39746"/>
                          <a14:foregroundMark x1="43820" y1="34672" x2="42472" y2="40592"/>
                        </a14:backgroundRemoval>
                      </a14:imgEffect>
                    </a14:imgLayer>
                  </a14:imgProps>
                </a:ext>
                <a:ext uri="{28A0092B-C50C-407E-A947-70E740481C1C}">
                  <a14:useLocalDpi xmlns:a14="http://schemas.microsoft.com/office/drawing/2010/main" val="0"/>
                </a:ext>
              </a:extLst>
            </a:blip>
            <a:srcRect/>
            <a:stretch>
              <a:fillRect/>
            </a:stretch>
          </p:blipFill>
          <p:spPr bwMode="auto">
            <a:xfrm rot="10800000" flipV="1">
              <a:off x="3296816" y="5494861"/>
              <a:ext cx="1057479" cy="112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Прямоугольник 65"/>
            <p:cNvSpPr/>
            <p:nvPr/>
          </p:nvSpPr>
          <p:spPr>
            <a:xfrm rot="10800000">
              <a:off x="-8426" y="720"/>
              <a:ext cx="4896544" cy="638662"/>
            </a:xfrm>
            <a:prstGeom prst="rect">
              <a:avLst/>
            </a:prstGeom>
            <a:solidFill>
              <a:srgbClr val="887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1"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56</a:t>
            </a:fld>
            <a:endParaRPr lang="ru-RU" dirty="0"/>
          </a:p>
        </p:txBody>
      </p:sp>
    </p:spTree>
    <p:extLst>
      <p:ext uri="{BB962C8B-B14F-4D97-AF65-F5344CB8AC3E}">
        <p14:creationId xmlns:p14="http://schemas.microsoft.com/office/powerpoint/2010/main" val="9628255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15667862"/>
              </p:ext>
            </p:extLst>
          </p:nvPr>
        </p:nvGraphicFramePr>
        <p:xfrm>
          <a:off x="-2748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3" name="Прямоугольник 82"/>
          <p:cNvSpPr/>
          <p:nvPr/>
        </p:nvSpPr>
        <p:spPr>
          <a:xfrm>
            <a:off x="6769063" y="-7005"/>
            <a:ext cx="99704" cy="10018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298" r="2112" b="24038"/>
          <a:stretch/>
        </p:blipFill>
        <p:spPr bwMode="auto">
          <a:xfrm>
            <a:off x="0" y="1"/>
            <a:ext cx="6858000" cy="988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B19B0651-EE4F-4900-A07F-96A6BFA9D0F0}" type="slidenum">
              <a:rPr lang="ru-RU" smtClean="0"/>
              <a:t>57</a:t>
            </a:fld>
            <a:endParaRPr lang="ru-RU" dirty="0"/>
          </a:p>
        </p:txBody>
      </p:sp>
    </p:spTree>
    <p:extLst>
      <p:ext uri="{BB962C8B-B14F-4D97-AF65-F5344CB8AC3E}">
        <p14:creationId xmlns:p14="http://schemas.microsoft.com/office/powerpoint/2010/main" val="3404452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42812349"/>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3" name="Группа 32"/>
          <p:cNvGrpSpPr/>
          <p:nvPr/>
        </p:nvGrpSpPr>
        <p:grpSpPr>
          <a:xfrm>
            <a:off x="-7619" y="-15552"/>
            <a:ext cx="6865618" cy="9605053"/>
            <a:chOff x="0" y="1"/>
            <a:chExt cx="4923925" cy="6649652"/>
          </a:xfrm>
        </p:grpSpPr>
        <p:pic>
          <p:nvPicPr>
            <p:cNvPr id="34" name="Рисунок 3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8421" b="28390"/>
            <a:stretch/>
          </p:blipFill>
          <p:spPr>
            <a:xfrm>
              <a:off x="0" y="1"/>
              <a:ext cx="4916948" cy="6649652"/>
            </a:xfrm>
            <a:prstGeom prst="rect">
              <a:avLst/>
            </a:prstGeom>
          </p:spPr>
        </p:pic>
        <p:pic>
          <p:nvPicPr>
            <p:cNvPr id="35" name="Рисунок 34"/>
            <p:cNvPicPr>
              <a:picLocks noChangeAspect="1"/>
            </p:cNvPicPr>
            <p:nvPr/>
          </p:nvPicPr>
          <p:blipFill rotWithShape="1">
            <a:blip r:embed="rId5" cstate="print">
              <a:extLst>
                <a:ext uri="{28A0092B-C50C-407E-A947-70E740481C1C}">
                  <a14:useLocalDpi xmlns:a14="http://schemas.microsoft.com/office/drawing/2010/main" val="0"/>
                </a:ext>
              </a:extLst>
            </a:blip>
            <a:srcRect t="8421" b="85611"/>
            <a:stretch/>
          </p:blipFill>
          <p:spPr>
            <a:xfrm>
              <a:off x="6977" y="11766"/>
              <a:ext cx="4916948" cy="628086"/>
            </a:xfrm>
            <a:prstGeom prst="rect">
              <a:avLst/>
            </a:prstGeom>
          </p:spPr>
        </p:pic>
      </p:grpSp>
      <p:sp>
        <p:nvSpPr>
          <p:cNvPr id="2" name="Номер слайда 1"/>
          <p:cNvSpPr>
            <a:spLocks noGrp="1"/>
          </p:cNvSpPr>
          <p:nvPr>
            <p:ph type="sldNum" sz="quarter" idx="12"/>
          </p:nvPr>
        </p:nvSpPr>
        <p:spPr/>
        <p:txBody>
          <a:bodyPr/>
          <a:lstStyle/>
          <a:p>
            <a:fld id="{B19B0651-EE4F-4900-A07F-96A6BFA9D0F0}" type="slidenum">
              <a:rPr lang="ru-RU" smtClean="0"/>
              <a:t>58</a:t>
            </a:fld>
            <a:endParaRPr lang="ru-RU" dirty="0"/>
          </a:p>
        </p:txBody>
      </p:sp>
    </p:spTree>
    <p:extLst>
      <p:ext uri="{BB962C8B-B14F-4D97-AF65-F5344CB8AC3E}">
        <p14:creationId xmlns:p14="http://schemas.microsoft.com/office/powerpoint/2010/main" val="18716183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166117270"/>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0" name="Группа 29"/>
          <p:cNvGrpSpPr/>
          <p:nvPr/>
        </p:nvGrpSpPr>
        <p:grpSpPr>
          <a:xfrm rot="10800000">
            <a:off x="-2410" y="-5937"/>
            <a:ext cx="6860410" cy="9909718"/>
            <a:chOff x="0" y="0"/>
            <a:chExt cx="4919685" cy="6860574"/>
          </a:xfrm>
        </p:grpSpPr>
        <p:pic>
          <p:nvPicPr>
            <p:cNvPr id="42" name="Рисунок 4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6481" b="28356"/>
            <a:stretch/>
          </p:blipFill>
          <p:spPr>
            <a:xfrm flipH="1" flipV="1">
              <a:off x="0" y="0"/>
              <a:ext cx="4916204" cy="6858000"/>
            </a:xfrm>
            <a:prstGeom prst="rect">
              <a:avLst/>
            </a:prstGeom>
          </p:spPr>
        </p:pic>
        <p:pic>
          <p:nvPicPr>
            <p:cNvPr id="43" name="Рисунок 42"/>
            <p:cNvPicPr>
              <a:picLocks noChangeAspect="1"/>
            </p:cNvPicPr>
            <p:nvPr/>
          </p:nvPicPr>
          <p:blipFill rotWithShape="1">
            <a:blip r:embed="rId5" cstate="print">
              <a:extLst>
                <a:ext uri="{28A0092B-C50C-407E-A947-70E740481C1C}">
                  <a14:useLocalDpi xmlns:a14="http://schemas.microsoft.com/office/drawing/2010/main" val="0"/>
                </a:ext>
              </a:extLst>
            </a:blip>
            <a:srcRect t="6481" b="85902"/>
            <a:stretch/>
          </p:blipFill>
          <p:spPr>
            <a:xfrm flipH="1" flipV="1">
              <a:off x="3481" y="6058968"/>
              <a:ext cx="4916204" cy="801606"/>
            </a:xfrm>
            <a:prstGeom prst="rect">
              <a:avLst/>
            </a:prstGeom>
          </p:spPr>
        </p:pic>
      </p:grpSp>
      <p:sp>
        <p:nvSpPr>
          <p:cNvPr id="7" name="Номер слайда 1"/>
          <p:cNvSpPr txBox="1">
            <a:spLocks/>
          </p:cNvSpPr>
          <p:nvPr/>
        </p:nvSpPr>
        <p:spPr>
          <a:xfrm>
            <a:off x="116632"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59</a:t>
            </a:fld>
            <a:endParaRPr lang="ru-RU" dirty="0"/>
          </a:p>
        </p:txBody>
      </p:sp>
      <p:sp>
        <p:nvSpPr>
          <p:cNvPr id="2" name="Прямоугольник 1"/>
          <p:cNvSpPr/>
          <p:nvPr/>
        </p:nvSpPr>
        <p:spPr>
          <a:xfrm>
            <a:off x="3407460" y="8172360"/>
            <a:ext cx="1584176"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501008" y="8132385"/>
            <a:ext cx="2232248" cy="276999"/>
          </a:xfrm>
          <a:prstGeom prst="rect">
            <a:avLst/>
          </a:prstGeom>
          <a:noFill/>
        </p:spPr>
        <p:txBody>
          <a:bodyPr wrap="square" rtlCol="0">
            <a:spAutoFit/>
          </a:bodyPr>
          <a:lstStyle/>
          <a:p>
            <a:r>
              <a:rPr lang="ru-RU" sz="1200" b="1" dirty="0" smtClean="0">
                <a:solidFill>
                  <a:schemeClr val="tx1">
                    <a:lumMod val="65000"/>
                    <a:lumOff val="35000"/>
                  </a:schemeClr>
                </a:solidFill>
              </a:rPr>
              <a:t>8 800 700 8234</a:t>
            </a:r>
            <a:endParaRPr lang="ru-RU" sz="1200" b="1" dirty="0">
              <a:solidFill>
                <a:schemeClr val="tx1">
                  <a:lumMod val="65000"/>
                  <a:lumOff val="35000"/>
                </a:schemeClr>
              </a:solidFill>
            </a:endParaRPr>
          </a:p>
        </p:txBody>
      </p:sp>
    </p:spTree>
    <p:extLst>
      <p:ext uri="{BB962C8B-B14F-4D97-AF65-F5344CB8AC3E}">
        <p14:creationId xmlns:p14="http://schemas.microsoft.com/office/powerpoint/2010/main" val="191630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p:cNvSpPr/>
          <p:nvPr/>
        </p:nvSpPr>
        <p:spPr>
          <a:xfrm>
            <a:off x="6892858" y="-87562"/>
            <a:ext cx="201548" cy="9986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9" name="Рисунок 38"/>
          <p:cNvPicPr>
            <a:picLocks noChangeAspect="1"/>
          </p:cNvPicPr>
          <p:nvPr/>
        </p:nvPicPr>
        <p:blipFill rotWithShape="1">
          <a:blip r:embed="rId3" cstate="print">
            <a:extLst>
              <a:ext uri="{28A0092B-C50C-407E-A947-70E740481C1C}">
                <a14:useLocalDpi xmlns:a14="http://schemas.microsoft.com/office/drawing/2010/main" val="0"/>
              </a:ext>
            </a:extLst>
          </a:blip>
          <a:srcRect l="80787" t="7413" r="570" b="87204"/>
          <a:stretch/>
        </p:blipFill>
        <p:spPr>
          <a:xfrm rot="10800000" flipV="1">
            <a:off x="1379" y="-15552"/>
            <a:ext cx="6852662" cy="1088575"/>
          </a:xfrm>
          <a:prstGeom prst="rect">
            <a:avLst/>
          </a:prstGeom>
        </p:spPr>
      </p:pic>
      <p:sp>
        <p:nvSpPr>
          <p:cNvPr id="40" name="TextBox 39"/>
          <p:cNvSpPr txBox="1"/>
          <p:nvPr/>
        </p:nvSpPr>
        <p:spPr>
          <a:xfrm rot="10800000" flipV="1">
            <a:off x="44624" y="45870"/>
            <a:ext cx="6830828" cy="1015663"/>
          </a:xfrm>
          <a:prstGeom prst="rect">
            <a:avLst/>
          </a:prstGeom>
          <a:noFill/>
        </p:spPr>
        <p:txBody>
          <a:bodyPr wrap="square" rtlCol="0">
            <a:spAutoFit/>
          </a:bodyPr>
          <a:lstStyle/>
          <a:p>
            <a:pPr algn="ctr"/>
            <a:r>
              <a:rPr lang="ru-RU" sz="2000" b="1" dirty="0">
                <a:solidFill>
                  <a:schemeClr val="bg1"/>
                </a:solidFill>
              </a:rPr>
              <a:t>УСТАНОВЛЕНИЕ ГОСУДАРСТВЕННОЙ ПЕНСИИ ПО СПК ЧЛЕНАМ  СЕМЬИ ГРАЖДАН, ПРЕБЫВАВШИХ В ДОБРОВОЛЬЧЕСКИХ ФОРМИРОВАНИЯХ </a:t>
            </a:r>
          </a:p>
        </p:txBody>
      </p:sp>
      <p:cxnSp>
        <p:nvCxnSpPr>
          <p:cNvPr id="41" name="Прямая соединительная линия 40"/>
          <p:cNvCxnSpPr/>
          <p:nvPr/>
        </p:nvCxnSpPr>
        <p:spPr>
          <a:xfrm rot="10800000">
            <a:off x="6290529" y="64189"/>
            <a:ext cx="0" cy="8693339"/>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42"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81935" y="4088904"/>
            <a:ext cx="327690" cy="33712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260649" y="8574462"/>
            <a:ext cx="327501" cy="33693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281935" y="2853402"/>
            <a:ext cx="355349" cy="36558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 descr="C:\Users\032PodlesnykhSS\Desktop\inf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H="1" flipV="1">
            <a:off x="281935" y="1298897"/>
            <a:ext cx="334535" cy="34417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C:\Users\032PodlesnykhSS\Desktop\google-do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H="1" flipV="1">
            <a:off x="281935" y="4880992"/>
            <a:ext cx="338611" cy="34836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5" descr="C:\Users\032PodlesnykhSS\Desktop\ruble (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31751" y="1997467"/>
            <a:ext cx="453278" cy="466334"/>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rot="10800000" flipV="1">
            <a:off x="584255" y="8603621"/>
            <a:ext cx="6449499" cy="307777"/>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49" name="TextBox 48"/>
          <p:cNvSpPr txBox="1"/>
          <p:nvPr/>
        </p:nvSpPr>
        <p:spPr>
          <a:xfrm rot="10800000" flipV="1">
            <a:off x="584255" y="4993031"/>
            <a:ext cx="6550273" cy="307777"/>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50" name="TextBox 49"/>
          <p:cNvSpPr txBox="1"/>
          <p:nvPr/>
        </p:nvSpPr>
        <p:spPr>
          <a:xfrm rot="10800000" flipV="1">
            <a:off x="584255" y="4176775"/>
            <a:ext cx="6449499" cy="307777"/>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51" name="TextBox 50"/>
          <p:cNvSpPr txBox="1"/>
          <p:nvPr/>
        </p:nvSpPr>
        <p:spPr>
          <a:xfrm rot="10800000" flipV="1">
            <a:off x="584255" y="1370584"/>
            <a:ext cx="5803884" cy="30777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52" name="TextBox 51"/>
          <p:cNvSpPr txBox="1"/>
          <p:nvPr/>
        </p:nvSpPr>
        <p:spPr>
          <a:xfrm rot="10800000" flipV="1">
            <a:off x="584255" y="2933026"/>
            <a:ext cx="6449499" cy="30777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53" name="TextBox 52"/>
          <p:cNvSpPr txBox="1"/>
          <p:nvPr/>
        </p:nvSpPr>
        <p:spPr>
          <a:xfrm rot="10800000" flipV="1">
            <a:off x="584255" y="2489948"/>
            <a:ext cx="5551210" cy="261610"/>
          </a:xfrm>
          <a:prstGeom prst="rect">
            <a:avLst/>
          </a:prstGeom>
          <a:noFill/>
        </p:spPr>
        <p:txBody>
          <a:bodyPr wrap="square" rtlCol="0">
            <a:spAutoFit/>
          </a:bodyPr>
          <a:lstStyle/>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01.04.2025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17 648,16 руб</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х районный коэффициент;</a:t>
            </a:r>
          </a:p>
        </p:txBody>
      </p:sp>
      <p:sp>
        <p:nvSpPr>
          <p:cNvPr id="54" name="TextBox 53"/>
          <p:cNvSpPr txBox="1"/>
          <p:nvPr/>
        </p:nvSpPr>
        <p:spPr>
          <a:xfrm rot="10800000" flipV="1">
            <a:off x="584255" y="2139041"/>
            <a:ext cx="6589160" cy="307777"/>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55" name="TextBox 54"/>
          <p:cNvSpPr txBox="1"/>
          <p:nvPr/>
        </p:nvSpPr>
        <p:spPr>
          <a:xfrm rot="10800000" flipV="1">
            <a:off x="584256" y="1628744"/>
            <a:ext cx="5551208" cy="415498"/>
          </a:xfrm>
          <a:prstGeom prst="rect">
            <a:avLst/>
          </a:prstGeom>
          <a:noFill/>
        </p:spPr>
        <p:txBody>
          <a:bodyPr wrap="square" rtlCol="0">
            <a:spAutoFit/>
          </a:bodyPr>
          <a:lstStyle/>
          <a:p>
            <a:pPr algn="just"/>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Государственная пенсия по случаю потери кормильца (статья 8 Закона № 166-ФЗ)</a:t>
            </a:r>
          </a:p>
          <a:p>
            <a:pPr algn="just"/>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a:t>
            </a:r>
          </a:p>
        </p:txBody>
      </p:sp>
      <p:cxnSp>
        <p:nvCxnSpPr>
          <p:cNvPr id="56" name="Прямая соединительная линия 55"/>
          <p:cNvCxnSpPr/>
          <p:nvPr/>
        </p:nvCxnSpPr>
        <p:spPr>
          <a:xfrm rot="10800000" flipV="1">
            <a:off x="649732" y="1643069"/>
            <a:ext cx="5485732" cy="1703"/>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10800000" flipV="1">
            <a:off x="573746" y="4552307"/>
            <a:ext cx="6280294" cy="261610"/>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58" name="TextBox 57"/>
          <p:cNvSpPr txBox="1"/>
          <p:nvPr/>
        </p:nvSpPr>
        <p:spPr>
          <a:xfrm rot="10800000" flipV="1">
            <a:off x="584255" y="3247454"/>
            <a:ext cx="5485731" cy="769441"/>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Нетрудоспособные члены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семей граждан</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пребывавших в добровольческих формированиях, погибших (умерших) вследствие увечья (ранения, травмы контузии) или заболевания, полученных в связи с исполнением обязанностей по контракту о пребывании в добровольческом формировании. </a:t>
            </a:r>
          </a:p>
        </p:txBody>
      </p:sp>
      <p:sp>
        <p:nvSpPr>
          <p:cNvPr id="59" name="TextBox 58"/>
          <p:cNvSpPr txBox="1"/>
          <p:nvPr/>
        </p:nvSpPr>
        <p:spPr>
          <a:xfrm rot="10800000" flipV="1">
            <a:off x="382707" y="5218125"/>
            <a:ext cx="5752757" cy="3308599"/>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Свидетельство о смерти добровольца</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Период пребывания погибшего кормильца в добровольческом формировании (то есть его статус), подтверждается справками, выданными воинскими подразделениями, военными комиссариатами, уполномоченными органами в </a:t>
            </a:r>
            <a:r>
              <a:rPr lang="ru-RU" sz="1100" dirty="0">
                <a:latin typeface="Arimo" panose="020B0604020202020204" pitchFamily="34" charset="0"/>
                <a:ea typeface="Arimo" panose="020B0604020202020204" pitchFamily="34" charset="0"/>
                <a:cs typeface="Arimo" panose="020B0604020202020204" pitchFamily="34" charset="0"/>
              </a:rPr>
              <a:t>области обороны, организациями, осуществляющими хранение и использование архивных документов;</a:t>
            </a:r>
          </a:p>
          <a:p>
            <a:pPr marL="171450" indent="-171450" algn="just">
              <a:buFont typeface="Wingdings" panose="05000000000000000000" pitchFamily="2" charset="2"/>
              <a:buChar char="§"/>
            </a:pPr>
            <a:r>
              <a:rPr lang="ru-RU" sz="1100" dirty="0">
                <a:latin typeface="Arimo" panose="020B0604020202020204" pitchFamily="34" charset="0"/>
                <a:ea typeface="Arimo" panose="020B0604020202020204" pitchFamily="34" charset="0"/>
                <a:cs typeface="Arimo" panose="020B0604020202020204" pitchFamily="34" charset="0"/>
              </a:rPr>
              <a:t>Гибель (смерть) вследствие увечья (ранения, травмы, контузии) или заболевания гражданина, пребывавшего в добровольческих формированиях, погибшего (умершего) в период пребывания в добровольческом формировании, подтверждается выпиской из приказа командира воинской части об исключении гражданина, пребывавшего в добровольческих формированиях, из списков личного состава воинск</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ой части в связи с его гибелью (смертью), документами, выданными военными комиссариатами, воинскими подразделениями, организациями, осуществляющими хранение и использование архивных документов;</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 подтверждающие родственные отношения с погибшим (умершим)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добровольцем</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Свидетельство о рождении ребенка, справка о рождении, выданная органом записи актов гражданского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состояния</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62" name="TextBox 61"/>
          <p:cNvSpPr txBox="1"/>
          <p:nvPr/>
        </p:nvSpPr>
        <p:spPr>
          <a:xfrm rot="10800000" flipV="1">
            <a:off x="633845" y="8887296"/>
            <a:ext cx="6280294" cy="600165"/>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latin typeface="Arimo" panose="020B0604020202020204" pitchFamily="34" charset="0"/>
                <a:ea typeface="Arimo" panose="020B0604020202020204" pitchFamily="34" charset="0"/>
                <a:cs typeface="Arimo" panose="020B0604020202020204" pitchFamily="34" charset="0"/>
              </a:rPr>
              <a:t>Клиентские </a:t>
            </a:r>
            <a:r>
              <a:rPr lang="ru-RU" sz="1100" dirty="0">
                <a:latin typeface="Arimo" panose="020B0604020202020204" pitchFamily="34" charset="0"/>
                <a:ea typeface="Arimo" panose="020B0604020202020204" pitchFamily="34" charset="0"/>
                <a:cs typeface="Arimo" panose="020B0604020202020204" pitchFamily="34" charset="0"/>
              </a:rPr>
              <a:t>службы Отделения </a:t>
            </a:r>
            <a:r>
              <a:rPr lang="ru-RU" sz="1100" dirty="0" smtClean="0">
                <a:latin typeface="Arimo" panose="020B0604020202020204" pitchFamily="34" charset="0"/>
                <a:ea typeface="Arimo" panose="020B0604020202020204" pitchFamily="34" charset="0"/>
                <a:cs typeface="Arimo" panose="020B0604020202020204" pitchFamily="34" charset="0"/>
              </a:rPr>
              <a:t>СФР по </a:t>
            </a:r>
            <a:r>
              <a:rPr lang="ru-RU" sz="1100" dirty="0">
                <a:latin typeface="Arimo" panose="020B0604020202020204" pitchFamily="34" charset="0"/>
                <a:ea typeface="Arimo" panose="020B0604020202020204" pitchFamily="34" charset="0"/>
                <a:cs typeface="Arimo" panose="020B0604020202020204" pitchFamily="34" charset="0"/>
              </a:rPr>
              <a:t>Алтайскому краю</a:t>
            </a:r>
          </a:p>
          <a:p>
            <a:pPr marL="171450" indent="-171450" algn="just">
              <a:buFont typeface="Wingdings" panose="05000000000000000000" pitchFamily="2" charset="2"/>
              <a:buChar char="§"/>
            </a:pPr>
            <a:r>
              <a:rPr lang="ru-RU" sz="1100" dirty="0" smtClean="0">
                <a:latin typeface="Arimo" panose="020B0604020202020204" pitchFamily="34" charset="0"/>
                <a:ea typeface="Arimo" panose="020B0604020202020204" pitchFamily="34" charset="0"/>
                <a:cs typeface="Arimo" panose="020B0604020202020204" pitchFamily="34" charset="0"/>
              </a:rPr>
              <a:t>МФЦ</a:t>
            </a:r>
            <a:endParaRPr lang="ru-RU" sz="1100" dirty="0">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latin typeface="Arimo" panose="020B0604020202020204" pitchFamily="34" charset="0"/>
                <a:ea typeface="Arimo" panose="020B0604020202020204" pitchFamily="34" charset="0"/>
                <a:cs typeface="Arimo" panose="020B0604020202020204" pitchFamily="34" charset="0"/>
              </a:rPr>
              <a:t>Портал </a:t>
            </a:r>
            <a:r>
              <a:rPr lang="ru-RU" sz="1100" dirty="0" err="1" smtClean="0">
                <a:latin typeface="Arimo" panose="020B0604020202020204" pitchFamily="34" charset="0"/>
                <a:ea typeface="Arimo" panose="020B0604020202020204" pitchFamily="34" charset="0"/>
                <a:cs typeface="Arimo" panose="020B0604020202020204" pitchFamily="34" charset="0"/>
              </a:rPr>
              <a:t>госуслуг</a:t>
            </a:r>
            <a:endParaRPr lang="ru-RU" sz="1100" dirty="0">
              <a:latin typeface="Arimo" panose="020B0604020202020204" pitchFamily="34" charset="0"/>
              <a:ea typeface="Arimo" panose="020B0604020202020204" pitchFamily="34" charset="0"/>
              <a:cs typeface="Arimo" panose="020B0604020202020204" pitchFamily="34" charset="0"/>
            </a:endParaRPr>
          </a:p>
        </p:txBody>
      </p:sp>
      <p:cxnSp>
        <p:nvCxnSpPr>
          <p:cNvPr id="63" name="Прямая соединительная линия 62"/>
          <p:cNvCxnSpPr/>
          <p:nvPr/>
        </p:nvCxnSpPr>
        <p:spPr>
          <a:xfrm rot="10800000">
            <a:off x="685030" y="2418996"/>
            <a:ext cx="5450433" cy="3729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rot="10800000" flipV="1">
            <a:off x="643460" y="3218988"/>
            <a:ext cx="5483334" cy="1703"/>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10800000">
            <a:off x="685028" y="4503611"/>
            <a:ext cx="5441765"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rot="10800000">
            <a:off x="744827" y="5298547"/>
            <a:ext cx="538196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rot="10800000">
            <a:off x="719244" y="8911398"/>
            <a:ext cx="5407549"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pic>
        <p:nvPicPr>
          <p:cNvPr id="6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800000">
            <a:off x="5517232" y="8983405"/>
            <a:ext cx="562943" cy="57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6</a:t>
            </a:fld>
            <a:endParaRPr lang="ru-RU" dirty="0"/>
          </a:p>
        </p:txBody>
      </p:sp>
    </p:spTree>
    <p:extLst>
      <p:ext uri="{BB962C8B-B14F-4D97-AF65-F5344CB8AC3E}">
        <p14:creationId xmlns:p14="http://schemas.microsoft.com/office/powerpoint/2010/main" val="33730130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3008545"/>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4" name="Группа 43"/>
          <p:cNvGrpSpPr/>
          <p:nvPr/>
        </p:nvGrpSpPr>
        <p:grpSpPr>
          <a:xfrm rot="10800000">
            <a:off x="-5" y="-2"/>
            <a:ext cx="6858004" cy="9937158"/>
            <a:chOff x="-6" y="-2"/>
            <a:chExt cx="4913273" cy="6879571"/>
          </a:xfrm>
        </p:grpSpPr>
        <p:pic>
          <p:nvPicPr>
            <p:cNvPr id="46" name="Рисунок 45"/>
            <p:cNvPicPr>
              <a:picLocks noChangeAspect="1"/>
            </p:cNvPicPr>
            <p:nvPr/>
          </p:nvPicPr>
          <p:blipFill rotWithShape="1">
            <a:blip r:embed="rId3" cstate="print">
              <a:extLst>
                <a:ext uri="{28A0092B-C50C-407E-A947-70E740481C1C}">
                  <a14:useLocalDpi xmlns:a14="http://schemas.microsoft.com/office/drawing/2010/main" val="0"/>
                </a:ext>
              </a:extLst>
            </a:blip>
            <a:srcRect t="11859" b="22561"/>
            <a:stretch/>
          </p:blipFill>
          <p:spPr>
            <a:xfrm flipH="1" flipV="1">
              <a:off x="-2" y="-2"/>
              <a:ext cx="4900289" cy="6879571"/>
            </a:xfrm>
            <a:prstGeom prst="rect">
              <a:avLst/>
            </a:prstGeom>
          </p:spPr>
        </p:pic>
        <p:pic>
          <p:nvPicPr>
            <p:cNvPr id="47" name="Рисунок 4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12475" b="22561"/>
            <a:stretch/>
          </p:blipFill>
          <p:spPr>
            <a:xfrm flipH="1" flipV="1">
              <a:off x="12631" y="64615"/>
              <a:ext cx="4900289" cy="6814953"/>
            </a:xfrm>
            <a:prstGeom prst="rect">
              <a:avLst/>
            </a:prstGeom>
          </p:spPr>
        </p:pic>
        <p:pic>
          <p:nvPicPr>
            <p:cNvPr id="53" name="Рисунок 52"/>
            <p:cNvPicPr>
              <a:picLocks noChangeAspect="1"/>
            </p:cNvPicPr>
            <p:nvPr/>
          </p:nvPicPr>
          <p:blipFill rotWithShape="1">
            <a:blip r:embed="rId3" cstate="print">
              <a:extLst>
                <a:ext uri="{28A0092B-C50C-407E-A947-70E740481C1C}">
                  <a14:useLocalDpi xmlns:a14="http://schemas.microsoft.com/office/drawing/2010/main" val="0"/>
                </a:ext>
              </a:extLst>
            </a:blip>
            <a:srcRect t="12475" b="80518"/>
            <a:stretch/>
          </p:blipFill>
          <p:spPr>
            <a:xfrm flipH="1" flipV="1">
              <a:off x="-6" y="6101931"/>
              <a:ext cx="4913273" cy="756067"/>
            </a:xfrm>
            <a:prstGeom prst="rect">
              <a:avLst/>
            </a:prstGeom>
          </p:spPr>
        </p:pic>
      </p:grpSp>
      <p:sp>
        <p:nvSpPr>
          <p:cNvPr id="2" name="Номер слайда 1"/>
          <p:cNvSpPr>
            <a:spLocks noGrp="1"/>
          </p:cNvSpPr>
          <p:nvPr>
            <p:ph type="sldNum" sz="quarter" idx="12"/>
          </p:nvPr>
        </p:nvSpPr>
        <p:spPr/>
        <p:txBody>
          <a:bodyPr/>
          <a:lstStyle/>
          <a:p>
            <a:fld id="{B19B0651-EE4F-4900-A07F-96A6BFA9D0F0}" type="slidenum">
              <a:rPr lang="ru-RU" smtClean="0"/>
              <a:t>60</a:t>
            </a:fld>
            <a:endParaRPr lang="ru-RU"/>
          </a:p>
        </p:txBody>
      </p:sp>
    </p:spTree>
    <p:extLst>
      <p:ext uri="{BB962C8B-B14F-4D97-AF65-F5344CB8AC3E}">
        <p14:creationId xmlns:p14="http://schemas.microsoft.com/office/powerpoint/2010/main" val="2994265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919343970"/>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2" name="Рисунок 4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9372" b="25488"/>
          <a:stretch/>
        </p:blipFill>
        <p:spPr>
          <a:xfrm rot="10800000" flipH="1" flipV="1">
            <a:off x="2208" y="0"/>
            <a:ext cx="6855792" cy="9918480"/>
          </a:xfrm>
          <a:prstGeom prst="rect">
            <a:avLst/>
          </a:prstGeom>
        </p:spPr>
      </p:pic>
      <p:sp>
        <p:nvSpPr>
          <p:cNvPr id="5"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61</a:t>
            </a:fld>
            <a:endParaRPr lang="ru-RU" dirty="0"/>
          </a:p>
        </p:txBody>
      </p:sp>
    </p:spTree>
    <p:extLst>
      <p:ext uri="{BB962C8B-B14F-4D97-AF65-F5344CB8AC3E}">
        <p14:creationId xmlns:p14="http://schemas.microsoft.com/office/powerpoint/2010/main" val="13974831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72372090"/>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6" name="Рисунок 3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7140" b="27696"/>
          <a:stretch/>
        </p:blipFill>
        <p:spPr>
          <a:xfrm>
            <a:off x="0" y="0"/>
            <a:ext cx="6858000" cy="9906000"/>
          </a:xfrm>
          <a:prstGeom prst="rect">
            <a:avLst/>
          </a:prstGeom>
        </p:spPr>
      </p:pic>
      <p:pic>
        <p:nvPicPr>
          <p:cNvPr id="37" name="Рисунок 36"/>
          <p:cNvPicPr>
            <a:picLocks noChangeAspect="1"/>
          </p:cNvPicPr>
          <p:nvPr/>
        </p:nvPicPr>
        <p:blipFill rotWithShape="1">
          <a:blip r:embed="rId5" cstate="print">
            <a:extLst>
              <a:ext uri="{28A0092B-C50C-407E-A947-70E740481C1C}">
                <a14:useLocalDpi xmlns:a14="http://schemas.microsoft.com/office/drawing/2010/main" val="0"/>
              </a:ext>
            </a:extLst>
          </a:blip>
          <a:srcRect t="7161" b="85292"/>
          <a:stretch/>
        </p:blipFill>
        <p:spPr>
          <a:xfrm>
            <a:off x="0" y="0"/>
            <a:ext cx="6858000" cy="1147230"/>
          </a:xfrm>
          <a:prstGeom prst="rect">
            <a:avLst/>
          </a:prstGeom>
        </p:spPr>
      </p:pic>
      <p:sp>
        <p:nvSpPr>
          <p:cNvPr id="2" name="Номер слайда 1"/>
          <p:cNvSpPr>
            <a:spLocks noGrp="1"/>
          </p:cNvSpPr>
          <p:nvPr>
            <p:ph type="sldNum" sz="quarter" idx="12"/>
          </p:nvPr>
        </p:nvSpPr>
        <p:spPr/>
        <p:txBody>
          <a:bodyPr/>
          <a:lstStyle/>
          <a:p>
            <a:fld id="{B19B0651-EE4F-4900-A07F-96A6BFA9D0F0}" type="slidenum">
              <a:rPr lang="ru-RU" smtClean="0"/>
              <a:t>62</a:t>
            </a:fld>
            <a:endParaRPr lang="ru-RU"/>
          </a:p>
        </p:txBody>
      </p:sp>
    </p:spTree>
    <p:extLst>
      <p:ext uri="{BB962C8B-B14F-4D97-AF65-F5344CB8AC3E}">
        <p14:creationId xmlns:p14="http://schemas.microsoft.com/office/powerpoint/2010/main" val="3414063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28068669"/>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3" name="Прямоугольник 82"/>
          <p:cNvSpPr/>
          <p:nvPr/>
        </p:nvSpPr>
        <p:spPr>
          <a:xfrm>
            <a:off x="6769063" y="-7005"/>
            <a:ext cx="99704" cy="10018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2" name="Группа 21"/>
          <p:cNvGrpSpPr/>
          <p:nvPr/>
        </p:nvGrpSpPr>
        <p:grpSpPr>
          <a:xfrm rot="10800000">
            <a:off x="-3" y="-143566"/>
            <a:ext cx="6868770" cy="10018568"/>
            <a:chOff x="-4" y="-25043"/>
            <a:chExt cx="4880997" cy="6935932"/>
          </a:xfrm>
        </p:grpSpPr>
        <p:sp>
          <p:nvSpPr>
            <p:cNvPr id="23" name="Прямоугольник 22"/>
            <p:cNvSpPr/>
            <p:nvPr/>
          </p:nvSpPr>
          <p:spPr>
            <a:xfrm>
              <a:off x="4736975" y="-25043"/>
              <a:ext cx="144017" cy="6935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9" t="13664" r="1" b="22186"/>
            <a:stretch/>
          </p:blipFill>
          <p:spPr>
            <a:xfrm flipH="1" flipV="1">
              <a:off x="-2" y="109204"/>
              <a:ext cx="4880995" cy="6702292"/>
            </a:xfrm>
            <a:prstGeom prst="rect">
              <a:avLst/>
            </a:prstGeom>
          </p:spPr>
        </p:pic>
        <p:pic>
          <p:nvPicPr>
            <p:cNvPr id="25" name="Рисунок 24"/>
            <p:cNvPicPr>
              <a:picLocks noChangeAspect="1"/>
            </p:cNvPicPr>
            <p:nvPr/>
          </p:nvPicPr>
          <p:blipFill rotWithShape="1">
            <a:blip r:embed="rId5" cstate="print">
              <a:extLst>
                <a:ext uri="{28A0092B-C50C-407E-A947-70E740481C1C}">
                  <a14:useLocalDpi xmlns:a14="http://schemas.microsoft.com/office/drawing/2010/main" val="0"/>
                </a:ext>
              </a:extLst>
            </a:blip>
            <a:srcRect t="13641" b="79485"/>
            <a:stretch/>
          </p:blipFill>
          <p:spPr>
            <a:xfrm flipH="1" flipV="1">
              <a:off x="-4" y="6093295"/>
              <a:ext cx="4880543" cy="718202"/>
            </a:xfrm>
            <a:prstGeom prst="rect">
              <a:avLst/>
            </a:prstGeom>
          </p:spPr>
        </p:pic>
      </p:grpSp>
      <p:sp>
        <p:nvSpPr>
          <p:cNvPr id="9"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63</a:t>
            </a:fld>
            <a:endParaRPr lang="ru-RU" dirty="0"/>
          </a:p>
        </p:txBody>
      </p:sp>
    </p:spTree>
    <p:extLst>
      <p:ext uri="{BB962C8B-B14F-4D97-AF65-F5344CB8AC3E}">
        <p14:creationId xmlns:p14="http://schemas.microsoft.com/office/powerpoint/2010/main" val="5217340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62600055"/>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054" name="Picture 6" descr="C:\Users\032PodlesnykhSS\Desktop\Screenshot_20250717_090136_cn.wps.moffice_eng.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15" b="15996"/>
          <a:stretch/>
        </p:blipFill>
        <p:spPr bwMode="auto">
          <a:xfrm>
            <a:off x="0" y="0"/>
            <a:ext cx="6858000" cy="99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387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4627596"/>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Группа 1"/>
          <p:cNvGrpSpPr/>
          <p:nvPr/>
        </p:nvGrpSpPr>
        <p:grpSpPr>
          <a:xfrm>
            <a:off x="-12902" y="0"/>
            <a:ext cx="7186317" cy="9628523"/>
            <a:chOff x="5025008" y="-4514"/>
            <a:chExt cx="5112568" cy="6579959"/>
          </a:xfrm>
        </p:grpSpPr>
        <p:pic>
          <p:nvPicPr>
            <p:cNvPr id="49" name="Рисунок 48"/>
            <p:cNvPicPr>
              <a:picLocks noChangeAspect="1"/>
            </p:cNvPicPr>
            <p:nvPr/>
          </p:nvPicPr>
          <p:blipFill rotWithShape="1">
            <a:blip r:embed="rId3" cstate="print">
              <a:extLst>
                <a:ext uri="{28A0092B-C50C-407E-A947-70E740481C1C}">
                  <a14:useLocalDpi xmlns:a14="http://schemas.microsoft.com/office/drawing/2010/main" val="0"/>
                </a:ext>
              </a:extLst>
            </a:blip>
            <a:srcRect l="80787" t="7351" r="570" b="87204"/>
            <a:stretch/>
          </p:blipFill>
          <p:spPr>
            <a:xfrm flipV="1">
              <a:off x="5025008" y="-4514"/>
              <a:ext cx="4880992" cy="764704"/>
            </a:xfrm>
            <a:prstGeom prst="rect">
              <a:avLst/>
            </a:prstGeom>
          </p:spPr>
        </p:pic>
        <p:sp>
          <p:nvSpPr>
            <p:cNvPr id="61" name="TextBox 60"/>
            <p:cNvSpPr txBox="1"/>
            <p:nvPr/>
          </p:nvSpPr>
          <p:spPr>
            <a:xfrm>
              <a:off x="5457056" y="5992442"/>
              <a:ext cx="4608512" cy="210329"/>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62" name="TextBox 61"/>
            <p:cNvSpPr txBox="1"/>
            <p:nvPr/>
          </p:nvSpPr>
          <p:spPr>
            <a:xfrm>
              <a:off x="5457056" y="5403528"/>
              <a:ext cx="4680520" cy="210329"/>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63" name="TextBox 62"/>
            <p:cNvSpPr txBox="1"/>
            <p:nvPr/>
          </p:nvSpPr>
          <p:spPr>
            <a:xfrm>
              <a:off x="5457056" y="4805426"/>
              <a:ext cx="4608512" cy="210329"/>
            </a:xfrm>
            <a:prstGeom prst="rect">
              <a:avLst/>
            </a:prstGeom>
            <a:noFill/>
          </p:spPr>
          <p:txBody>
            <a:bodyPr wrap="square" rtlCol="0">
              <a:spAutoFit/>
            </a:bodyPr>
            <a:lstStyle/>
            <a:p>
              <a:r>
                <a:rPr lang="ru-RU" sz="1400" b="1" dirty="0" smtClean="0">
                  <a:solidFill>
                    <a:srgbClr val="02A6F0"/>
                  </a:solidFill>
                </a:rPr>
                <a:t>СРОК ПРИНЯТИЯ РЕШЕНИЯ</a:t>
              </a:r>
            </a:p>
          </p:txBody>
        </p:sp>
        <p:pic>
          <p:nvPicPr>
            <p:cNvPr id="64"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224176" y="4781823"/>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230475" y="5958327"/>
              <a:ext cx="234017" cy="23401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457056" y="952197"/>
              <a:ext cx="4579233" cy="210329"/>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pic>
          <p:nvPicPr>
            <p:cNvPr id="67"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0576" y="4076054"/>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1" descr="C:\Users\032PodlesnykhSS\Desktop\inf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8013" y="908720"/>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descr="C:\Users\032PodlesnykhSS\Desktop\google-do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7863" y="5334526"/>
              <a:ext cx="234520" cy="23452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5457056" y="4113946"/>
              <a:ext cx="4608512" cy="210329"/>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pic>
          <p:nvPicPr>
            <p:cNvPr id="71" name="Picture 15" descr="C:\Users\032PodlesnykhSS\Desktop\ruble (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169024" y="1696738"/>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5457056" y="1950655"/>
              <a:ext cx="3944887" cy="2145355"/>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ДМО 36 619,93 руб. (415% размера социальной пенсии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Героям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Российской Федерации;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награжденным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орденом Святого апостола Андрея Первозванного;</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награжденным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орденом Святого Георгия I степени, </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награжденным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орденом "За заслуги перед Отечеством" I степени;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награжденным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орденом Славы трех степеней;</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награжденным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знаком отличия ордена Святого Георгия - Георгиевским Крестом четырех степеней;</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ДМО 33 090,30 руб. (375% размера социальной пенсии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награжденным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орденом Святого Георгия II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степени</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ДМО  29 119,46 руб. (330% размера социальной пенсии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награжденным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орденом Святого Георгия III степени;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награжденным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орденом "За заслуги перед Отечеством" II степени, орденом " За заслуги перед Отечеством" III и IV степени;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гражданин</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награжденный тремя орденами Мужества и (или) "За личное мужество".</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Размер ДМО 22 060,20 руб. (250% размера социальной пенсии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награжденным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орденом Святого Георгия IV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степени.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73" name="TextBox 72"/>
            <p:cNvSpPr txBox="1"/>
            <p:nvPr/>
          </p:nvSpPr>
          <p:spPr>
            <a:xfrm>
              <a:off x="5457056" y="1768746"/>
              <a:ext cx="4608512" cy="210329"/>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74" name="TextBox 73"/>
            <p:cNvSpPr txBox="1"/>
            <p:nvPr/>
          </p:nvSpPr>
          <p:spPr>
            <a:xfrm>
              <a:off x="5457056" y="1147764"/>
              <a:ext cx="3944887" cy="525822"/>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Выплата дополнительного материального обеспечения производится одновременно с выплатой соответствующей пенсии и не выплачивается в период выполнения оплачиваемой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работы.</a:t>
              </a:r>
            </a:p>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 </a:t>
              </a:r>
            </a:p>
          </p:txBody>
        </p:sp>
        <p:cxnSp>
          <p:nvCxnSpPr>
            <p:cNvPr id="75" name="Прямая соединительная линия 74"/>
            <p:cNvCxnSpPr/>
            <p:nvPr/>
          </p:nvCxnSpPr>
          <p:spPr>
            <a:xfrm flipV="1">
              <a:off x="5504267" y="1147763"/>
              <a:ext cx="3897676" cy="3278"/>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457056" y="5021451"/>
              <a:ext cx="4487606" cy="178780"/>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77" name="TextBox 76"/>
            <p:cNvSpPr txBox="1"/>
            <p:nvPr/>
          </p:nvSpPr>
          <p:spPr>
            <a:xfrm>
              <a:off x="5457056" y="4329971"/>
              <a:ext cx="3944887" cy="294460"/>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Граждане Российской Федерации, получающие пенсию и имеющие выдающиеся достижения, и особые заслуги перед Российской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Федерацией</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78" name="TextBox 77"/>
            <p:cNvSpPr txBox="1"/>
            <p:nvPr/>
          </p:nvSpPr>
          <p:spPr>
            <a:xfrm>
              <a:off x="5457056" y="5597515"/>
              <a:ext cx="4176464" cy="178780"/>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 подтверждающие награждение орденами, знаками отличия </a:t>
              </a:r>
            </a:p>
          </p:txBody>
        </p:sp>
        <p:sp>
          <p:nvSpPr>
            <p:cNvPr id="79" name="TextBox 78"/>
            <p:cNvSpPr txBox="1"/>
            <p:nvPr/>
          </p:nvSpPr>
          <p:spPr>
            <a:xfrm>
              <a:off x="5482731" y="6165304"/>
              <a:ext cx="4487606" cy="410141"/>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службы Отделения СФР по Алтайскому краю</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80" name="Прямая соединительная линия 79"/>
            <p:cNvCxnSpPr/>
            <p:nvPr/>
          </p:nvCxnSpPr>
          <p:spPr>
            <a:xfrm flipV="1">
              <a:off x="5479472" y="1950655"/>
              <a:ext cx="3922471" cy="4326"/>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5479472" y="4329970"/>
              <a:ext cx="392247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5482903" y="5019940"/>
              <a:ext cx="3919040" cy="151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5479471" y="5585437"/>
              <a:ext cx="392247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5482903" y="6192344"/>
              <a:ext cx="3919040"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88908" y="44624"/>
              <a:ext cx="4904652" cy="694086"/>
            </a:xfrm>
            <a:prstGeom prst="rect">
              <a:avLst/>
            </a:prstGeom>
            <a:noFill/>
          </p:spPr>
          <p:txBody>
            <a:bodyPr wrap="square" rtlCol="0">
              <a:spAutoFit/>
            </a:bodyPr>
            <a:lstStyle/>
            <a:p>
              <a:pPr algn="ctr"/>
              <a:r>
                <a:rPr lang="ru-RU" sz="2000" b="1" dirty="0" smtClean="0">
                  <a:solidFill>
                    <a:schemeClr val="bg1"/>
                  </a:solidFill>
                </a:rPr>
                <a:t>УСТАНОВЛЕНИЕ ДОПОЛНИТЕЛЬНОГО ЕЖЕМЕСЯЧНОГО МАТЕРИАЛЬНОГО ОБЕСПЕЧЕНИЯ ГРАЖДАНАМ РФ ЗА ВЫДАЮЩИЕСЯ ДОСТИЖЕНИЯ И ОСОБЫЕ ЗАСЛУГИ</a:t>
              </a:r>
              <a:endParaRPr lang="ru-RU" sz="2000" b="1" dirty="0">
                <a:solidFill>
                  <a:schemeClr val="bg1"/>
                </a:solidFill>
              </a:endParaRPr>
            </a:p>
          </p:txBody>
        </p:sp>
      </p:grpSp>
      <p:grpSp>
        <p:nvGrpSpPr>
          <p:cNvPr id="35" name="Группа 34"/>
          <p:cNvGrpSpPr/>
          <p:nvPr/>
        </p:nvGrpSpPr>
        <p:grpSpPr>
          <a:xfrm rot="10800000" flipV="1">
            <a:off x="5013176" y="9201471"/>
            <a:ext cx="1126220" cy="427051"/>
            <a:chOff x="3662866" y="6369433"/>
            <a:chExt cx="867896" cy="378190"/>
          </a:xfrm>
        </p:grpSpPr>
        <p:sp>
          <p:nvSpPr>
            <p:cNvPr id="36" name="TextBox 35"/>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7"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Номер слайда 2"/>
          <p:cNvSpPr>
            <a:spLocks noGrp="1"/>
          </p:cNvSpPr>
          <p:nvPr>
            <p:ph type="sldNum" sz="quarter" idx="12"/>
          </p:nvPr>
        </p:nvSpPr>
        <p:spPr/>
        <p:txBody>
          <a:bodyPr/>
          <a:lstStyle/>
          <a:p>
            <a:fld id="{B19B0651-EE4F-4900-A07F-96A6BFA9D0F0}" type="slidenum">
              <a:rPr lang="ru-RU" smtClean="0"/>
              <a:t>7</a:t>
            </a:fld>
            <a:endParaRPr lang="ru-RU"/>
          </a:p>
        </p:txBody>
      </p:sp>
    </p:spTree>
    <p:extLst>
      <p:ext uri="{BB962C8B-B14F-4D97-AF65-F5344CB8AC3E}">
        <p14:creationId xmlns:p14="http://schemas.microsoft.com/office/powerpoint/2010/main" val="38199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659508437"/>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Группа 1"/>
          <p:cNvGrpSpPr/>
          <p:nvPr/>
        </p:nvGrpSpPr>
        <p:grpSpPr>
          <a:xfrm rot="10800000">
            <a:off x="-85082" y="-72203"/>
            <a:ext cx="7330504" cy="9978202"/>
            <a:chOff x="4781197" y="-14368"/>
            <a:chExt cx="5186685" cy="6935932"/>
          </a:xfrm>
        </p:grpSpPr>
        <p:pic>
          <p:nvPicPr>
            <p:cNvPr id="45" name="Рисунок 44"/>
            <p:cNvPicPr>
              <a:picLocks noChangeAspect="1"/>
            </p:cNvPicPr>
            <p:nvPr/>
          </p:nvPicPr>
          <p:blipFill rotWithShape="1">
            <a:blip r:embed="rId3" cstate="print">
              <a:extLst>
                <a:ext uri="{28A0092B-C50C-407E-A947-70E740481C1C}">
                  <a14:useLocalDpi xmlns:a14="http://schemas.microsoft.com/office/drawing/2010/main" val="0"/>
                </a:ext>
              </a:extLst>
            </a:blip>
            <a:srcRect l="80787" t="7351" r="570" b="87204"/>
            <a:stretch/>
          </p:blipFill>
          <p:spPr>
            <a:xfrm flipV="1">
              <a:off x="5025008" y="6101936"/>
              <a:ext cx="4880992" cy="764704"/>
            </a:xfrm>
            <a:prstGeom prst="rect">
              <a:avLst/>
            </a:prstGeom>
          </p:spPr>
        </p:pic>
        <p:sp>
          <p:nvSpPr>
            <p:cNvPr id="46" name="TextBox 45"/>
            <p:cNvSpPr txBox="1"/>
            <p:nvPr/>
          </p:nvSpPr>
          <p:spPr>
            <a:xfrm flipV="1">
              <a:off x="5086890" y="6233730"/>
              <a:ext cx="4880992" cy="492058"/>
            </a:xfrm>
            <a:prstGeom prst="rect">
              <a:avLst/>
            </a:prstGeom>
            <a:noFill/>
          </p:spPr>
          <p:txBody>
            <a:bodyPr wrap="square" rtlCol="0">
              <a:spAutoFit/>
            </a:bodyPr>
            <a:lstStyle/>
            <a:p>
              <a:pPr algn="ctr"/>
              <a:r>
                <a:rPr lang="ru-RU" sz="2000" b="1" dirty="0" smtClean="0">
                  <a:solidFill>
                    <a:schemeClr val="bg1"/>
                  </a:solidFill>
                </a:rPr>
                <a:t>УСТАНОВЛЕНИЕ ДВУХ ПЕНСИЙ ЧЛЕНАМ СЕМЬИ ГРАЖДАН УЧАСТНИКОВ СВО </a:t>
              </a:r>
              <a:endParaRPr lang="ru-RU" sz="2000" b="1" dirty="0">
                <a:solidFill>
                  <a:schemeClr val="bg1"/>
                </a:solidFill>
              </a:endParaRPr>
            </a:p>
          </p:txBody>
        </p:sp>
        <p:cxnSp>
          <p:nvCxnSpPr>
            <p:cNvPr id="47" name="Прямая соединительная линия 46"/>
            <p:cNvCxnSpPr/>
            <p:nvPr/>
          </p:nvCxnSpPr>
          <p:spPr>
            <a:xfrm>
              <a:off x="5412066" y="764705"/>
              <a:ext cx="0" cy="6037911"/>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48" name="Прямоугольник 47"/>
            <p:cNvSpPr/>
            <p:nvPr/>
          </p:nvSpPr>
          <p:spPr>
            <a:xfrm>
              <a:off x="9778960" y="-14368"/>
              <a:ext cx="144017" cy="6935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9"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71376" y="1736562"/>
              <a:ext cx="234152" cy="234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9471511" y="461081"/>
              <a:ext cx="234017" cy="23401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flipV="1">
              <a:off x="9442859" y="2707701"/>
              <a:ext cx="253916" cy="2539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1" descr="C:\Users\032PodlesnykhSS\Desktop\inf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flipV="1">
              <a:off x="9466485" y="5846004"/>
              <a:ext cx="239043" cy="23904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C:\Users\032PodlesnykhSS\Desktop\google-do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flipV="1">
              <a:off x="9472250" y="1416919"/>
              <a:ext cx="233278" cy="2332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5" descr="C:\Users\032PodlesnykhSS\Desktop\ruble (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flipV="1">
              <a:off x="9417496" y="3570614"/>
              <a:ext cx="323891" cy="32389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flipV="1">
              <a:off x="4881416" y="465018"/>
              <a:ext cx="4608512" cy="213938"/>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56" name="TextBox 55"/>
            <p:cNvSpPr txBox="1"/>
            <p:nvPr/>
          </p:nvSpPr>
          <p:spPr>
            <a:xfrm flipV="1">
              <a:off x="4808984" y="1413191"/>
              <a:ext cx="4680520" cy="213938"/>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57" name="TextBox 56"/>
            <p:cNvSpPr txBox="1"/>
            <p:nvPr/>
          </p:nvSpPr>
          <p:spPr>
            <a:xfrm flipV="1">
              <a:off x="4880545" y="1763018"/>
              <a:ext cx="4608512" cy="213938"/>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58" name="TextBox 57"/>
            <p:cNvSpPr txBox="1"/>
            <p:nvPr/>
          </p:nvSpPr>
          <p:spPr>
            <a:xfrm flipV="1">
              <a:off x="5342319" y="5821405"/>
              <a:ext cx="4147185" cy="213938"/>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59" name="TextBox 58"/>
            <p:cNvSpPr txBox="1"/>
            <p:nvPr/>
          </p:nvSpPr>
          <p:spPr>
            <a:xfrm flipV="1">
              <a:off x="4880992" y="2731537"/>
              <a:ext cx="4608512" cy="213938"/>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64" name="TextBox 63"/>
            <p:cNvSpPr txBox="1"/>
            <p:nvPr/>
          </p:nvSpPr>
          <p:spPr>
            <a:xfrm flipV="1">
              <a:off x="5529063" y="2911693"/>
              <a:ext cx="3919669" cy="770177"/>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Государственная пенсия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СПК –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17 648,16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руб.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х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районный коэффициент</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Социальная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по инвалидности: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инвалиды – 21 177,59 руб. х районный коэффициент;</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 детства 1 группы – 21 177,59 руб.  х районный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коэффициент</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 детства 2 группы – 17 648,16 руб.</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 детства 3 группы – 7 500,47 руб.</a:t>
              </a:r>
              <a:r>
                <a:rPr lang="ru-RU" sz="7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p>
          </p:txBody>
        </p:sp>
        <p:sp>
          <p:nvSpPr>
            <p:cNvPr id="65" name="TextBox 64"/>
            <p:cNvSpPr txBox="1"/>
            <p:nvPr/>
          </p:nvSpPr>
          <p:spPr>
            <a:xfrm flipV="1">
              <a:off x="4781197" y="3628566"/>
              <a:ext cx="4708307" cy="213938"/>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66" name="TextBox 65"/>
            <p:cNvSpPr txBox="1"/>
            <p:nvPr/>
          </p:nvSpPr>
          <p:spPr>
            <a:xfrm flipV="1">
              <a:off x="5529064" y="3817813"/>
              <a:ext cx="3919282" cy="2064503"/>
            </a:xfrm>
            <a:prstGeom prst="rect">
              <a:avLst/>
            </a:prstGeom>
            <a:noFill/>
          </p:spPr>
          <p:txBody>
            <a:bodyPr wrap="square" rtlCol="0">
              <a:spAutoFit/>
            </a:bodyPr>
            <a:lstStyle/>
            <a:p>
              <a:pPr algn="just"/>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Дети-инвалиды и инвалиды с детства I и II групп:</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по CПК (ст.15 Закона № 166) и социальная пенсия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инвалидности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(ст.18 Закона № 166) или страховая пенсия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инвалидности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страховая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по СПК и социальная пенсия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инвалидности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 СПК по линии силового ведомства и социальная пенсия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инвалидности (ст.18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Закона № 166) или страховая пенсия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инвалидности</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Родители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погибшего (умершего)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добровольца: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по СПК (ст.15 Закона № 166) и любая другая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установленная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соответствии с законодательством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РФ</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Вдовы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(вдовцы) не вступившие в новый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брак:</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по СПК (ст.15 Закона № 166) и страховая пенсия по старости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инвалидности</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осударственная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по СПК (ст.15 Закона № 166) и социальная пенсия (ст. 18 Закона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166, за исключением пенсии по СПК</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государственная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пенсия по СПК (ст.15 Закона № 166) и пенсия за выслугу лет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инвалидности</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(Закон № 4468-1</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algn="just"/>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установления: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заявлению.</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67" name="Прямая соединительная линия 66"/>
            <p:cNvCxnSpPr/>
            <p:nvPr/>
          </p:nvCxnSpPr>
          <p:spPr>
            <a:xfrm>
              <a:off x="5529064" y="5844821"/>
              <a:ext cx="391365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flipV="1">
              <a:off x="5001898" y="1626583"/>
              <a:ext cx="4487606" cy="181847"/>
            </a:xfrm>
            <a:prstGeom prst="rect">
              <a:avLst/>
            </a:prstGeom>
            <a:noFill/>
          </p:spPr>
          <p:txBody>
            <a:bodyPr wrap="square" rtlCol="0">
              <a:spAutoFit/>
            </a:bodyPr>
            <a:lstStyle/>
            <a:p>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0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рабочих дней</a:t>
              </a:r>
            </a:p>
          </p:txBody>
        </p:sp>
        <p:sp>
          <p:nvSpPr>
            <p:cNvPr id="70" name="TextBox 69"/>
            <p:cNvSpPr txBox="1"/>
            <p:nvPr/>
          </p:nvSpPr>
          <p:spPr>
            <a:xfrm flipV="1">
              <a:off x="5529064" y="1916832"/>
              <a:ext cx="3914749" cy="900246"/>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Дети-инвалиды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 инвалиды с детства I и II групп, являющиеся детьми погибшего (умершего)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добровольца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Дети-инвалиды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 инвалиды с детства I и II групп, являющиеся детьми погибшего (умершего) военнослужащих проходивших военную службу по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контракту</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Родители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погибшего (умершего)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добровольца</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Вдовы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(вдовцы) не вступившие в новый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брак</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71" name="TextBox 70"/>
            <p:cNvSpPr txBox="1"/>
            <p:nvPr/>
          </p:nvSpPr>
          <p:spPr>
            <a:xfrm flipV="1">
              <a:off x="5539771" y="642710"/>
              <a:ext cx="3960440" cy="770177"/>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Свидетельство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смерти;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Период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пребывания погибшего кормильца в добровольческом формировании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(его статус), подтверждается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справками, выданными воинскими подразделениями, военными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комиссариатами, и др.;</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подтверждающие родственные отношения с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погибшим;</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Сведения</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полученные из  ФГИС «Федеральный реестр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инвалидов.»</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sp>
          <p:nvSpPr>
            <p:cNvPr id="72" name="TextBox 71"/>
            <p:cNvSpPr txBox="1"/>
            <p:nvPr/>
          </p:nvSpPr>
          <p:spPr>
            <a:xfrm flipV="1">
              <a:off x="4966463" y="55324"/>
              <a:ext cx="4487606" cy="417179"/>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Клиентские службы Отделения СФР по Алтайскому краю</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МФЦ</a:t>
              </a:r>
            </a:p>
            <a:p>
              <a:pPr marL="171450" indent="-171450" algn="just">
                <a:buFont typeface="Wingdings" panose="05000000000000000000" pitchFamily="2" charset="2"/>
                <a:buChar char="§"/>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Портал </a:t>
              </a:r>
              <a:r>
                <a:rPr lang="ru-RU" sz="110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госуслуг</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73" name="Прямая соединительная линия 72"/>
            <p:cNvCxnSpPr/>
            <p:nvPr/>
          </p:nvCxnSpPr>
          <p:spPr>
            <a:xfrm>
              <a:off x="5529064" y="3642622"/>
              <a:ext cx="386398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a:off x="5529064" y="2778526"/>
              <a:ext cx="3918135"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5529064" y="1788073"/>
              <a:ext cx="3888432"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5529064" y="1403798"/>
              <a:ext cx="384570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5538203" y="483206"/>
              <a:ext cx="3845703"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grpSp>
        <p:nvGrpSpPr>
          <p:cNvPr id="36" name="Группа 35"/>
          <p:cNvGrpSpPr/>
          <p:nvPr/>
        </p:nvGrpSpPr>
        <p:grpSpPr>
          <a:xfrm rot="10800000" flipV="1">
            <a:off x="4942846" y="9273480"/>
            <a:ext cx="1230460" cy="550184"/>
            <a:chOff x="3662866" y="6369433"/>
            <a:chExt cx="867896" cy="378190"/>
          </a:xfrm>
        </p:grpSpPr>
        <p:sp>
          <p:nvSpPr>
            <p:cNvPr id="37" name="TextBox 36"/>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38"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Номер слайда 1"/>
          <p:cNvSpPr txBox="1">
            <a:spLocks/>
          </p:cNvSpPr>
          <p:nvPr/>
        </p:nvSpPr>
        <p:spPr>
          <a:xfrm>
            <a:off x="260648" y="9181399"/>
            <a:ext cx="1600200" cy="52740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19B0651-EE4F-4900-A07F-96A6BFA9D0F0}" type="slidenum">
              <a:rPr lang="ru-RU" smtClean="0"/>
              <a:pPr algn="l"/>
              <a:t>8</a:t>
            </a:fld>
            <a:endParaRPr lang="ru-RU" dirty="0"/>
          </a:p>
        </p:txBody>
      </p:sp>
    </p:spTree>
    <p:extLst>
      <p:ext uri="{BB962C8B-B14F-4D97-AF65-F5344CB8AC3E}">
        <p14:creationId xmlns:p14="http://schemas.microsoft.com/office/powerpoint/2010/main" val="4067634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rotWithShape="1">
          <a:blip r:embed="rId3" cstate="print">
            <a:extLst>
              <a:ext uri="{28A0092B-C50C-407E-A947-70E740481C1C}">
                <a14:useLocalDpi xmlns:a14="http://schemas.microsoft.com/office/drawing/2010/main" val="0"/>
              </a:ext>
            </a:extLst>
          </a:blip>
          <a:srcRect l="80787" t="7606" r="570" b="87204"/>
          <a:stretch/>
        </p:blipFill>
        <p:spPr>
          <a:xfrm rot="10800000" flipV="1">
            <a:off x="-18481" y="-1"/>
            <a:ext cx="6920029" cy="1060354"/>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3401534868"/>
              </p:ext>
            </p:extLst>
          </p:nvPr>
        </p:nvGraphicFramePr>
        <p:xfrm>
          <a:off x="0" y="0"/>
          <a:ext cx="6858000" cy="9906000"/>
        </p:xfrm>
        <a:graphic>
          <a:graphicData uri="http://schemas.openxmlformats.org/drawingml/2006/table">
            <a:tbl>
              <a:tblPr firstRow="1" bandRow="1">
                <a:tableStyleId>{5C22544A-7EE6-4342-B048-85BDC9FD1C3A}</a:tableStyleId>
              </a:tblPr>
              <a:tblGrid>
                <a:gridCol w="3429000"/>
                <a:gridCol w="3429000"/>
              </a:tblGrid>
              <a:tr h="9906000">
                <a:tc>
                  <a:txBody>
                    <a:bodyPr/>
                    <a:lstStyle/>
                    <a:p>
                      <a:endParaRPr lang="ru-RU" sz="2600" dirty="0"/>
                    </a:p>
                  </a:txBody>
                  <a:tcPr marL="63305" marR="63305" marT="66040" marB="66040">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2600" dirty="0"/>
                    </a:p>
                  </a:txBody>
                  <a:tcPr marL="63305" marR="63305" marT="66040" marB="6604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2" name="TextBox 41"/>
          <p:cNvSpPr txBox="1"/>
          <p:nvPr/>
        </p:nvSpPr>
        <p:spPr>
          <a:xfrm rot="10800000" flipV="1">
            <a:off x="-171400" y="48904"/>
            <a:ext cx="7224997" cy="1015663"/>
          </a:xfrm>
          <a:prstGeom prst="rect">
            <a:avLst/>
          </a:prstGeom>
          <a:noFill/>
        </p:spPr>
        <p:txBody>
          <a:bodyPr wrap="square" rtlCol="0">
            <a:spAutoFit/>
          </a:bodyPr>
          <a:lstStyle/>
          <a:p>
            <a:pPr algn="ctr"/>
            <a:r>
              <a:rPr lang="ru-RU" sz="1950" b="1" dirty="0" smtClean="0">
                <a:solidFill>
                  <a:schemeClr val="bg1"/>
                </a:solidFill>
              </a:rPr>
              <a:t>ВЫПЛАТЫ ПРАВОПРЕЕМНИКАМ УМЕРШИХ ЗАСТРАХОВАННЫХ ЛИЦ СРЕДСТВ ПЕНСИОННЫХ НАКОПЛЕНИЙ, УЧТЕННЫХ В СПЕЦИАЛЬНОЙ ЧАСТИ ИНДИВИДУАЛЬНОГО ЛИЦЕВОГО СЧЕТА</a:t>
            </a:r>
            <a:endParaRPr lang="ru-RU" sz="1950" b="1" dirty="0">
              <a:solidFill>
                <a:schemeClr val="bg1"/>
              </a:solidFill>
            </a:endParaRPr>
          </a:p>
        </p:txBody>
      </p:sp>
      <p:cxnSp>
        <p:nvCxnSpPr>
          <p:cNvPr id="43" name="Прямая соединительная линия 42"/>
          <p:cNvCxnSpPr/>
          <p:nvPr/>
        </p:nvCxnSpPr>
        <p:spPr>
          <a:xfrm rot="10800000">
            <a:off x="6352796" y="41015"/>
            <a:ext cx="0" cy="8783842"/>
          </a:xfrm>
          <a:prstGeom prst="line">
            <a:avLst/>
          </a:prstGeom>
          <a:ln w="57150">
            <a:noFill/>
          </a:ln>
        </p:spPr>
        <p:style>
          <a:lnRef idx="1">
            <a:schemeClr val="accent1"/>
          </a:lnRef>
          <a:fillRef idx="0">
            <a:schemeClr val="accent1"/>
          </a:fillRef>
          <a:effectRef idx="0">
            <a:schemeClr val="accent1"/>
          </a:effectRef>
          <a:fontRef idx="minor">
            <a:schemeClr val="tx1"/>
          </a:fontRef>
        </p:style>
      </p:cxnSp>
      <p:pic>
        <p:nvPicPr>
          <p:cNvPr id="44" name="Picture 4" descr="C:\Users\032PodlesnykhSS\Desktop\clock (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94719" y="5745088"/>
            <a:ext cx="331969" cy="34063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C:\Users\032PodlesnykhSS\Desktop\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292552" y="8632554"/>
            <a:ext cx="331778" cy="3404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9" descr="C:\Users\032PodlesnykhSS\Desktop\gro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261418" y="3584848"/>
            <a:ext cx="359990" cy="36939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1" descr="C:\Users\032PodlesnykhSS\Desktop\inf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H="1" flipV="1">
            <a:off x="261418" y="1288576"/>
            <a:ext cx="338903" cy="34775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C:\Users\032PodlesnykhSS\Desktop\google-do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H="1" flipV="1">
            <a:off x="292552" y="6249144"/>
            <a:ext cx="323760" cy="33221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5" descr="C:\Users\032PodlesnykhSS\Desktop\ruble (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210579" y="2609603"/>
            <a:ext cx="459197" cy="47118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rot="10800000" flipV="1">
            <a:off x="567687" y="8705040"/>
            <a:ext cx="6533720" cy="307777"/>
          </a:xfrm>
          <a:prstGeom prst="rect">
            <a:avLst/>
          </a:prstGeom>
          <a:noFill/>
        </p:spPr>
        <p:txBody>
          <a:bodyPr wrap="square" rtlCol="0">
            <a:spAutoFit/>
          </a:bodyPr>
          <a:lstStyle/>
          <a:p>
            <a:r>
              <a:rPr lang="ru-RU" sz="1400" b="1" dirty="0">
                <a:solidFill>
                  <a:srgbClr val="02A6F0"/>
                </a:solidFill>
              </a:rPr>
              <a:t>КУДА </a:t>
            </a:r>
            <a:r>
              <a:rPr lang="ru-RU" sz="1400" b="1" dirty="0" smtClean="0">
                <a:solidFill>
                  <a:srgbClr val="02A6F0"/>
                </a:solidFill>
              </a:rPr>
              <a:t>ОБРАЩАТЬСЯ</a:t>
            </a:r>
            <a:endParaRPr lang="ru-RU" sz="1400" b="1" dirty="0">
              <a:solidFill>
                <a:srgbClr val="02A6F0"/>
              </a:solidFill>
            </a:endParaRPr>
          </a:p>
        </p:txBody>
      </p:sp>
      <p:sp>
        <p:nvSpPr>
          <p:cNvPr id="51" name="TextBox 50"/>
          <p:cNvSpPr txBox="1"/>
          <p:nvPr/>
        </p:nvSpPr>
        <p:spPr>
          <a:xfrm rot="10800000" flipV="1">
            <a:off x="567687" y="5822092"/>
            <a:ext cx="6533720" cy="307777"/>
          </a:xfrm>
          <a:prstGeom prst="rect">
            <a:avLst/>
          </a:prstGeom>
          <a:noFill/>
        </p:spPr>
        <p:txBody>
          <a:bodyPr wrap="square" rtlCol="0">
            <a:spAutoFit/>
          </a:bodyPr>
          <a:lstStyle/>
          <a:p>
            <a:r>
              <a:rPr lang="ru-RU" sz="1400" b="1" dirty="0" smtClean="0">
                <a:solidFill>
                  <a:srgbClr val="02A6F0"/>
                </a:solidFill>
              </a:rPr>
              <a:t>СРОК ПРИНЯТИЯ РЕШЕНИЯ</a:t>
            </a:r>
          </a:p>
        </p:txBody>
      </p:sp>
      <p:sp>
        <p:nvSpPr>
          <p:cNvPr id="52" name="TextBox 51"/>
          <p:cNvSpPr txBox="1"/>
          <p:nvPr/>
        </p:nvSpPr>
        <p:spPr>
          <a:xfrm rot="10800000" flipV="1">
            <a:off x="567687" y="1362612"/>
            <a:ext cx="5879674" cy="307777"/>
          </a:xfrm>
          <a:prstGeom prst="rect">
            <a:avLst/>
          </a:prstGeom>
          <a:noFill/>
        </p:spPr>
        <p:txBody>
          <a:bodyPr wrap="square" rtlCol="0">
            <a:spAutoFit/>
          </a:bodyPr>
          <a:lstStyle/>
          <a:p>
            <a:r>
              <a:rPr lang="ru-RU" sz="1400" b="1" dirty="0" smtClean="0">
                <a:solidFill>
                  <a:srgbClr val="02A6F0"/>
                </a:solidFill>
              </a:rPr>
              <a:t>ОПИСАНИЕ МЕРЫ ПОДДЕРЖКИ</a:t>
            </a:r>
            <a:endParaRPr lang="ru-RU" sz="1400" b="1" dirty="0">
              <a:solidFill>
                <a:srgbClr val="02A6F0"/>
              </a:solidFill>
            </a:endParaRPr>
          </a:p>
        </p:txBody>
      </p:sp>
      <p:sp>
        <p:nvSpPr>
          <p:cNvPr id="53" name="TextBox 52"/>
          <p:cNvSpPr txBox="1"/>
          <p:nvPr/>
        </p:nvSpPr>
        <p:spPr>
          <a:xfrm rot="10800000" flipV="1">
            <a:off x="567687" y="3666903"/>
            <a:ext cx="6533720" cy="307777"/>
          </a:xfrm>
          <a:prstGeom prst="rect">
            <a:avLst/>
          </a:prstGeom>
          <a:noFill/>
        </p:spPr>
        <p:txBody>
          <a:bodyPr wrap="square" rtlCol="0">
            <a:spAutoFit/>
          </a:bodyPr>
          <a:lstStyle/>
          <a:p>
            <a:r>
              <a:rPr lang="ru-RU" sz="1400" b="1" dirty="0" smtClean="0">
                <a:solidFill>
                  <a:srgbClr val="02A6F0"/>
                </a:solidFill>
              </a:rPr>
              <a:t>КАТЕГОРИЯ ЗАЯВИТЕЛЕЙ</a:t>
            </a:r>
            <a:endParaRPr lang="ru-RU" sz="1400" b="1" dirty="0">
              <a:solidFill>
                <a:srgbClr val="02A6F0"/>
              </a:solidFill>
            </a:endParaRPr>
          </a:p>
        </p:txBody>
      </p:sp>
      <p:sp>
        <p:nvSpPr>
          <p:cNvPr id="54" name="TextBox 53"/>
          <p:cNvSpPr txBox="1"/>
          <p:nvPr/>
        </p:nvSpPr>
        <p:spPr>
          <a:xfrm rot="10800000" flipV="1">
            <a:off x="668226" y="2936776"/>
            <a:ext cx="5713102" cy="738664"/>
          </a:xfrm>
          <a:prstGeom prst="rect">
            <a:avLst/>
          </a:prstGeom>
          <a:noFill/>
        </p:spPr>
        <p:txBody>
          <a:bodyPr wrap="square" rtlCol="0">
            <a:spAutoFit/>
          </a:bodyPr>
          <a:lstStyle/>
          <a:p>
            <a:pPr algn="just"/>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Сумма средств пенсионных накоплений, учтенная в специальной части индивидуального лицевого счета умершего застрахованного лица на дату смерти застрахованного лица. </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Специалист клиентской службы анализирует сумму средств в </a:t>
            </a:r>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выписке СЗИ-ПП, сформированной в АРМ СПУ. </a:t>
            </a:r>
          </a:p>
        </p:txBody>
      </p:sp>
      <p:sp>
        <p:nvSpPr>
          <p:cNvPr id="55" name="TextBox 54"/>
          <p:cNvSpPr txBox="1"/>
          <p:nvPr/>
        </p:nvSpPr>
        <p:spPr>
          <a:xfrm rot="10800000" flipV="1">
            <a:off x="596218" y="1640632"/>
            <a:ext cx="5785110" cy="1061829"/>
          </a:xfrm>
          <a:prstGeom prst="rect">
            <a:avLst/>
          </a:prstGeom>
          <a:noFill/>
        </p:spPr>
        <p:txBody>
          <a:bodyPr wrap="square" rtlCol="0">
            <a:spAutoFit/>
          </a:bodyPr>
          <a:lstStyle/>
          <a:p>
            <a:pPr algn="just"/>
            <a:r>
              <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В случае, смерти застрахованного лица до назначения ему накопительной пенсии средства пенсионных накоплений, учтенные в специальной части индивидуального лицевого счета, за исключением средств (части средств) материнского (семейного) капитала, направленных на формирование накопительной пенсии, а также результата от их инвестирования, выплачиваются правопреемникам умершего застрахованного </a:t>
            </a:r>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a:t>
            </a:r>
          </a:p>
          <a:p>
            <a:pPr algn="just"/>
            <a:r>
              <a:rPr lang="ru-RU" sz="105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Процедура установления:  по заявлению. </a:t>
            </a:r>
            <a:endParaRPr lang="ru-RU" sz="105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p:txBody>
      </p:sp>
      <p:cxnSp>
        <p:nvCxnSpPr>
          <p:cNvPr id="56" name="Прямая соединительная линия 55"/>
          <p:cNvCxnSpPr/>
          <p:nvPr/>
        </p:nvCxnSpPr>
        <p:spPr>
          <a:xfrm rot="10800000" flipV="1">
            <a:off x="669777" y="1636330"/>
            <a:ext cx="5512825" cy="1722"/>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10800000" flipV="1">
            <a:off x="567687" y="6105128"/>
            <a:ext cx="6362306" cy="261610"/>
          </a:xfrm>
          <a:prstGeom prst="rect">
            <a:avLst/>
          </a:prstGeom>
          <a:noFill/>
        </p:spPr>
        <p:txBody>
          <a:bodyPr wrap="square" rtlCol="0">
            <a:spAutoFit/>
          </a:bodyPr>
          <a:lstStyle/>
          <a:p>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10</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календарных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дней</a:t>
            </a:r>
          </a:p>
        </p:txBody>
      </p:sp>
      <p:sp>
        <p:nvSpPr>
          <p:cNvPr id="58" name="TextBox 57"/>
          <p:cNvSpPr txBox="1"/>
          <p:nvPr/>
        </p:nvSpPr>
        <p:spPr>
          <a:xfrm rot="10800000" flipV="1">
            <a:off x="567686" y="3934722"/>
            <a:ext cx="5785108" cy="1954381"/>
          </a:xfrm>
          <a:prstGeom prst="rect">
            <a:avLst/>
          </a:prstGeom>
          <a:noFill/>
        </p:spPr>
        <p:txBody>
          <a:bodyPr wrap="square" rtlCol="0">
            <a:spAutoFit/>
          </a:bodyPr>
          <a:lstStyle/>
          <a:p>
            <a:pPr marL="171450" indent="-171450" algn="just">
              <a:buFont typeface="Wingdings" panose="05000000000000000000" pitchFamily="2" charset="2"/>
              <a:buChar char="ü"/>
            </a:pP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равопреемники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умершего застрахованного лица из числа лиц, указанных в заявлении застрахованного лица о распределении средств пенсионных накоплений, учтенных в специальной части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индивидуального лицевого счета застрахованного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лица (правопреемники «по заявлению</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endPar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endParaRPr>
          </a:p>
          <a:p>
            <a:pPr marL="171450" indent="-171450" algn="just">
              <a:buFont typeface="Wingdings" panose="05000000000000000000" pitchFamily="2" charset="2"/>
              <a:buChar char="ü"/>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правопреемникам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умершего застрахованного лица из числа родственников, к которым относятся его дети, в том числе усыновленные, супруга (супруг), родители (усыновители), братья, сестры, дедушки, бабушки и внуки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правопреемники «по закону»), в следующей последовательности: в первую очередь - детям, в </a:t>
            </a:r>
            <a:r>
              <a:rPr lang="ru-RU" sz="1100" dirty="0" err="1"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т.ч</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усыновленным</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супруге (супругу) и родителям (усыновителям); во вторую очередь - братьям, сестрам, дедушкам, бабушкам и внукам.</a:t>
            </a:r>
          </a:p>
        </p:txBody>
      </p:sp>
      <p:sp>
        <p:nvSpPr>
          <p:cNvPr id="59" name="TextBox 58"/>
          <p:cNvSpPr txBox="1"/>
          <p:nvPr/>
        </p:nvSpPr>
        <p:spPr>
          <a:xfrm rot="10800000" flipV="1">
            <a:off x="563028" y="6609184"/>
            <a:ext cx="5632678" cy="2123658"/>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документы</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подтверждающие родственные отношения с умершим застрахованным лицом (свидетельство о рождении, </a:t>
            </a: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браке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и др.);</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свидетельство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о смерти застрахованного лица (при наличии);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СНИЛС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умершего застрахованного лица (при наличии);</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банковский </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документ с указанием номера расчётного счёта (в случае перечисления денежных средств на банковский счет);</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справку</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подтверждающую смерть гражданина при выполнении задач в ходе СВО (боевых действий) – в случае обращения по истечении 6 месяцев от даты смерти; </a:t>
            </a:r>
          </a:p>
          <a:p>
            <a:pPr marL="171450" indent="-171450" algn="just">
              <a:buFont typeface="Wingdings" panose="05000000000000000000" pitchFamily="2" charset="2"/>
              <a:buChar char="§"/>
            </a:pPr>
            <a:r>
              <a:rPr lang="ru-RU" sz="1100" dirty="0" smtClean="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справку</a:t>
            </a:r>
            <a:r>
              <a:rPr lang="ru-RU" sz="1100" dirty="0">
                <a:solidFill>
                  <a:schemeClr val="tx1">
                    <a:lumMod val="85000"/>
                    <a:lumOff val="15000"/>
                  </a:schemeClr>
                </a:solidFill>
                <a:latin typeface="Arimo" panose="020B0604020202020204" pitchFamily="34" charset="0"/>
                <a:ea typeface="Arimo" panose="020B0604020202020204" pitchFamily="34" charset="0"/>
                <a:cs typeface="Arimo" panose="020B0604020202020204" pitchFamily="34" charset="0"/>
              </a:rPr>
              <a:t>, подтверждающую факт участия правопреемника в выполнении задач в ходе СВО (боевых действий) - в случае обращения по истечении 6 месяцев от даты смерти. </a:t>
            </a:r>
          </a:p>
        </p:txBody>
      </p:sp>
      <p:sp>
        <p:nvSpPr>
          <p:cNvPr id="62" name="TextBox 61"/>
          <p:cNvSpPr txBox="1"/>
          <p:nvPr/>
        </p:nvSpPr>
        <p:spPr>
          <a:xfrm rot="10800000" flipV="1">
            <a:off x="622244" y="9058617"/>
            <a:ext cx="6362306" cy="430887"/>
          </a:xfrm>
          <a:prstGeom prst="rect">
            <a:avLst/>
          </a:prstGeom>
          <a:noFill/>
        </p:spPr>
        <p:txBody>
          <a:bodyPr wrap="square" rtlCol="0">
            <a:spAutoFit/>
          </a:bodyPr>
          <a:lstStyle/>
          <a:p>
            <a:pPr marL="171450" indent="-171450" algn="just">
              <a:buFont typeface="Wingdings" panose="05000000000000000000" pitchFamily="2" charset="2"/>
              <a:buChar char="§"/>
            </a:pPr>
            <a:r>
              <a:rPr lang="ru-RU" sz="1100" dirty="0" smtClean="0">
                <a:latin typeface="Arimo" panose="020B0604020202020204" pitchFamily="34" charset="0"/>
                <a:ea typeface="Arimo" panose="020B0604020202020204" pitchFamily="34" charset="0"/>
                <a:cs typeface="Arimo" panose="020B0604020202020204" pitchFamily="34" charset="0"/>
              </a:rPr>
              <a:t>Клиентские </a:t>
            </a:r>
            <a:r>
              <a:rPr lang="ru-RU" sz="1100" dirty="0">
                <a:latin typeface="Arimo" panose="020B0604020202020204" pitchFamily="34" charset="0"/>
                <a:ea typeface="Arimo" panose="020B0604020202020204" pitchFamily="34" charset="0"/>
                <a:cs typeface="Arimo" panose="020B0604020202020204" pitchFamily="34" charset="0"/>
              </a:rPr>
              <a:t>службы Отделения </a:t>
            </a:r>
            <a:r>
              <a:rPr lang="ru-RU" sz="1100" dirty="0" smtClean="0">
                <a:latin typeface="Arimo" panose="020B0604020202020204" pitchFamily="34" charset="0"/>
                <a:ea typeface="Arimo" panose="020B0604020202020204" pitchFamily="34" charset="0"/>
                <a:cs typeface="Arimo" panose="020B0604020202020204" pitchFamily="34" charset="0"/>
              </a:rPr>
              <a:t>СФР по </a:t>
            </a:r>
            <a:r>
              <a:rPr lang="ru-RU" sz="1100" dirty="0">
                <a:latin typeface="Arimo" panose="020B0604020202020204" pitchFamily="34" charset="0"/>
                <a:ea typeface="Arimo" panose="020B0604020202020204" pitchFamily="34" charset="0"/>
                <a:cs typeface="Arimo" panose="020B0604020202020204" pitchFamily="34" charset="0"/>
              </a:rPr>
              <a:t>Алтайскому краю</a:t>
            </a:r>
          </a:p>
          <a:p>
            <a:pPr marL="171450" indent="-171450" algn="just">
              <a:buFont typeface="Wingdings" panose="05000000000000000000" pitchFamily="2" charset="2"/>
              <a:buChar char="§"/>
            </a:pPr>
            <a:r>
              <a:rPr lang="ru-RU" sz="1100" dirty="0" smtClean="0">
                <a:latin typeface="Arimo" panose="020B0604020202020204" pitchFamily="34" charset="0"/>
                <a:ea typeface="Arimo" panose="020B0604020202020204" pitchFamily="34" charset="0"/>
                <a:cs typeface="Arimo" panose="020B0604020202020204" pitchFamily="34" charset="0"/>
              </a:rPr>
              <a:t>Портал </a:t>
            </a:r>
            <a:r>
              <a:rPr lang="ru-RU" sz="1100" dirty="0" err="1">
                <a:latin typeface="Arimo" panose="020B0604020202020204" pitchFamily="34" charset="0"/>
                <a:ea typeface="Arimo" panose="020B0604020202020204" pitchFamily="34" charset="0"/>
                <a:cs typeface="Arimo" panose="020B0604020202020204" pitchFamily="34" charset="0"/>
              </a:rPr>
              <a:t>госуслуг</a:t>
            </a:r>
            <a:endParaRPr lang="ru-RU" sz="1100" dirty="0">
              <a:latin typeface="Arimo" panose="020B0604020202020204" pitchFamily="34" charset="0"/>
              <a:ea typeface="Arimo" panose="020B0604020202020204" pitchFamily="34" charset="0"/>
              <a:cs typeface="Arimo" panose="020B0604020202020204" pitchFamily="34" charset="0"/>
            </a:endParaRPr>
          </a:p>
        </p:txBody>
      </p:sp>
      <p:cxnSp>
        <p:nvCxnSpPr>
          <p:cNvPr id="63" name="Прямая соединительная линия 62"/>
          <p:cNvCxnSpPr/>
          <p:nvPr/>
        </p:nvCxnSpPr>
        <p:spPr>
          <a:xfrm flipH="1">
            <a:off x="734675" y="2969643"/>
            <a:ext cx="546103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rot="10800000" flipV="1">
            <a:off x="682881" y="3942057"/>
            <a:ext cx="5512825" cy="1"/>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10800000">
            <a:off x="692696" y="6105127"/>
            <a:ext cx="5512827"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rot="10800000">
            <a:off x="734675" y="6651271"/>
            <a:ext cx="5461031" cy="0"/>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rot="10800000" flipV="1">
            <a:off x="734675" y="8988102"/>
            <a:ext cx="5447928" cy="13362"/>
          </a:xfrm>
          <a:prstGeom prst="line">
            <a:avLst/>
          </a:prstGeom>
          <a:ln w="3175">
            <a:solidFill>
              <a:srgbClr val="92B1D6"/>
            </a:solidFill>
            <a:prstDash val="dash"/>
          </a:ln>
        </p:spPr>
        <p:style>
          <a:lnRef idx="1">
            <a:schemeClr val="accent1"/>
          </a:lnRef>
          <a:fillRef idx="0">
            <a:schemeClr val="accent1"/>
          </a:fillRef>
          <a:effectRef idx="0">
            <a:schemeClr val="accent1"/>
          </a:effectRef>
          <a:fontRef idx="minor">
            <a:schemeClr val="tx1"/>
          </a:fontRef>
        </p:style>
      </p:cxnSp>
      <p:grpSp>
        <p:nvGrpSpPr>
          <p:cNvPr id="68" name="Группа 67"/>
          <p:cNvGrpSpPr/>
          <p:nvPr/>
        </p:nvGrpSpPr>
        <p:grpSpPr>
          <a:xfrm rot="10800000" flipV="1">
            <a:off x="5122335" y="9053497"/>
            <a:ext cx="1230460" cy="550184"/>
            <a:chOff x="3662866" y="6369433"/>
            <a:chExt cx="867896" cy="378190"/>
          </a:xfrm>
        </p:grpSpPr>
        <p:sp>
          <p:nvSpPr>
            <p:cNvPr id="71" name="TextBox 70"/>
            <p:cNvSpPr txBox="1"/>
            <p:nvPr/>
          </p:nvSpPr>
          <p:spPr>
            <a:xfrm>
              <a:off x="3662866" y="6588952"/>
              <a:ext cx="867896" cy="158671"/>
            </a:xfrm>
            <a:prstGeom prst="rect">
              <a:avLst/>
            </a:prstGeom>
            <a:noFill/>
          </p:spPr>
          <p:txBody>
            <a:bodyPr wrap="square" rtlCol="0">
              <a:spAutoFit/>
            </a:bodyPr>
            <a:lstStyle/>
            <a:p>
              <a:pPr algn="ctr"/>
              <a:r>
                <a:rPr lang="ru-RU" sz="900" b="1" dirty="0">
                  <a:latin typeface="Arimo" panose="020B0604020202020204" pitchFamily="34" charset="0"/>
                  <a:ea typeface="Arimo" panose="020B0604020202020204" pitchFamily="34" charset="0"/>
                  <a:cs typeface="Arimo" panose="020B0604020202020204" pitchFamily="34" charset="0"/>
                </a:rPr>
                <a:t>8 800 10 000 </a:t>
              </a:r>
              <a:r>
                <a:rPr lang="ru-RU" sz="900" b="1" dirty="0" smtClean="0">
                  <a:latin typeface="Arimo" panose="020B0604020202020204" pitchFamily="34" charset="0"/>
                  <a:ea typeface="Arimo" panose="020B0604020202020204" pitchFamily="34" charset="0"/>
                  <a:cs typeface="Arimo" panose="020B0604020202020204" pitchFamily="34" charset="0"/>
                </a:rPr>
                <a:t>01</a:t>
              </a:r>
              <a:endParaRPr lang="ru-RU" sz="900" b="1" dirty="0">
                <a:latin typeface="Arimo" panose="020B0604020202020204" pitchFamily="34" charset="0"/>
                <a:ea typeface="Arimo" panose="020B0604020202020204" pitchFamily="34" charset="0"/>
                <a:cs typeface="Arimo" panose="020B0604020202020204" pitchFamily="34" charset="0"/>
              </a:endParaRPr>
            </a:p>
          </p:txBody>
        </p:sp>
        <p:pic>
          <p:nvPicPr>
            <p:cNvPr id="72"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94" b="90000" l="4688" r="94375">
                          <a14:foregroundMark x1="35469" y1="44375" x2="35469" y2="44375"/>
                          <a14:foregroundMark x1="35469" y1="44375" x2="50625" y2="39219"/>
                          <a14:foregroundMark x1="47969" y1="40156" x2="41875" y2="33594"/>
                          <a14:foregroundMark x1="41875" y1="33594" x2="60625" y2="36250"/>
                          <a14:foregroundMark x1="44375" y1="37813" x2="27187" y2="38750"/>
                          <a14:foregroundMark x1="27187" y1="38750" x2="31406" y2="57656"/>
                          <a14:foregroundMark x1="31406" y1="57656" x2="47656" y2="59688"/>
                          <a14:foregroundMark x1="47656" y1="59688" x2="54219" y2="38281"/>
                          <a14:foregroundMark x1="50000" y1="47813" x2="41094" y2="60938"/>
                          <a14:foregroundMark x1="45625" y1="57031" x2="29219" y2="45625"/>
                          <a14:foregroundMark x1="35313" y1="49219" x2="35000" y2="56406"/>
                          <a14:foregroundMark x1="52969" y1="45313" x2="60469" y2="36406"/>
                          <a14:foregroundMark x1="61406" y1="39688" x2="67344" y2="46719"/>
                          <a14:foregroundMark x1="67344" y1="46719" x2="64375" y2="52656"/>
                          <a14:foregroundMark x1="64375" y1="52656" x2="57188" y2="55625"/>
                          <a14:foregroundMark x1="57188" y1="55625" x2="52656" y2="55781"/>
                          <a14:foregroundMark x1="52656" y1="55781" x2="47500" y2="66406"/>
                        </a14:backgroundRemoval>
                      </a14:imgEffect>
                    </a14:imgLayer>
                  </a14:imgProps>
                </a:ext>
                <a:ext uri="{28A0092B-C50C-407E-A947-70E740481C1C}">
                  <a14:useLocalDpi xmlns:a14="http://schemas.microsoft.com/office/drawing/2010/main" val="0"/>
                </a:ext>
              </a:extLst>
            </a:blip>
            <a:srcRect l="8026" t="15932" r="9149" b="21994"/>
            <a:stretch/>
          </p:blipFill>
          <p:spPr bwMode="auto">
            <a:xfrm flipH="1">
              <a:off x="3947482" y="6369433"/>
              <a:ext cx="304742" cy="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rot="10800000" flipV="1">
            <a:off x="620688" y="2703268"/>
            <a:ext cx="4708307" cy="307777"/>
          </a:xfrm>
          <a:prstGeom prst="rect">
            <a:avLst/>
          </a:prstGeom>
          <a:noFill/>
        </p:spPr>
        <p:txBody>
          <a:bodyPr wrap="square" rtlCol="0">
            <a:spAutoFit/>
          </a:bodyPr>
          <a:lstStyle/>
          <a:p>
            <a:r>
              <a:rPr lang="ru-RU" sz="1400" b="1" dirty="0" smtClean="0">
                <a:solidFill>
                  <a:srgbClr val="02A6F0"/>
                </a:solidFill>
              </a:rPr>
              <a:t>РАЗМЕР</a:t>
            </a:r>
            <a:endParaRPr lang="ru-RU" sz="1400" b="1" dirty="0">
              <a:solidFill>
                <a:srgbClr val="02A6F0"/>
              </a:solidFill>
            </a:endParaRPr>
          </a:p>
        </p:txBody>
      </p:sp>
      <p:sp>
        <p:nvSpPr>
          <p:cNvPr id="34" name="TextBox 33"/>
          <p:cNvSpPr txBox="1"/>
          <p:nvPr/>
        </p:nvSpPr>
        <p:spPr>
          <a:xfrm rot="10800000" flipV="1">
            <a:off x="548680" y="6366955"/>
            <a:ext cx="4680520" cy="307777"/>
          </a:xfrm>
          <a:prstGeom prst="rect">
            <a:avLst/>
          </a:prstGeom>
          <a:noFill/>
        </p:spPr>
        <p:txBody>
          <a:bodyPr wrap="square" rtlCol="0">
            <a:spAutoFit/>
          </a:bodyPr>
          <a:lstStyle/>
          <a:p>
            <a:r>
              <a:rPr lang="ru-RU" sz="1400" b="1" dirty="0" smtClean="0">
                <a:solidFill>
                  <a:srgbClr val="02A6F0"/>
                </a:solidFill>
              </a:rPr>
              <a:t>ПРИМЕРНЫЙ ПЕРЕЧЕНЬ ДОКУМЕНТОВ</a:t>
            </a:r>
            <a:endParaRPr lang="ru-RU" sz="1400" b="1" dirty="0">
              <a:solidFill>
                <a:srgbClr val="02A6F0"/>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9</a:t>
            </a:fld>
            <a:endParaRPr lang="ru-RU"/>
          </a:p>
        </p:txBody>
      </p:sp>
    </p:spTree>
    <p:extLst>
      <p:ext uri="{BB962C8B-B14F-4D97-AF65-F5344CB8AC3E}">
        <p14:creationId xmlns:p14="http://schemas.microsoft.com/office/powerpoint/2010/main" val="1654322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3804</TotalTime>
  <Words>14003</Words>
  <Application>Microsoft Office PowerPoint</Application>
  <PresentationFormat>Лист A4 (210x297 мм)</PresentationFormat>
  <Paragraphs>1398</Paragraphs>
  <Slides>64</Slides>
  <Notes>64</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Софья</dc:creator>
  <cp:lastModifiedBy>Подлесных Софья Сергеевна</cp:lastModifiedBy>
  <cp:revision>439</cp:revision>
  <cp:lastPrinted>2025-09-18T08:29:37Z</cp:lastPrinted>
  <dcterms:created xsi:type="dcterms:W3CDTF">2025-03-20T13:55:08Z</dcterms:created>
  <dcterms:modified xsi:type="dcterms:W3CDTF">2025-12-17T05:51:41Z</dcterms:modified>
</cp:coreProperties>
</file>