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F662A2D5-452C-4889-B32B-2ADD023CD0A3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1633A72-E273-4D73-9E23-0EB595BA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9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7B09-8820-4514-A904-7B46C6B210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B601-4621-4E96-A14F-C4652A44A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B601-4621-4E96-A14F-C4652A44A5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1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3C09-1121-464C-93A5-642BAB81A89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14.02.2025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675" y="201060"/>
            <a:ext cx="1136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ВСЕРОССИЙСКИЙ КОНКУРС «ЛУЧШИЕ КАДРОВЫЕ ПРАКТИКИ И ИНИЦИАТИВЫ В СИСТЕМЕ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ГОСУДАРСТВЕННОГО И МУНИЦИПАЛЬНОГО УПРАВЛЕНИЯ»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205" y="847391"/>
            <a:ext cx="7131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Номинация: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комплексной работы по управлению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кадрами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2102" y="2469430"/>
            <a:ext cx="7063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предоставления субсидий</a:t>
            </a:r>
          </a:p>
          <a:p>
            <a:pPr algn="ctr"/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</a:t>
            </a:r>
            <a:r>
              <a:rPr lang="en-US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году</a:t>
            </a:r>
            <a:endParaRPr lang="ru-RU" sz="4000" b="1" cap="all" dirty="0">
              <a:solidFill>
                <a:srgbClr val="DF1E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944"/>
            <a:ext cx="5416112" cy="38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01" name="Shape 301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02" name="Shape 302"/>
          <p:cNvSpPr/>
          <p:nvPr/>
        </p:nvSpPr>
        <p:spPr>
          <a:xfrm>
            <a:off x="391886" y="273586"/>
            <a:ext cx="10563497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РАССТОЯНИЕ ОТ МЕСТА, ГДЕ ГРАЖДАНИН ДО ПЕРЕЕЗДА ДЛЯ ТРУДОУСТРОЙСТВА БЫЛ ЗАРЕГИСТРИРОВАН ПО МЕСТУ ЖИТЕЛЬСТВА ИЛИ ПО МЕСТУ ПРЕБЫВАНИЯ. ДО МЕСТА ОСУЩЕСТВЛЕНИЯ ТРУДОВОЙ ДЕЯТЕЛЬНОСТИ НЕ МЕНЕЕ 50 КИЛОМЕТРОВ;</a:t>
            </a:r>
          </a:p>
          <a:p>
            <a:pPr marL="171450" indent="-171450"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ПРЕДОСТАВЛЕНИЕ РАБОТОДАТЕЛЕМ ТРУДОУСТРОЕННОМУ ГРАЖДАНИНУ МЕР ФИНАНСОВОЙ ПОДДЕРЖКИ ЗА СЧЕТ РАБОТОДАТЕЛЯ (КОМПЕНСАЦИЯ ЗАТРАТ РАБОТНИКА НА ПРОЕЗД К НОВОМУ МЕСТУ ПРОЖИВАНИЯ. АРЕНДА ЖИЛЬЯ И (ИЛИ) ИНЫЕ ВЫПЛАТЫ);</a:t>
            </a: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ТРУДОУСТРОЙСТВО НА УСЛОВИЯХ ПОЛНОГО РАБОЧЕГО ДНЯ;</a:t>
            </a: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ВЫПЛАТА РАБОТНИКУ ЗАРАБОТНОЙ ПЛАТЫ В РАЗМЕРЕ НЕ НИЖЕ ВЕЛИЧИНЫ МРОТ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028836" y="973643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УСЛОВИЯ ВКЛЮЧЕНИЯ В ПЕРЕЧЕНЬ ЦЗН</a:t>
            </a:r>
          </a:p>
        </p:txBody>
      </p:sp>
      <p:pic>
        <p:nvPicPr>
          <p:cNvPr id="312" name="Picture 312"/>
          <p:cNvPicPr/>
          <p:nvPr/>
        </p:nvPicPr>
        <p:blipFill>
          <a:blip r:embed="rId2"/>
          <a:stretch/>
        </p:blipFill>
        <p:spPr>
          <a:xfrm>
            <a:off x="391886" y="3601815"/>
            <a:ext cx="547249" cy="540000"/>
          </a:xfrm>
          <a:prstGeom prst="rect">
            <a:avLst/>
          </a:prstGeom>
          <a:ln>
            <a:noFill/>
          </a:ln>
        </p:spPr>
      </p:pic>
      <p:pic>
        <p:nvPicPr>
          <p:cNvPr id="314" name="Picture 314"/>
          <p:cNvPicPr/>
          <p:nvPr/>
        </p:nvPicPr>
        <p:blipFill>
          <a:blip r:embed="rId3"/>
          <a:stretch/>
        </p:blipFill>
        <p:spPr>
          <a:xfrm>
            <a:off x="458241" y="861844"/>
            <a:ext cx="471488" cy="592930"/>
          </a:xfrm>
          <a:prstGeom prst="rect">
            <a:avLst/>
          </a:prstGeom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458241" y="3658836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РАЗМЕР СУБСИДИИ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258705" y="4273485"/>
            <a:ext cx="5264723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СУБСИДИЯ = (3МРОТ*РК + СТРАХОВЫЕ ВЗНОСЫ) * КОЛИЧЕСТВО ТРУДОУСТРОЕННЫХ ГРАЖДАН</a:t>
            </a:r>
            <a:endParaRPr sz="140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6818811" y="3428998"/>
            <a:ext cx="4302036" cy="1292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22 440*3*1,2 + 8132,26 (30,2%)= </a:t>
            </a:r>
            <a:r>
              <a:rPr sz="18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88 916,26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22440</a:t>
            </a: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МРОТ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1,2</a:t>
            </a: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РК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8132,26</a:t>
            </a: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СРЕДНЯЯ СУММА СТРАХОВЫХ ВЗНОСОВ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88 916,26*4=355 665,04</a:t>
            </a:r>
          </a:p>
        </p:txBody>
      </p:sp>
      <p:grpSp>
        <p:nvGrpSpPr>
          <p:cNvPr id="318" name="Shape 318"/>
          <p:cNvGrpSpPr/>
          <p:nvPr/>
        </p:nvGrpSpPr>
        <p:grpSpPr>
          <a:xfrm>
            <a:off x="369264" y="4508952"/>
            <a:ext cx="6571466" cy="2798933"/>
            <a:chOff x="0" y="0"/>
            <a:chExt cx="6571466" cy="2798933"/>
          </a:xfrm>
        </p:grpSpPr>
        <p:sp>
          <p:nvSpPr>
            <p:cNvPr id="319" name="Shape 319"/>
            <p:cNvSpPr/>
            <p:nvPr/>
          </p:nvSpPr>
          <p:spPr>
            <a:xfrm flipV="1">
              <a:off x="2332762" y="0"/>
              <a:ext cx="4238703" cy="488434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/>
            <a:p>
              <a:pPr marL="0" indent="0" algn="l"/>
              <a:endParaRPr sz="1350">
                <a:solidFill>
                  <a:srgbClr val="2A398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801053"/>
              <a:ext cx="5579599" cy="1997879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3-ГО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6-ГО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9-ГО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12-ГО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Wingdings"/>
                <a:buChar char="ü"/>
              </a:pPr>
              <a:endParaRPr sz="1200">
                <a:solidFill>
                  <a:srgbClr val="2A398F"/>
                </a:solidFill>
              </a:endParaRP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endParaRPr sz="1200">
                <a:solidFill>
                  <a:srgbClr val="2A398F"/>
                </a:solidFill>
              </a:endParaRPr>
            </a:p>
          </p:txBody>
        </p:sp>
      </p:grpSp>
      <p:pic>
        <p:nvPicPr>
          <p:cNvPr id="322" name="Picture 322"/>
          <p:cNvPicPr/>
          <p:nvPr/>
        </p:nvPicPr>
        <p:blipFill>
          <a:blip r:embed="rId4"/>
          <a:stretch/>
        </p:blipFill>
        <p:spPr>
          <a:xfrm>
            <a:off x="369265" y="4844900"/>
            <a:ext cx="659571" cy="566999"/>
          </a:xfrm>
          <a:prstGeom prst="rect">
            <a:avLst/>
          </a:prstGeom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463820" y="4964833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СРОКИ ВЫПЛАТЫ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6818811" y="5125256"/>
            <a:ext cx="4302036" cy="1503833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l">
              <a:spcAft>
                <a:spcPts val="750"/>
              </a:spcAft>
            </a:pPr>
            <a:endParaRPr sz="10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>
              <a:spcAft>
                <a:spcPts val="750"/>
              </a:spcAft>
            </a:pP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СЛУЧАЕ УСТАНОВЛЕНИЯ ФАКТА ВЫПЛАТЫ ТРУДОУСТРОЕННЫМ ГРАЖДАНАМ ЗА СЧЕТ ФОНДА </a:t>
            </a:r>
            <a:r>
              <a:rPr sz="10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ПОСОБИЙ ПО ВРЕМЕННОЙ НЕТРУДОСПОСОБНОСТИ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ПЕРИОДЫ КОТОРОЙ ЧАСТИЧНО ИЛИ ПОЛНОСТЬЮ СОВПАЛИ С 3, 6, 9 И 12 МЕСЯЦЕМ ТРУДОУСТРОЙСТВА ЗАСТРАХОВАННОГО ЛИЦА, ДЕНЕЖНЫЕ СРЕДСТВА В РАЗМЕРЕ, РАВНОМ СУММЕ ПОСОБИЙ ПО ВРЕМЕННОЙ НЕТРУДОСПОСОБНОСТИ, НО НЕ БОЛЕЕ СУММЫ СУБСИДИИ, ПОДЛЕЖАТ ВОЗВРАТУ РАБОТОДАТЕЛЕМ В БЮДЖЕТ ФОНДА В ПОЛНОМ ОБЪЕМЕ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spcAft>
                <a:spcPts val="750"/>
              </a:spcAft>
            </a:pPr>
            <a:endParaRPr sz="10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3909797" y="1660013"/>
            <a:ext cx="780553" cy="73576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7" name="Shape 327"/>
          <p:cNvSpPr/>
          <p:nvPr/>
        </p:nvSpPr>
        <p:spPr>
          <a:xfrm flipH="1">
            <a:off x="3966481" y="2400463"/>
            <a:ext cx="708659" cy="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8" name="Shape 328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9" name="Shape 329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30" name="Shape 330"/>
          <p:cNvSpPr/>
          <p:nvPr/>
        </p:nvSpPr>
        <p:spPr>
          <a:xfrm>
            <a:off x="3931911" y="1691639"/>
            <a:ext cx="4060" cy="708824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31" name="Shape 331"/>
          <p:cNvSpPr/>
          <p:nvPr/>
        </p:nvSpPr>
        <p:spPr>
          <a:xfrm>
            <a:off x="1095921" y="2950734"/>
            <a:ext cx="3579221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2714 ОТ 29.12.2024Г.</a:t>
            </a:r>
          </a:p>
          <a:p>
            <a:pPr marL="0" indent="0" algn="ctr"/>
            <a:endParaRPr sz="1200" b="1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НА ГОСУДАРСТВЕННУЮ ПОДДЕРЖКУ СТИМУЛИРОВАНИЯ НАЙМА ОТДЕЛЬНЫХ КАТЕГОРИЙ ГРАЖДАН</a:t>
            </a:r>
          </a:p>
        </p:txBody>
      </p:sp>
      <p:pic>
        <p:nvPicPr>
          <p:cNvPr id="333" name="Picture 333"/>
          <p:cNvPicPr/>
          <p:nvPr/>
        </p:nvPicPr>
        <p:blipFill>
          <a:blip r:embed="rId2"/>
          <a:stretch/>
        </p:blipFill>
        <p:spPr>
          <a:xfrm>
            <a:off x="2511052" y="2028444"/>
            <a:ext cx="740994" cy="898132"/>
          </a:xfrm>
          <a:prstGeom prst="rect">
            <a:avLst/>
          </a:prstGeom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6033352" y="1541915"/>
            <a:ext cx="5756365" cy="437991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ЦЕЛЬ ПРЕДОСТАВЛЕНИЯ СУБСИДИИ: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ЧАСТИЧНАЯ КОМПЕНСАЦИЯ ЗАТРАТ РАБОТОДАТЕЛЯ НА ВЫПЛАТУ ЗАРАБОТНОЙ ПЛАТЫ РАБОТНИКАМ ИЗ ЧИСЛА ТРУДОУСТРОЕННЫХ ОТДЕЛЬНЫХ КАТЕГОРИЙ ГРАЖДАН: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ВЕТЕРАНЫ БОЕВЫХ ДЕЙСТВИЙ, ПРИНИМАВШИЕ УЧАСТИЕ (СОДЕЙСТВОВАВШИЕ ВЫПОЛНЕНИЮ ЗАДАЧ)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СПЕЦИАЛЬНОЙ ВОЕННОЙ ОПЕРАЦИИ;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ЧЛЕНЫ СЕМЕЙ ЛИЦ, ПОГИБШИХ (УМЕРШИХ) ПРИ ВЫПОЛНЕНИИ ЗАДАЧ В ХОДЕ СПЕЦИАЛЬНОЙ ВОЕННОЙ ОПЕРАЦИИ (БОЕВЫХ ДЕЙСТВИЙ);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ЛИЦА, ПРИЗНАННЫЕ В УСТАНОВЛЕННОМ ПОРЯДКЕ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ИНВАЛИДАМИ;</a:t>
            </a: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ГРАЖДАНЕ, УВОЛЕННЫЕ С ВОЕННОЙ СЛУЖБЫ, И ЧЛЕНЫ ИХ СЕМЕЙ;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ЛИЦА, ОСВОБОЖДЕННЫЕ ИЗ УЧРЕЖДЕНИЙ, ИСПОЛНЯЮЩИХ НАКАЗАНИЕ В ВИДЕ ЛИШЕНИЯ СВОБОДЫ, И ИЩУЩИЕ РАБОТУ В ТЕЧЕНИЕ ОДНОГО ГОДА С ДАТЫ ОСВОБОЖДЕНИЯ;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ОДИНОКИЕ И МНОГОДЕТНЫЕ РОДИТЕЛИ, УСЫНОВИТЕЛИ, ОПЕКУНЫ (ПОПЕЧИТЕЛИ), ВОСПИТЫВАЮЩИЕ НСОВЕРШЕННОЛЕТНИХ ДЕТЕЙ, ДЕТЕЙ-ИНВАЛИДОВ)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1095920" y="1608898"/>
            <a:ext cx="3641869" cy="4722233"/>
            <a:chOff x="0" y="0"/>
            <a:chExt cx="3641869" cy="4722233"/>
          </a:xfrm>
        </p:grpSpPr>
        <p:grpSp>
          <p:nvGrpSpPr>
            <p:cNvPr id="343" name="Shape 343"/>
            <p:cNvGrpSpPr/>
            <p:nvPr/>
          </p:nvGrpSpPr>
          <p:grpSpPr>
            <a:xfrm>
              <a:off x="0" y="0"/>
              <a:ext cx="3641869" cy="4722233"/>
              <a:chOff x="0" y="0"/>
              <a:chExt cx="3641869" cy="4722233"/>
            </a:xfrm>
          </p:grpSpPr>
          <p:sp>
            <p:nvSpPr>
              <p:cNvPr id="344" name="Shape 344"/>
              <p:cNvSpPr/>
              <p:nvPr/>
            </p:nvSpPr>
            <p:spPr>
              <a:xfrm>
                <a:off x="0" y="82740"/>
                <a:ext cx="3579221" cy="4639492"/>
              </a:xfrm>
              <a:prstGeom prst="rect">
                <a:avLst/>
              </a:prstGeom>
              <a:noFill/>
              <a:ln w="25400">
                <a:solidFill>
                  <a:srgbClr val="2A398F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2844761" y="0"/>
                <a:ext cx="797107" cy="89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46" name="Shape 346"/>
            <p:cNvSpPr/>
            <p:nvPr/>
          </p:nvSpPr>
          <p:spPr>
            <a:xfrm>
              <a:off x="3569464" y="0"/>
              <a:ext cx="45718" cy="762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7" name="Shape 347"/>
          <p:cNvSpPr/>
          <p:nvPr/>
        </p:nvSpPr>
        <p:spPr>
          <a:xfrm>
            <a:off x="6033352" y="4795688"/>
            <a:ext cx="5756365" cy="101566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b="1" dirty="0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2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КАТЕГОРИИ ПОЛУЧАТЕЛЕЙ СУБСИДИИ: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ИНДИВИДУАЛЬНЫЕ ПРЕДПРИНИМАТЕЛИ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50" name="Shape 350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51" name="Shape 351"/>
          <p:cNvSpPr/>
          <p:nvPr/>
        </p:nvSpPr>
        <p:spPr>
          <a:xfrm>
            <a:off x="243841" y="1837509"/>
            <a:ext cx="10563497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НАЛИЧИЕ ГОСУДАРСТВЕННОЙ РЕГИСТРАЦИИ РАБОТОДАТЕЛЯ ДО 01.01.2025Г.;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НЕИСПОЛНЕННОЙ ОБЯЗАННОСТИ ПО УПЛАТЕ НАЛОГОВ, СБОРОВ, СТРАХОВЫХ ВЗНОСОВ, ПЕНЕЙ, ШТРАФОВ И ПРОЦЕНТОВ,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ПРЕВЫШАЮЩЕЙ 10 ТЫС.РУБЛЕЙ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НАХОДИТСЯ В ПРОЦЕССЕ РЕОРГАНИЗАЦИИ (ЗА ИСКЛЮЧЕНИЕМ РЕОРГАНИЗАЦИИ В ФОРМЕ ПРИСОЕДИНЕНИЯ К РАБОТОДАТЕЛЮ ДРУГОГО ЮРИДИЧЕСКОГО ЛИЦА), ЛИКВИДАЦИИ, В ОТНОШЕНИИ РАБОТОДАТЕЛЯ НЕ ВВЕДЕНА ПРОЦЕДУРА БАНКРОТСТВА;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В РЕЕСТРЕ ДИСКВАЛИФИЦИРОВАННЫХ ЛИЦ;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ЯВЛЯЕТСЯ ПОЛУЧАТЕЛЕМ В ТЕКУЩЕМ ГОДУ СУБСИДИИ В СООТВЕТСТВИИ С ПП РФ ОТ 27.12.2010 № 1135;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ЗАКЛЮЧЕНИЕ ТРУДОВОГО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ДОГОВОР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ЗАКЛЮЧЕННОГО НА НЕОПРЕДЕЛЕННЫЙ СРОК, НА УСЛОВИЯХ ПОЛНОГО РАБОЧЕГО ДНЯ С УЧЕТОМ РЕЖИМА РАБОЧЕГО ВРЕМЕНИ,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УСТАНОВЛЕННОГО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ПРАВИЛАМИ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ВНУТРЕННЕГО ТРУДОВОГО РАСПОРЯДКА РАБОТОДАТЕЛЯ;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ВЫПЛАТА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РАБОТОДАТЕЛЕМ ЗАРАБОТНОЙ ПЛАТЫ ТРУДОУСТРОЕННЫМ ГРАЖДАНАМ В РАЗМЕРЕ НЕ НИЖЕ ДВУХ ВЕЛИЧИН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НИМАЛЬНОГО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РАЗМЕРА ОПЛАТЫ ТРУДА;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КОНТРОЛИРУЮЩИМИ ЛИЦАМИ ДЛЯ ОРГАНИЗАЦИИ НЕ ЯВЛЯЮТСЯ ИНОСТРАННЫЕ ГРАЖДАНЕ ИЛИ ЮРИДИЧЕСКИЕ ЛИЦА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15" name="Shape 359"/>
          <p:cNvSpPr txBox="1"/>
          <p:nvPr/>
        </p:nvSpPr>
        <p:spPr>
          <a:xfrm>
            <a:off x="3492138" y="142016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КРИТЕРИИ ПОЛУЧАТЕЛЕЙ СУБСИДИИ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6662057" y="2158667"/>
            <a:ext cx="1561734" cy="6771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РЕГИОНАЛЬНЫЕ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ОТДЕЛЕНИЯ СФР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9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9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521909" y="3391989"/>
            <a:ext cx="4863691" cy="7078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СУБСИДИЯ ПО ИСТЕЧЕНИИ 1-ГО МЕС. В ТЕЧЕНИЕ 10 РАБ. ДНЕЙ СО ДНЯ НАПРАВЛЕНИЯ ЗАЯВЛЕНИЯ, ПО ИСТЕЧЕНИИ 3-ГО И 6-ГО МЕС. СО ДНЯ ТРУДОУСТРОЙСТВА ПОСЛЕ ПРОВЕРКИ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0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И ИДЕНТИФИКАЦИИ В ФНС И СФР </a:t>
            </a:r>
          </a:p>
        </p:txBody>
      </p:sp>
      <p:sp>
        <p:nvSpPr>
          <p:cNvPr id="363" name="Shape 363"/>
          <p:cNvSpPr/>
          <p:nvPr/>
        </p:nvSpPr>
        <p:spPr>
          <a:xfrm rot="16200000" flipH="1">
            <a:off x="7855326" y="2376089"/>
            <a:ext cx="1203837" cy="2123206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4" name="Shape 364"/>
          <p:cNvSpPr/>
          <p:nvPr/>
        </p:nvSpPr>
        <p:spPr>
          <a:xfrm rot="5400000">
            <a:off x="6388578" y="3842836"/>
            <a:ext cx="2014124" cy="1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5" name="Shape 365"/>
          <p:cNvSpPr/>
          <p:nvPr/>
        </p:nvSpPr>
        <p:spPr>
          <a:xfrm>
            <a:off x="8223791" y="3251559"/>
            <a:ext cx="996566" cy="653529"/>
          </a:xfrm>
          <a:prstGeom prst="wedgeRoundRectCallout">
            <a:avLst>
              <a:gd name="adj1" fmla="val 91370"/>
              <a:gd name="adj2" fmla="val -31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8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СФР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ЛИЧНЫЙ КАБИНЕТ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СТРАХОВАТЕЛЯ</a:t>
            </a:r>
          </a:p>
        </p:txBody>
      </p:sp>
      <p:sp>
        <p:nvSpPr>
          <p:cNvPr id="366" name="Shape 366"/>
          <p:cNvSpPr/>
          <p:nvPr/>
        </p:nvSpPr>
        <p:spPr>
          <a:xfrm flipH="1">
            <a:off x="5570326" y="5132284"/>
            <a:ext cx="1233429" cy="0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7" name="Shape 367"/>
          <p:cNvSpPr/>
          <p:nvPr/>
        </p:nvSpPr>
        <p:spPr>
          <a:xfrm>
            <a:off x="5847713" y="4658694"/>
            <a:ext cx="922818" cy="4054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РАСЧЕТНЫЙ СЧЕТ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3794066" y="2084342"/>
            <a:ext cx="241464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НАПРАВЛЯЕТ ЗАЯВЛЕНИЕ И СВЕДЕНИЯ ПО КАЖДОМУ НАНЯТОМУ ГРАЖДАНИНУ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009804" y="2887999"/>
            <a:ext cx="1271918" cy="230832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ОШИБКИ В РЕЕСТРАХ</a:t>
            </a:r>
          </a:p>
        </p:txBody>
      </p:sp>
      <p:sp>
        <p:nvSpPr>
          <p:cNvPr id="370" name="Shape 370"/>
          <p:cNvSpPr/>
          <p:nvPr/>
        </p:nvSpPr>
        <p:spPr>
          <a:xfrm>
            <a:off x="3918783" y="2570755"/>
            <a:ext cx="2381176" cy="1921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71" name="Shape 371"/>
          <p:cNvSpPr/>
          <p:nvPr/>
        </p:nvSpPr>
        <p:spPr>
          <a:xfrm rot="5400000">
            <a:off x="4872787" y="728703"/>
            <a:ext cx="415782" cy="4629927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1630777" y="1963362"/>
            <a:ext cx="1967659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5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Работодатели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5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5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5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5" name="Picture 375"/>
          <p:cNvPicPr/>
          <p:nvPr/>
        </p:nvPicPr>
        <p:blipFill>
          <a:blip r:embed="rId2"/>
          <a:stretch/>
        </p:blipFill>
        <p:spPr>
          <a:xfrm>
            <a:off x="1749922" y="2215841"/>
            <a:ext cx="782026" cy="672158"/>
          </a:xfrm>
          <a:prstGeom prst="rect">
            <a:avLst/>
          </a:prstGeom>
        </p:spPr>
      </p:pic>
      <p:pic>
        <p:nvPicPr>
          <p:cNvPr id="377" name="Picture 377"/>
          <p:cNvPicPr/>
          <p:nvPr/>
        </p:nvPicPr>
        <p:blipFill>
          <a:blip r:embed="rId2"/>
          <a:stretch/>
        </p:blipFill>
        <p:spPr>
          <a:xfrm>
            <a:off x="3917088" y="4887391"/>
            <a:ext cx="782025" cy="672158"/>
          </a:xfrm>
          <a:prstGeom prst="rect">
            <a:avLst/>
          </a:prstGeom>
        </p:spPr>
      </p:pic>
      <p:pic>
        <p:nvPicPr>
          <p:cNvPr id="379" name="Picture 379"/>
          <p:cNvPicPr/>
          <p:nvPr/>
        </p:nvPicPr>
        <p:blipFill>
          <a:blip r:embed="rId3"/>
          <a:stretch/>
        </p:blipFill>
        <p:spPr>
          <a:xfrm>
            <a:off x="9528887" y="3635844"/>
            <a:ext cx="953750" cy="6966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</p:pic>
      <p:pic>
        <p:nvPicPr>
          <p:cNvPr id="381" name="Picture 381"/>
          <p:cNvPicPr/>
          <p:nvPr/>
        </p:nvPicPr>
        <p:blipFill>
          <a:blip r:embed="rId4"/>
          <a:stretch/>
        </p:blipFill>
        <p:spPr>
          <a:xfrm>
            <a:off x="5370123" y="2713485"/>
            <a:ext cx="400406" cy="406838"/>
          </a:xfrm>
          <a:prstGeom prst="rect">
            <a:avLst/>
          </a:prstGeom>
        </p:spPr>
      </p:pic>
      <p:sp>
        <p:nvSpPr>
          <p:cNvPr id="382" name="Shape 382"/>
          <p:cNvSpPr/>
          <p:nvPr/>
        </p:nvSpPr>
        <p:spPr>
          <a:xfrm>
            <a:off x="7936827" y="4097312"/>
            <a:ext cx="1283530" cy="2953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ИНФОРМИРОВАНИЕ</a:t>
            </a:r>
          </a:p>
        </p:txBody>
      </p:sp>
      <p:pic>
        <p:nvPicPr>
          <p:cNvPr id="384" name="Picture 384"/>
          <p:cNvPicPr/>
          <p:nvPr/>
        </p:nvPicPr>
        <p:blipFill>
          <a:blip r:embed="rId5"/>
          <a:stretch/>
        </p:blipFill>
        <p:spPr>
          <a:xfrm>
            <a:off x="4807199" y="4980696"/>
            <a:ext cx="546956" cy="578853"/>
          </a:xfrm>
          <a:prstGeom prst="rect">
            <a:avLst/>
          </a:prstGeom>
        </p:spPr>
      </p:pic>
      <p:sp>
        <p:nvSpPr>
          <p:cNvPr id="385" name="Shape 385"/>
          <p:cNvSpPr/>
          <p:nvPr/>
        </p:nvSpPr>
        <p:spPr>
          <a:xfrm>
            <a:off x="4118090" y="4658694"/>
            <a:ext cx="1135888" cy="30008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35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ЮЛ/НКО/ИП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7" name="Picture 387"/>
          <p:cNvPicPr/>
          <p:nvPr/>
        </p:nvPicPr>
        <p:blipFill>
          <a:blip r:embed="rId3"/>
          <a:stretch/>
        </p:blipFill>
        <p:spPr>
          <a:xfrm>
            <a:off x="2804860" y="2407097"/>
            <a:ext cx="953750" cy="6966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</p:pic>
      <p:sp>
        <p:nvSpPr>
          <p:cNvPr id="388" name="Shape 388"/>
          <p:cNvSpPr/>
          <p:nvPr/>
        </p:nvSpPr>
        <p:spPr>
          <a:xfrm>
            <a:off x="1550127" y="2991737"/>
            <a:ext cx="1003540" cy="644107"/>
          </a:xfrm>
          <a:prstGeom prst="wedgeRoundRectCallout">
            <a:avLst>
              <a:gd name="adj1" fmla="val 107137"/>
              <a:gd name="adj2" fmla="val -75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СФР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ЛИЧНЫЙ КАБИНЕТ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СТРАХОВАТЕЛЯ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33" name="Shape 396"/>
          <p:cNvSpPr/>
          <p:nvPr/>
        </p:nvSpPr>
        <p:spPr>
          <a:xfrm>
            <a:off x="2614606" y="142363"/>
            <a:ext cx="5352747" cy="3693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УСЛОВИЯ И ПОРЯДОК ПРЕДОСТАВЛЕНИЯ СУБСИДИИ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99" name="Shape 399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00" name="Shape 400"/>
          <p:cNvSpPr/>
          <p:nvPr/>
        </p:nvSpPr>
        <p:spPr>
          <a:xfrm>
            <a:off x="284254" y="197723"/>
            <a:ext cx="10435998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ОТНОС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Я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ТСЯ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 КАТЕГОРИИ ЛИЦ, С КОТОРЫМИ В СООТВЕТСТВИИ С ТК РФ ВОЗМОЖНО ЗАКЛЮЧЕНИЕ ТД;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ЯВЛЯЮТСЯ БЕЗРАБОТНЫМИ ГРАЖДАНАМИ ИЛИ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ГРАЖДАНАМИ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ИЩУЩИМИ РАБОТУ;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ДАТУ ЗАКЛЮЧЕНИЯ ТД С РАБОТОДАТЕЛЕМ НЕ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ИМЕ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Ю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РАБОТЫ,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ЗАРЕГИСТРИРОВАН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Ы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КАЧЕСТВЕ ИП, ГЛАВЫ КФХ, ЕДИНОЛИЧНОГО ИСПОЛНИТЕЛЬНОГО ОРГАНА ЮРИДИЧЕСКОГО ЛИЦА, А ТАКЖЕ НЕ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ПРИМЕН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ЯЮТ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СПЕЦИАЛЬНЫЙ НАЛОГОВЫЙ РЕЖИМ «НАЛОГ НА ПРОФЕССИОНАЛЬНЫЙ ДОХОД»;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ДАТУ ЗАКЛЮЧЕНИЯ ТД С РАБОТОДАТЕЛЕМ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ИМЕ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Е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ДОКУМЕНТ О СРЕДНЕМ ПРОФЕССИОНАЛЬНОМ ОБРАЗОВАНИИ, И (ИЛИ) ДОКУМЕНТ О ВЫСШЕМ ОБРАЗОВАНИИ, И (ИЛИ) ДОКУМЕНТ О КВАЛИФИКАЦИИ 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986262" y="971869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КРИТЕРИИ ТРУДОУСТРОЕННЫХ ГРАЖДАН</a:t>
            </a:r>
          </a:p>
        </p:txBody>
      </p:sp>
      <p:pic>
        <p:nvPicPr>
          <p:cNvPr id="410" name="Picture 410"/>
          <p:cNvPicPr/>
          <p:nvPr/>
        </p:nvPicPr>
        <p:blipFill>
          <a:blip r:embed="rId2"/>
          <a:stretch/>
        </p:blipFill>
        <p:spPr>
          <a:xfrm>
            <a:off x="369264" y="2933223"/>
            <a:ext cx="547249" cy="539999"/>
          </a:xfrm>
          <a:prstGeom prst="rect">
            <a:avLst/>
          </a:prstGeom>
          <a:ln>
            <a:noFill/>
          </a:ln>
        </p:spPr>
      </p:pic>
      <p:pic>
        <p:nvPicPr>
          <p:cNvPr id="412" name="Picture 412"/>
          <p:cNvPicPr/>
          <p:nvPr/>
        </p:nvPicPr>
        <p:blipFill>
          <a:blip r:embed="rId3"/>
          <a:stretch/>
        </p:blipFill>
        <p:spPr>
          <a:xfrm>
            <a:off x="366667" y="855613"/>
            <a:ext cx="471488" cy="592930"/>
          </a:xfrm>
          <a:prstGeom prst="rect">
            <a:avLst/>
          </a:prstGeom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415667" y="3044475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РАЗМЕР СУБСИДИИ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-156905" y="3437138"/>
            <a:ext cx="5264723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СУБСИДИЯ = (МРОТ*РК + СТРАХОВЫЕ ВЗНОСЫ) * КОЛИЧЕСТВО ТРУДОУСТРОЕННЫХ ГРАЖДАН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20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6096000" y="2902244"/>
            <a:ext cx="2891246" cy="861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22 440*1,2 + 8132,26 (30,2%)= </a:t>
            </a:r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35 060,26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22440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МРОТ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1,2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РК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8132,26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СРЕДНЯЯ СУММА СТРАХОВЫХ ВЗНОСОВ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35 060,26*3 = 105 180,78</a:t>
            </a:r>
          </a:p>
        </p:txBody>
      </p:sp>
      <p:grpSp>
        <p:nvGrpSpPr>
          <p:cNvPr id="416" name="Shape 416"/>
          <p:cNvGrpSpPr/>
          <p:nvPr/>
        </p:nvGrpSpPr>
        <p:grpSpPr>
          <a:xfrm>
            <a:off x="293082" y="4508952"/>
            <a:ext cx="6647647" cy="3064271"/>
            <a:chOff x="0" y="0"/>
            <a:chExt cx="6647647" cy="3064271"/>
          </a:xfrm>
        </p:grpSpPr>
        <p:sp>
          <p:nvSpPr>
            <p:cNvPr id="417" name="Shape 417"/>
            <p:cNvSpPr/>
            <p:nvPr/>
          </p:nvSpPr>
          <p:spPr>
            <a:xfrm flipV="1">
              <a:off x="2408944" y="0"/>
              <a:ext cx="4238702" cy="488435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/>
            <a:p>
              <a:pPr marL="0" indent="0" algn="l"/>
              <a:endParaRPr sz="1350">
                <a:solidFill>
                  <a:srgbClr val="2A398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0" y="1066392"/>
              <a:ext cx="5579598" cy="1997879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1-ГО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3-ГО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6-ГО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Wingdings"/>
                <a:buChar char="ü"/>
              </a:pPr>
              <a:endParaRPr sz="1200">
                <a:solidFill>
                  <a:srgbClr val="2A398F"/>
                </a:solidFill>
              </a:endParaRP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endParaRPr sz="1200">
                <a:solidFill>
                  <a:srgbClr val="2A398F"/>
                </a:solidFill>
              </a:endParaRPr>
            </a:p>
          </p:txBody>
        </p:sp>
      </p:grpSp>
      <p:pic>
        <p:nvPicPr>
          <p:cNvPr id="420" name="Picture 420"/>
          <p:cNvPicPr/>
          <p:nvPr/>
        </p:nvPicPr>
        <p:blipFill>
          <a:blip r:embed="rId4"/>
          <a:stretch/>
        </p:blipFill>
        <p:spPr>
          <a:xfrm>
            <a:off x="333853" y="5382328"/>
            <a:ext cx="659571" cy="566999"/>
          </a:xfrm>
          <a:prstGeom prst="rect">
            <a:avLst/>
          </a:prstGeom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385809" y="5502691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СРОКИ ВЫПЛАТЫ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9331167" y="2902244"/>
            <a:ext cx="2576580" cy="2422929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l">
              <a:spcAft>
                <a:spcPts val="750"/>
              </a:spcAft>
            </a:pPr>
            <a:endParaRPr sz="10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>
              <a:spcAft>
                <a:spcPts val="750"/>
              </a:spcAft>
            </a:pP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СЛУЧАЕ УСТАНОВЛЕНИЯ ФАКТА ВЫПЛАТЫ ТРУДОУСТРОЕННЫМ ГРАЖДАНАМ ЗА СЧЕТ ФОНДА </a:t>
            </a:r>
            <a:r>
              <a:rPr sz="10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ПОСОБИЙ ПО ВРЕМЕННОЙ НЕТРУДОСПОСОБНОСТИ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ПЕРИОДЫ КОТОРОЙ ЧАСТИЧНО ИЛИ ПОЛНОСТЬЮ СОВПАЛИ 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1,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3, 6, 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МЕСЯЦЕМ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ТРУДОУСТРОЙСТВА ЗАСТРАХОВАННОГО ЛИЦА, ДЕНЕЖНЫЕ СРЕДСТВА В РАЗМЕРЕ, РАВНОМ СУММЕ ПОСОБИЙ ПО ВРЕМЕННОЙ НЕТРУДОСПОСОБНОСТИ, НО НЕ БОЛЕЕ СУММЫ СУБСИДИИ, ПОДЛЕЖАТ ВОЗВРАТУ РАБОТОДАТЕЛЕМ В БЮДЖЕТ ФОНДА В ПОЛНОМ ОБЪЕМЕ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spcAft>
                <a:spcPts val="750"/>
              </a:spcAft>
            </a:pPr>
            <a:endParaRPr sz="10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-19427" y="3911088"/>
            <a:ext cx="6115427" cy="178510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СУБСИДИЯ ПО ТРУДОУСТРОЕННЫМ ИНВАЛИДАМ: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 ИСТЕЧЕНИЕ 1 МЕСЯЦА ПОСЛЕ ТРУДОУСТРОЙСТВА= (1 МРОТ*РК + СТРАХОВЫЕ ВЗНОСЫ) * КОЛИЧЕСТВО ТРУДОУСТРОЕННЫХ ГРАЖДАН;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 ИСТЕЧЕНИЕ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МЕСЯЦА ПОСЛЕ ТРУДОУСТРОЙСТВА= (2 МРОТ*РК + СТРАХОВЫЕ ВЗНОСЫ) * КОЛИЧЕСТВО ТРУДОУСТРОЕННЫХ ГРАЖДАН;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 ИСТЕЧЕНИЕ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6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МЕСЯЦА ПОСЛЕ ТРУДОУСТРОЙСТВА= (3 МРОТ*РК + СТРАХОВЫЕ ВЗНОСЫ) * КОЛИЧЕСТВО ТРУДОУСТРОЕННЫХ ГРАЖДАН</a:t>
            </a:r>
          </a:p>
          <a:p>
            <a:pPr marL="0" indent="0" algn="ctr"/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ctr"/>
            <a:endParaRPr sz="1400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6095999" y="4176564"/>
            <a:ext cx="289124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22 440*1,2 + 8132,26 (30,2%)= </a:t>
            </a:r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35 060,26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22440*2*1,2+8132,26 (30,2%)= </a:t>
            </a:r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61 988,26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22440*3*1,2+8132,26 (30,2%)= </a:t>
            </a:r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88 916,26</a:t>
            </a: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22440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МРОТ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1,2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РК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8132,26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СРЕДНЯЯ СУММА СТРАХОВЫХ ВЗНОСОВ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35 060,26+61988,26+88916,26 = 185 964,78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508" y="1008047"/>
            <a:ext cx="8524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ВСЕРОССИЙСКИЙ КОНКУРС «ЛУЧШИЕ КАДРОВЫЕ ПРАКТИКИ И ИНИЦИАТИВЫ В СИСТЕМЕ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</a:rPr>
              <a:t>ГОСУДАРСТВЕННОГО И МУНИЦИПАЛЬНОГО УПРАВЛЕНИЯ»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1655" y="1492795"/>
            <a:ext cx="5348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Номинация: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комплексной работы по управлению кадрами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9"/>
          <a:stretch/>
        </p:blipFill>
        <p:spPr>
          <a:xfrm>
            <a:off x="0" y="-58715"/>
            <a:ext cx="12192000" cy="4789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554" y="2243501"/>
            <a:ext cx="1139952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 smtClean="0">
                <a:solidFill>
                  <a:srgbClr val="E20F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номера телефонов </a:t>
            </a:r>
          </a:p>
          <a:p>
            <a:pPr algn="ctr"/>
            <a:endParaRPr lang="ru-RU" sz="3300" b="1" cap="all" dirty="0" smtClean="0">
              <a:solidFill>
                <a:srgbClr val="E20F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E20F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(4162) 49 31 02  </a:t>
            </a:r>
          </a:p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занятости населения по Амурской области </a:t>
            </a:r>
          </a:p>
          <a:p>
            <a:pPr algn="ctr"/>
            <a:endParaRPr lang="ru-RU" sz="2000" b="1" cap="all" dirty="0" smtClean="0">
              <a:solidFill>
                <a:srgbClr val="E20F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E20F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(4162) 99 06 32 </a:t>
            </a:r>
          </a:p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Социального фонда России по амурской области 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5103770" y="5306388"/>
            <a:ext cx="1184824" cy="98274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70346" y="6385013"/>
            <a:ext cx="2743200" cy="365125"/>
          </a:xfrm>
        </p:spPr>
        <p:txBody>
          <a:bodyPr/>
          <a:lstStyle/>
          <a:p>
            <a:fld id="{94D5C540-E569-4264-B216-278B2D9A3B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5" name="Shape 85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6" name="Shape 86"/>
          <p:cNvSpPr/>
          <p:nvPr/>
        </p:nvSpPr>
        <p:spPr>
          <a:xfrm>
            <a:off x="6435634" y="979603"/>
            <a:ext cx="5199017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2712 ОТ 29.12.2024Г.</a:t>
            </a:r>
          </a:p>
          <a:p>
            <a:pPr marL="0" indent="0" algn="ctr"/>
            <a:endParaRPr sz="12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В ЦЕЛЯХ СОЗДАНИЯ (ОБОРУДОВАНИЯ) РАБОЧИХ МЕСТ ДЛЯ ТРУДОУСТРОЙСТВА ИНВАЛИДОВ</a:t>
            </a:r>
          </a:p>
        </p:txBody>
      </p:sp>
      <p:sp>
        <p:nvSpPr>
          <p:cNvPr id="94" name="Shape 94"/>
          <p:cNvSpPr/>
          <p:nvPr/>
        </p:nvSpPr>
        <p:spPr>
          <a:xfrm>
            <a:off x="1053738" y="1264973"/>
            <a:ext cx="4307888" cy="4524314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НАЦИОНАЛЬНЫЙ ПРОЕКТ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«КАДРЫ»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24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ctr"/>
            <a:r>
              <a:rPr sz="2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ГОСУДАРСТВЕННАЯ ПРОГРАММА</a:t>
            </a:r>
          </a:p>
          <a:p>
            <a:pPr marL="0" indent="0" algn="ctr"/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«СОДЕЙСТВИЕ ЗАНЯТОСТИ НАСЕЛЕНИЯ»</a:t>
            </a:r>
          </a:p>
          <a:p>
            <a:pPr marL="0" indent="0" algn="ctr"/>
            <a:endParaRPr sz="24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ctr"/>
            <a:r>
              <a:rPr sz="2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СТРУКТУРНЫЙ ЭЛЕМЕНТ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ФЕДЕРАЛЬНЫЙ ПРОЕКТ «АКТИВНЫЕ МЕРЫ СОДЕЙСТВИЯ ЗАНЯТОСТИ»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5847894" y="2988103"/>
            <a:ext cx="6096000" cy="1292662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2713 ОТ 29.12.2024Г.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ГОСУДАРСТВЕННУЮ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ПОДДЕРЖКУ ТРУДОУСТРОЙСТВА РАБОТНИКОВ ИЗ ДРУГОЙ МЕСТНОСТИ ИЛИ ДРУГИХ ТЕРРИТОРИЙ</a:t>
            </a:r>
          </a:p>
        </p:txBody>
      </p:sp>
      <p:sp>
        <p:nvSpPr>
          <p:cNvPr id="96" name="Shape 96"/>
          <p:cNvSpPr/>
          <p:nvPr/>
        </p:nvSpPr>
        <p:spPr>
          <a:xfrm>
            <a:off x="5847894" y="4564355"/>
            <a:ext cx="6096000" cy="129266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2714 ОТ 29.12.2024Г.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НА ГОСУДАРСТВЕННУЮ ПОДДЕРЖКУ СТИМУЛИРОВАНИЯ НАЙМА ОТДЕЛЬНЫХ КАТЕГОРИЙ ГРАЖДАН</a:t>
            </a:r>
          </a:p>
        </p:txBody>
      </p:sp>
      <p:pic>
        <p:nvPicPr>
          <p:cNvPr id="98" name="Picture 98"/>
          <p:cNvPicPr/>
          <p:nvPr/>
        </p:nvPicPr>
        <p:blipFill>
          <a:blip r:embed="rId2"/>
          <a:stretch/>
        </p:blipFill>
        <p:spPr>
          <a:xfrm>
            <a:off x="8728467" y="738146"/>
            <a:ext cx="613350" cy="743418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909797" y="1660013"/>
            <a:ext cx="780553" cy="73576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1" name="Shape 101"/>
          <p:cNvSpPr/>
          <p:nvPr/>
        </p:nvSpPr>
        <p:spPr>
          <a:xfrm flipH="1">
            <a:off x="3966481" y="2400463"/>
            <a:ext cx="708659" cy="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2" name="Shape 102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3" name="Shape 103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4" name="Shape 104"/>
          <p:cNvSpPr/>
          <p:nvPr/>
        </p:nvSpPr>
        <p:spPr>
          <a:xfrm>
            <a:off x="3931911" y="1691639"/>
            <a:ext cx="4060" cy="708824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5" name="Shape 105"/>
          <p:cNvSpPr/>
          <p:nvPr/>
        </p:nvSpPr>
        <p:spPr>
          <a:xfrm>
            <a:off x="1095921" y="2950734"/>
            <a:ext cx="3579221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2712 ОТ 29.12.2024Г.</a:t>
            </a:r>
          </a:p>
          <a:p>
            <a:pPr marL="0" indent="0" algn="ctr"/>
            <a:endParaRPr sz="1200" b="1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В ЦЕЛЯХ СОЗДАНИЯ (ОБОРУДОВАНИЯ) РАБОЧИХ МЕСТ ДЛЯ ТРУДОУСТРОЙСТВА ИНВАЛИДОВ</a:t>
            </a:r>
          </a:p>
        </p:txBody>
      </p:sp>
      <p:pic>
        <p:nvPicPr>
          <p:cNvPr id="107" name="Picture 107"/>
          <p:cNvPicPr/>
          <p:nvPr/>
        </p:nvPicPr>
        <p:blipFill>
          <a:blip r:embed="rId2"/>
          <a:stretch/>
        </p:blipFill>
        <p:spPr>
          <a:xfrm>
            <a:off x="2511052" y="2028444"/>
            <a:ext cx="740994" cy="898132"/>
          </a:xfrm>
          <a:prstGeom prst="rect">
            <a:avLst/>
          </a:prstGeom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5991495" y="1210990"/>
            <a:ext cx="5756366" cy="4180304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ЦЕЛЬ ПРЕДОСТАВЛЕНИЯ СУБСИДИИ: </a:t>
            </a: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ОКАЗАНИЕ ГОСУДАРСТВЕННОЙ ПОДДЕРЖКИ ЮРИДИЧЕСКИМ ЛИЦАМ И ИНДИВИДУАЛЬНЫМ ПРЕДПРИНИМАТЕЛЯМ НА ОБОРУДОВАНИЕ РАБОЧИХ МЕСТ ДЛЯ ТРУДОУСТРОЙСТВА </a:t>
            </a:r>
            <a:r>
              <a:rPr sz="12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ИНВАЛИДОВ I И II ГРУПП</a:t>
            </a: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ВЕТЕРАНОВ БОЕВЫХ ДЕЙСТВИЙ, ИМЕЮЩИХ ИНВАЛИДНОСТЬ, В ЦЕЛЯХ ЧАСТИЧНОГО ВОЗМЕЩЕНИЯ СЛЕДУЮЩИХ РАСХОДОВ: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ПРИОБРЕТЕНИЕ ОБОРУДОВАНИЯ ДЛЯ ОСНАЩЕНИЯ СПЕЦИАЛЬНЫХ РАБОЧИХ МЕСТ ДЛЯ ТРУДОУСТРОЙСТВА ИНВАЛИДОВ, В ТОМ ЧИСЛЕ ОСНОВНОЕ И ВСПОМОГАТЕЛЬНОЕ ОБОРУДОВАНИЕ, ТЕХНИЧЕСКИЕ ПРИСПОСОБЛЕНИЯ, РАБОЧАЯ И СПЕЦИАЛЬНАЯ МЕБЕЛЬ, СРЕДСТВА ДЛЯ СОЗДАНИЯ БЛАГОПРИЯТНЫХ УСЛОВИЙ ДЛЯ РАБОТЫ ИНВАЛИДА ПО ПРОФИЛЮ ОСНОВНОГО ЗАБОЛЕВАНИЯ В СООТВЕТСТВИИ С ИПР ИЛИ АБИЛИТАЦИИ ИНВАЛИДА;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МОНТАЖ И УСТАНОВКУ ПРИОБРЕТЕННОГО ОБОРУДОВАНИЯ ДЛЯ ОСНАЩЕНИЯ СПЕЦИАЛЬНЫХ РАБОЧИХ МЕСТ ДЛЯ ТРУДОУСТРОЙСТВА ИНВАЛИДОВ;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ОБОРУДОВАНИЕ РАБОЧИХ МЕСТ ДЛЯ ТРУДОУСТРОЙСТВА ИНВАЛИДОВ ПО МЕСТУ ПРОЖИВАНИЯ (НАДОМНЫЙ ТРУД), ЕСЛИ ХАРАКТЕР РАБОТЫ РЕКОМЕНДОВАН ИПР ИЛИ АБИЛИТАЦИИ ИНВАЛИДА, ПРИ УСЛОВИИ ОФОРМЛЕНИЯ НАДОМНОГО ТРУДА В СООТВЕТСТВИИ С ТК РФ </a:t>
            </a:r>
          </a:p>
          <a:p>
            <a:r>
              <a:rPr sz="120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>
              <a:solidFill>
                <a:srgbClr val="2A398F"/>
              </a:solidFill>
            </a:endParaRPr>
          </a:p>
        </p:txBody>
      </p:sp>
      <p:grpSp>
        <p:nvGrpSpPr>
          <p:cNvPr id="116" name="Shape 116"/>
          <p:cNvGrpSpPr/>
          <p:nvPr/>
        </p:nvGrpSpPr>
        <p:grpSpPr>
          <a:xfrm>
            <a:off x="1095920" y="1608898"/>
            <a:ext cx="3641869" cy="4722233"/>
            <a:chOff x="0" y="0"/>
            <a:chExt cx="3641869" cy="4722233"/>
          </a:xfrm>
        </p:grpSpPr>
        <p:grpSp>
          <p:nvGrpSpPr>
            <p:cNvPr id="117" name="Shape 117"/>
            <p:cNvGrpSpPr/>
            <p:nvPr/>
          </p:nvGrpSpPr>
          <p:grpSpPr>
            <a:xfrm>
              <a:off x="0" y="0"/>
              <a:ext cx="3641869" cy="4722233"/>
              <a:chOff x="0" y="0"/>
              <a:chExt cx="3641869" cy="4722233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82740"/>
                <a:ext cx="3579221" cy="4639492"/>
              </a:xfrm>
              <a:prstGeom prst="rect">
                <a:avLst/>
              </a:prstGeom>
              <a:noFill/>
              <a:ln w="25400">
                <a:solidFill>
                  <a:srgbClr val="2A398F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2844761" y="0"/>
                <a:ext cx="797107" cy="89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0" name="Shape 120"/>
            <p:cNvSpPr/>
            <p:nvPr/>
          </p:nvSpPr>
          <p:spPr>
            <a:xfrm>
              <a:off x="3569464" y="0"/>
              <a:ext cx="45718" cy="762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1" name="Shape 121"/>
          <p:cNvSpPr/>
          <p:nvPr/>
        </p:nvSpPr>
        <p:spPr>
          <a:xfrm>
            <a:off x="5991495" y="5500134"/>
            <a:ext cx="5756366" cy="83099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sz="12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КАТЕГОРИИ ПОЛУЧАТЕЛЕЙ СУБСИДИИ: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ИНДИВИДУАЛЬНЫЕ ПРЕДПРИНИМАТЕЛИ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826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4" name="Shape 124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5" name="Shape 125"/>
          <p:cNvSpPr/>
          <p:nvPr/>
        </p:nvSpPr>
        <p:spPr>
          <a:xfrm>
            <a:off x="243841" y="1837509"/>
            <a:ext cx="10563497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НАЛИЧИЕ ГОСУДАРСТВЕННОЙ РЕГИСТРАЦИИ РАБОТОДАТЕЛЯ ДО 01.01.2025Г.;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НЕИСПОЛНЕННОЙ ОБЯЗАННОСТИ ПО УПЛАТЕ НАЛОГОВ, СБОРОВ, СТРАХОВЫХ ВЗНОСОВ, ПЕНЕЙ, ШТРАФОВ И ПРОЦЕНТОВ,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ПРЕВЫШАЮЩЕЙ 10 ТЫС.РУБЛЕЙ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НАХОДИТСЯ В ПРОЦЕССЕ РЕОРГАНИЗАЦИИ (ЗА ИСКЛЮЧЕНИЕМ РЕОРГАНИЗАЦИИ В ФОРМЕ ПРИСОЕДИНЕНИЯ К РАБОТОДАТЕЛЮ ДРУГОГО ЮРИДИЧЕСКОГО ЛИЦА), ЛИКВИДАЦИИ, В ОТНОШЕНИИ РАБОТОДАТЕЛЯ НЕ ВВЕДЕНА ПРОЦЕДУРА БАНКРОТСТВА;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В РЕЕСТРЕ ДИСКВАЛИФИЦИРОВАННЫХ ЛИЦ;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ЯВЛЯЕТСЯ ПОЛУЧАТЕЛЕМ В ТЕКУЩЕМ ГОДУ СУБСИДИИ В СООТВЕТСТВИИ С ПП РФ ОТ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25.10.20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№ 1780;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ЗАКЛЮЧЕНИЕ ТРУДОВОГО ДОГОВОРА С ИНВАЛИДОМ НА СРОК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МЕНЕЕ </a:t>
            </a:r>
            <a:r>
              <a:rPr lang="en-US" sz="12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9</a:t>
            </a:r>
            <a:r>
              <a:rPr sz="12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МЕСЯЦЕВ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ЗАКЛЮЧЕНИЕ ТРУДОВОГО ДОГОВОРА С ИНВАЛИДОМ НА УСЛОВИЯХ ПОЛНОГО РАБОЧЕГО ДНЯ С УЧЕТОМ ПРОДОЛЖИТЕЛЬНОСТИ, УСТАНОВЛЕННОЙ ДЛЯ ДАННОЙ КАТЕГОРИИ РАБОТНИКОВ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ОБЕСПЕЧЕНИЕ ОПЛАТЫ ТРУДА ИНВАЛИДА В РАЗМЕРЕ НЕ МЕНЕЕ МРОТ И УСТАНОВЛЕННЫХ ЗАКОНОДАТЕЛЬСТВОМ ВЫПЛАТ КОМПЕНСАЦИОННОГО ХАРАКТЕРА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lang="ru-RU" sz="1200" b="1" smtClean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КОНТРОЛИРУЮЩИМИ ЛИЦАМИ ДЛЯ ОРГАНИЗАЦИИ НЕ ЯВЛЯЮТСЯ ИНОСТРАННЫЕ ГРАЖДАНЕ ИЛИ ЮРИДИЧЕСКИЕ ЛИЦА;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ОБЕСПЕЧЕНИЕ ЗАКРЕПЛЯЕМОСТИ ТРУДОУСТРОЕННЫХ ИНВАЛИДОВ I И II ГРУПП. ВЕТЕРАНОВ БОЕВЫХ ДЕЙСТВИЙ, ИМЕЮЩИХ ИНВАЛИДНОСТЬ, НА СОЗДАННЫХ РАБОЧИХ МЕСТАХ НЕ МЕНЕЕ 9 МЕСЯЦЕВ ИЗ 12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799"/>
            <a:ext cx="12190476" cy="826265"/>
          </a:xfrm>
          <a:prstGeom prst="rect">
            <a:avLst/>
          </a:prstGeom>
        </p:spPr>
      </p:pic>
      <p:sp>
        <p:nvSpPr>
          <p:cNvPr id="13" name="Shape 133"/>
          <p:cNvSpPr txBox="1"/>
          <p:nvPr/>
        </p:nvSpPr>
        <p:spPr>
          <a:xfrm>
            <a:off x="3727269" y="272265"/>
            <a:ext cx="404077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smtClean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КРИТЕРИ</a:t>
            </a:r>
            <a:r>
              <a:rPr lang="ru-RU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sz="1800" b="1" dirty="0" smtClean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ПОЛУЧАТЕЛЕЙ СУБСИДИИ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6" name="Shape 136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7" name="Shape 137"/>
          <p:cNvSpPr/>
          <p:nvPr/>
        </p:nvSpPr>
        <p:spPr>
          <a:xfrm>
            <a:off x="581592" y="2637315"/>
            <a:ext cx="10563497" cy="3831770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043146" y="1305740"/>
            <a:ext cx="4695803" cy="2185214"/>
          </a:xfrm>
          <a:prstGeom prst="rect">
            <a:avLst/>
          </a:prstGeom>
          <a:ln w="31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                 </a:t>
            </a:r>
            <a:r>
              <a:rPr sz="16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ФОРМУЛА РАСЧЕТА СУБСИДИИ</a:t>
            </a:r>
            <a:endParaRPr sz="16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                                  </a:t>
            </a:r>
            <a:r>
              <a:rPr sz="12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Vсуб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= ∑( </a:t>
            </a:r>
            <a:r>
              <a:rPr sz="12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Nk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x </a:t>
            </a:r>
            <a:r>
              <a:rPr sz="12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Ck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)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Vсуб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объем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субсидии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предоставляемой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работодателю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Nk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число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рабочих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мест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оборудованных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работодателем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для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инвалидов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Ck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стоимость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оборудования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рабочего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места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для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но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более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200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тыс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.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рублей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. 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одно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рабочее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место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43146" y="4174177"/>
            <a:ext cx="4695803" cy="1815882"/>
          </a:xfrm>
          <a:prstGeom prst="rect">
            <a:avLst/>
          </a:prstGeom>
          <a:ln w="31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6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ПОКАЗАТЕЛЬ ДОСТИЖЕНИЯ РЕЗУЛЬТАТА ИСПОЛЬЗОВАНИЯ СУБСИДИИ</a:t>
            </a:r>
            <a:endParaRPr sz="16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ОБЕСПЕЧЕНИЕ ЗАНЯТОСТИ ИНВАЛИДОВ НА ОБОРУДОВАННЫЕ РАБОЧИЕ МЕСТА СРОКОМ 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МЕНЕЕ 9 МЕСЯЦЕВ В ТЕЧЕНИЕ 12 МЕСЯЦЕВ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С МОМЕНТА ЗАКЛЮЧЕНИЯ ТРУДОВОГО ДОГОВОРА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65" y="1305740"/>
            <a:ext cx="5818007" cy="4684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8927713" y="2895074"/>
            <a:ext cx="1279515" cy="338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NAME ERE</a:t>
            </a:r>
          </a:p>
        </p:txBody>
      </p:sp>
      <p:sp>
        <p:nvSpPr>
          <p:cNvPr id="151" name="Shape 151"/>
          <p:cNvSpPr/>
          <p:nvPr/>
        </p:nvSpPr>
        <p:spPr>
          <a:xfrm>
            <a:off x="10101379" y="4280986"/>
            <a:ext cx="0" cy="19335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2" name="Shape 152"/>
          <p:cNvSpPr/>
          <p:nvPr/>
        </p:nvSpPr>
        <p:spPr>
          <a:xfrm>
            <a:off x="10101379" y="2945218"/>
            <a:ext cx="1377447" cy="113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3" name="Shape 153"/>
          <p:cNvSpPr/>
          <p:nvPr/>
        </p:nvSpPr>
        <p:spPr>
          <a:xfrm>
            <a:off x="10101379" y="2956604"/>
            <a:ext cx="0" cy="15707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4" name="Shape 154"/>
          <p:cNvSpPr/>
          <p:nvPr/>
        </p:nvSpPr>
        <p:spPr>
          <a:xfrm>
            <a:off x="11469948" y="2936269"/>
            <a:ext cx="0" cy="15707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5" name="Shape 155"/>
          <p:cNvSpPr txBox="1"/>
          <p:nvPr/>
        </p:nvSpPr>
        <p:spPr>
          <a:xfrm>
            <a:off x="6088676" y="5150335"/>
            <a:ext cx="1595098" cy="37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NAME HERE</a:t>
            </a:r>
          </a:p>
        </p:txBody>
      </p:sp>
      <p:sp>
        <p:nvSpPr>
          <p:cNvPr id="163" name="Shape 163"/>
          <p:cNvSpPr/>
          <p:nvPr/>
        </p:nvSpPr>
        <p:spPr>
          <a:xfrm>
            <a:off x="88778" y="1275468"/>
            <a:ext cx="1162974" cy="1436769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ОБОРУДОВАНИЕ РАБОЧЕГО МЕСТА ИНВАЛИДА (ИНВАЛИДОВ)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РАБОТОДАТЕЛЕМ</a:t>
            </a:r>
          </a:p>
        </p:txBody>
      </p:sp>
      <p:sp>
        <p:nvSpPr>
          <p:cNvPr id="164" name="Shape 164"/>
          <p:cNvSpPr/>
          <p:nvPr/>
        </p:nvSpPr>
        <p:spPr>
          <a:xfrm>
            <a:off x="1821961" y="1275467"/>
            <a:ext cx="1308053" cy="143677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ПОДПИСАНИЕ ТРУДОВОГО ДОГОВОРА С ИНВАЛИДОМ, ТРУДОУСТРОЕННЫМ НА ОБОРУДОВАННОЕ РАБОЧЕЕ МЕСТО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5" name="Shape 165"/>
          <p:cNvSpPr/>
          <p:nvPr/>
        </p:nvSpPr>
        <p:spPr>
          <a:xfrm rot="-5400000">
            <a:off x="1514580" y="1783683"/>
            <a:ext cx="0" cy="4407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6" name="Shape 166"/>
          <p:cNvSpPr/>
          <p:nvPr/>
        </p:nvSpPr>
        <p:spPr>
          <a:xfrm rot="-5400000">
            <a:off x="3383227" y="1811327"/>
            <a:ext cx="0" cy="44074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7" name="Shape 167"/>
          <p:cNvSpPr/>
          <p:nvPr/>
        </p:nvSpPr>
        <p:spPr>
          <a:xfrm>
            <a:off x="3636440" y="1292777"/>
            <a:ext cx="1918088" cy="143677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РАБОТОДАТЕЛЕМ ЗАЯВЛЕНИЯ НА ПРЕДОСТАВЛЕНИЕ СУБСИДИИ В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СЛУЖБУ ЗАНЯТОСТИ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(В ТЕЧЕНИЕ 3Х МЕСЯЦЕВ С ДАТЫ ПОДПИСАНИЯ ТД С 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ИНВАЛИДОМ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8750238" y="1275468"/>
            <a:ext cx="3376660" cy="1517418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К ЗАЯВЛЕНИЮ ПРИКЛАДЫВАЮТСЯ КОПИИ ДОКУМЕНТОВ:</a:t>
            </a:r>
            <a:endParaRPr sz="1000" dirty="0">
              <a:solidFill>
                <a:schemeClr val="lt1"/>
              </a:solidFill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-ПОДТВЕРЖДАЮЩИХ ПРИЕМА НА РАБОТУ ИНВАЛИДОВ ПОСЛЕ 1 ЯНВАРЯ 2025Г.</a:t>
            </a:r>
            <a:endParaRPr sz="1000" dirty="0">
              <a:solidFill>
                <a:schemeClr val="lt1"/>
              </a:solidFill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-ПОДТВЕРЖДАЮЩИХ ПРИОБРЕТЕНИЕ НЕОБХОДИМОГО ОБОРУДОВАНИЯ ИЛИ ПРИСПОСОБЛЕНИЙ ДЛЯ ОСНАЩЕНИЯ РАБОЧЕГО МЕСТА ИНВАЛИДА (ТОВАРНЫЕ ЧЕКИ, ТОВАРНО-ТРАНСПОРТНЫЕ НАКЛАДНЫЕ);</a:t>
            </a:r>
            <a:endParaRPr sz="1000" dirty="0">
              <a:solidFill>
                <a:schemeClr val="lt1"/>
              </a:solidFill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- АКТ ВЫПОЛНЕННЫХ РАБОТ (ПРЕДОСТАВЛЕННЫХ УСЛУГ)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877030" y="1292778"/>
            <a:ext cx="2432467" cy="1500108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СОГЛАСОВАНИЕ ЗАЯВЛЕНИЯ ПРОВЕРКА ЗАЯВЛЕНИЯ И СВЕДЕНИЙ ПО КАЖДОМУ ТРУДОУСТРОЕННОМУ ИНВАЛИДУ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СЛУЖБА ЗАНЯТОСТИ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В ТЕЧЕНИЕ 15 РАБОЧИХ ДНЕЙ (КОМИССИЯ).  КОМИССИЯ В ТЕЧЕНИЕ 5 ДНЕЙ СВЕРЯЕТ КОПИИ ФИНАНСОВЫХ ДОКУМЕНТОВ С ОРИГИНАЛАМИ, ПРИ НЕОБХОДИМОСТИ ВЫЕЗЖАЕТ К РАБОТОДАТЕЛЮ ДЛЯ ПРОВЕРКИ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 rot="-5400000">
            <a:off x="5711457" y="1832601"/>
            <a:ext cx="8644" cy="32250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1" name="Shape 171"/>
          <p:cNvSpPr/>
          <p:nvPr/>
        </p:nvSpPr>
        <p:spPr>
          <a:xfrm>
            <a:off x="20988912" y="7886892"/>
            <a:ext cx="0" cy="83950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2" name="Shape 172"/>
          <p:cNvSpPr/>
          <p:nvPr/>
        </p:nvSpPr>
        <p:spPr>
          <a:xfrm>
            <a:off x="9330431" y="3159913"/>
            <a:ext cx="1367161" cy="118833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СОГЛАСОВАНИЕ ПОСРЕДСТВОМ ПОДПИСАНИЯ УКЭП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СЛУЖБОЙ ЗАНЯТОСТИ 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И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В ФОНД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0772599" y="3172673"/>
            <a:ext cx="1354299" cy="123653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ВОЗВРАЩЕНИЕ ЗАЯВЛЕНИЯ РАБОТОДАТЕЛЮ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СЛУЖБОЙ ЗАНЯТОСТИ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(НЕ ПОЗДНЕЕ 3 РАБОЧИХ ДНЕЙ СО ДНЯ ПРОВЕРКИ) 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 flipH="1" flipV="1">
            <a:off x="6908500" y="4468198"/>
            <a:ext cx="3192880" cy="1609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5" name="Shape 175"/>
          <p:cNvSpPr/>
          <p:nvPr/>
        </p:nvSpPr>
        <p:spPr>
          <a:xfrm>
            <a:off x="5391181" y="3113676"/>
            <a:ext cx="1441190" cy="1436771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ЗАЯВЛЕНИЯ НА ПРЕДОСТАВЛЕНИЕ СУБСИДИИ В ФОНД</a:t>
            </a:r>
          </a:p>
        </p:txBody>
      </p:sp>
      <p:sp>
        <p:nvSpPr>
          <p:cNvPr id="176" name="Shape 176"/>
          <p:cNvSpPr/>
          <p:nvPr/>
        </p:nvSpPr>
        <p:spPr>
          <a:xfrm>
            <a:off x="10772599" y="2756055"/>
            <a:ext cx="0" cy="17256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7" name="Shape 177"/>
          <p:cNvSpPr/>
          <p:nvPr/>
        </p:nvSpPr>
        <p:spPr>
          <a:xfrm>
            <a:off x="6111776" y="4550447"/>
            <a:ext cx="0" cy="17256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8" name="Shape 178"/>
          <p:cNvSpPr/>
          <p:nvPr/>
        </p:nvSpPr>
        <p:spPr>
          <a:xfrm>
            <a:off x="5353592" y="4851803"/>
            <a:ext cx="1448450" cy="1155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9" name="Shape 179"/>
          <p:cNvSpPr/>
          <p:nvPr/>
        </p:nvSpPr>
        <p:spPr>
          <a:xfrm flipH="1">
            <a:off x="5363562" y="5720403"/>
            <a:ext cx="94" cy="2288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0" name="Shape 180"/>
          <p:cNvSpPr/>
          <p:nvPr/>
        </p:nvSpPr>
        <p:spPr>
          <a:xfrm>
            <a:off x="-2303637" y="8574762"/>
            <a:ext cx="1519346" cy="0"/>
          </a:xfrm>
          <a:prstGeom prst="line">
            <a:avLst/>
          </a:prstGeom>
          <a:ln w="6350">
            <a:solidFill>
              <a:srgbClr val="1734CE"/>
            </a:solidFill>
            <a:prstDash val="dash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1" name="Shape 181"/>
          <p:cNvSpPr/>
          <p:nvPr/>
        </p:nvSpPr>
        <p:spPr>
          <a:xfrm>
            <a:off x="5363562" y="4855763"/>
            <a:ext cx="0" cy="23837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2" name="Shape 182"/>
          <p:cNvSpPr/>
          <p:nvPr/>
        </p:nvSpPr>
        <p:spPr>
          <a:xfrm>
            <a:off x="-2303637" y="8574762"/>
            <a:ext cx="0" cy="314143"/>
          </a:xfrm>
          <a:prstGeom prst="line">
            <a:avLst/>
          </a:prstGeom>
          <a:ln w="6350">
            <a:solidFill>
              <a:srgbClr val="1734CE"/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3" name="Shape 183"/>
          <p:cNvSpPr/>
          <p:nvPr/>
        </p:nvSpPr>
        <p:spPr>
          <a:xfrm>
            <a:off x="-8509879" y="11383841"/>
            <a:ext cx="1519346" cy="0"/>
          </a:xfrm>
          <a:prstGeom prst="line">
            <a:avLst/>
          </a:prstGeom>
          <a:ln w="6350">
            <a:solidFill>
              <a:srgbClr val="1734CE"/>
            </a:solidFill>
            <a:prstDash val="dash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4" name="Shape 184"/>
          <p:cNvSpPr/>
          <p:nvPr/>
        </p:nvSpPr>
        <p:spPr>
          <a:xfrm>
            <a:off x="3215427" y="5163694"/>
            <a:ext cx="2339101" cy="456974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ОСУЩЕСТВЛЕНИЕ ПЕРЕЧИСЛЕНИЯ СУБСИДИИ В ТЕЧЕНИЕ 10 РАБОЧИХ ДНЕЙ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575460" y="5150335"/>
            <a:ext cx="2373954" cy="456974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ОТКАЗ В ПРЕДОСТАВЛЕНИИ СУБСИДИИ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3215427" y="6004797"/>
            <a:ext cx="2339102" cy="537099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ИНФОРМАЦИИ О ПЕРЕЧИСЛЕНИИ СУБСИДИИ В ЛК СТРАХОВАТЕЛЯ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808637" y="4855763"/>
            <a:ext cx="0" cy="23837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8" name="Shape 188"/>
          <p:cNvSpPr/>
          <p:nvPr/>
        </p:nvSpPr>
        <p:spPr>
          <a:xfrm>
            <a:off x="6610313" y="6004797"/>
            <a:ext cx="2339102" cy="537099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ИНФОРМАЦИИ ОБ ОТКАЗЕ В ПЕРЕЧИСЛЕНИИ СУБСИДИИ В ЛК СТРАХОВАТЕЛЯ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9" name="Shape 189"/>
          <p:cNvSpPr/>
          <p:nvPr/>
        </p:nvSpPr>
        <p:spPr>
          <a:xfrm flipH="1">
            <a:off x="6832371" y="5735179"/>
            <a:ext cx="93" cy="2288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1" name="Shape 191"/>
          <p:cNvSpPr/>
          <p:nvPr/>
        </p:nvSpPr>
        <p:spPr>
          <a:xfrm rot="-5400000">
            <a:off x="8529868" y="1783326"/>
            <a:ext cx="0" cy="4407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44" name="Shape 190"/>
          <p:cNvSpPr txBox="1"/>
          <p:nvPr/>
        </p:nvSpPr>
        <p:spPr>
          <a:xfrm>
            <a:off x="2302050" y="184007"/>
            <a:ext cx="73213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УСЛОВИЯ И ПОРЯДОК ПРЕДОСТАВЛЕНИЯ СУБСИДИИ</a:t>
            </a:r>
            <a:endParaRPr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0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909797" y="1660013"/>
            <a:ext cx="780553" cy="73576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4" name="Shape 194"/>
          <p:cNvSpPr/>
          <p:nvPr/>
        </p:nvSpPr>
        <p:spPr>
          <a:xfrm flipH="1">
            <a:off x="3966481" y="2400463"/>
            <a:ext cx="708659" cy="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5" name="Shape 195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6" name="Shape 196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7" name="Shape 197"/>
          <p:cNvSpPr/>
          <p:nvPr/>
        </p:nvSpPr>
        <p:spPr>
          <a:xfrm>
            <a:off x="3931911" y="1691639"/>
            <a:ext cx="4060" cy="708824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8" name="Shape 198"/>
          <p:cNvSpPr/>
          <p:nvPr/>
        </p:nvSpPr>
        <p:spPr>
          <a:xfrm>
            <a:off x="1095921" y="2950734"/>
            <a:ext cx="3579221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2713 ОТ 29.12.2024Г.</a:t>
            </a:r>
          </a:p>
          <a:p>
            <a:pPr marL="0" indent="0" algn="ctr"/>
            <a:endParaRPr sz="12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НА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ГОСУДАРСТВЕННУЮ ПОДДЕРЖКУ ТРУДОУСТРОЙСТВА РАБОТНИКОВ ИЗ ДРУГОЙ МЕСТНОСТИ ИЛИ ДРУГИХ ТЕРРИТОРИЙ</a:t>
            </a:r>
          </a:p>
        </p:txBody>
      </p:sp>
      <p:pic>
        <p:nvPicPr>
          <p:cNvPr id="200" name="Picture 200"/>
          <p:cNvPicPr/>
          <p:nvPr/>
        </p:nvPicPr>
        <p:blipFill>
          <a:blip r:embed="rId2"/>
          <a:stretch/>
        </p:blipFill>
        <p:spPr>
          <a:xfrm>
            <a:off x="2511052" y="2028444"/>
            <a:ext cx="740994" cy="898132"/>
          </a:xfrm>
          <a:prstGeom prst="rect">
            <a:avLst/>
          </a:prstGeom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6037705" y="1034049"/>
            <a:ext cx="5756365" cy="4180304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ЦЕЛЬ ПРЕДОСТАВЛЕНИЯ СУБСИДИИ: 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ЧАСТИЧНАЯ КОМПЕНСАЦИЯ ЗАТРАТ РАБОТОДАТЕЛЯ НА ВЫПЛАТУ ЗАРАБОТНОЙ ПЛАТЫ РАБОТНИКАМ ИЗ ЧИСЛА ТРУДОУСТРОЕННЫХ ГРАЖДАН РОССИЙСКОЙ ФЕДЕРАЦИИ, ПЕРЕЕХАВШИХ ДЛЯ ТРУДОУСТРОЙСТВА У РАБОТОДАТЕЛЯ, ВКЛЮЧЕННОГО В </a:t>
            </a:r>
            <a:r>
              <a:rPr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ПЕР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Е</a:t>
            </a:r>
            <a:r>
              <a:rPr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ЧНИ 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ОРГАНИЗАЦИЙ, ИСПЫТЫВАЮЩИХ ПОТРЕБНОСТЬ В ПРИВЛЕЧЕНИИ РАБОТНИКОВ В 2025 ГОДУ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4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grpSp>
        <p:nvGrpSpPr>
          <p:cNvPr id="209" name="Shape 209"/>
          <p:cNvGrpSpPr/>
          <p:nvPr/>
        </p:nvGrpSpPr>
        <p:grpSpPr>
          <a:xfrm>
            <a:off x="1095920" y="1608898"/>
            <a:ext cx="3641869" cy="4722233"/>
            <a:chOff x="0" y="0"/>
            <a:chExt cx="3641869" cy="4722233"/>
          </a:xfrm>
        </p:grpSpPr>
        <p:grpSp>
          <p:nvGrpSpPr>
            <p:cNvPr id="210" name="Shape 210"/>
            <p:cNvGrpSpPr/>
            <p:nvPr/>
          </p:nvGrpSpPr>
          <p:grpSpPr>
            <a:xfrm>
              <a:off x="0" y="0"/>
              <a:ext cx="3641869" cy="4722233"/>
              <a:chOff x="0" y="0"/>
              <a:chExt cx="3641869" cy="4722233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82740"/>
                <a:ext cx="3579221" cy="4639492"/>
              </a:xfrm>
              <a:prstGeom prst="rect">
                <a:avLst/>
              </a:prstGeom>
              <a:noFill/>
              <a:ln w="25400">
                <a:solidFill>
                  <a:srgbClr val="2A398F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2844761" y="0"/>
                <a:ext cx="797107" cy="89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3" name="Shape 213"/>
            <p:cNvSpPr/>
            <p:nvPr/>
          </p:nvSpPr>
          <p:spPr>
            <a:xfrm>
              <a:off x="3569464" y="0"/>
              <a:ext cx="45718" cy="762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4" name="Shape 214"/>
          <p:cNvSpPr/>
          <p:nvPr/>
        </p:nvSpPr>
        <p:spPr>
          <a:xfrm>
            <a:off x="6022496" y="4072344"/>
            <a:ext cx="5756366" cy="17851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400" b="1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endParaRPr sz="1400" b="1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4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КАТЕГОРИИ ПОЛУЧАТЕЛЕЙ СУБСИДИИ: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КОММЕРЧЕСКИЕ ОРГАНИЗАЦИИ</a:t>
            </a:r>
          </a:p>
          <a:p>
            <a:pPr marL="171450" indent="-171450">
              <a:buFont typeface="Arial"/>
              <a:buChar char="•"/>
            </a:pPr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7" name="Shape 217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8" name="Shape 218"/>
          <p:cNvSpPr/>
          <p:nvPr/>
        </p:nvSpPr>
        <p:spPr>
          <a:xfrm>
            <a:off x="298871" y="1348402"/>
            <a:ext cx="10563497" cy="3831770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ОРГАНИЗАЦИИ ОТНОСЯТСЯ К ОДНОЙ ИЛИ НЕСКОЛЬКИМ ИЗ СЛЕДУЮЩИХ КАТЕГОРИЙ: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1.1) ОРГАНИЗАЦИИ ОТНОСЯТСЯ К ОБОРОННО-ПРОМЫШЛЕННОМУ КОМПЛЕКСУ, ВКЛЮЧЕНЫ В СВОДНЫЙ РЕЕСТР ОРГАНИЗАЦИЙ ОБОРОННО-ПРОМЫШЛЕННОГО КОМПЛЕКСА (ПП ОТ 20.02.2004Г. №96);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1.2) ОРГАНИЗАЦИИ, ЗАРЕГИСТРИРОВАННЫЕ НА ТЕРРИТОРИЯХ ДНР, ЛНР, ЗАПОРОЖСКОЙ ОБЛАСТИ И ХЕРСОНСКОЙ ОБЛАСТИ, НЕ ИМЕЮЩИЕ ЗАДОЛЖЕННОСТИ ПЕРЕД РАБОТНИКАМИ ПО ЗАРАБОТНОЙ ПЛАТЕ;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1.3) ОРГАНИЗАЦИИ, ОСУЩЕСТВЛЯЮЩИЕ ДЕЯТЕЛЬНОСТЬ В ОТРАСЛИ (ОТРАСЛЯХ), КОТОРАЯ СУБЪЕКТОМ РФ ВКЛЮЧЕНА В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ПЕ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ЕЧНИ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ПРИОРИТЕТНЫХ ОТРАСЛЕЙ ЭКОНОМИКИ, И СООТВЕТСТВУЮЩИЕ ОДНОВРМЕЕННО СЛЕДУЮЩИМ ТРЕБОВАНИЯМ: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 - СРЕДНЕМЕСЯЧНЫЙ РАЗМЕР ВЫПЛАТ НЕ НИЖЕ РАЗМЕРА СРЕДНЕМЕСЯЧНОЙ НАЧИСЛЕННОЙ ЗАРАБОТНОЙ ПЛАТЫ В СУБЪЕКТЕ РФ, В КОТОРОМ ЗАРЕГИСТРИРОВАНА ОРГАНИЗАЦИЯ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 - РЕАЛИЗУЕТ КРУПНЫЙ ПРОЕКТ (ОБЪЕМ ВЛОЖЕНИЙ &gt; 3 МЛРД.РУБ., ОБЪЕМ ПРОИЗВОДСТВА ПРОДУКЦИИ (ВЫПОЛНЕНИЯ РАБОТ, ОКАЗАНИЯ УСЛУГ) СОСТАВИТ В БЛИЖАЙШИЕ 3 ГОДА БОЛЕЕ 5 % ВСЕГО ВАЛОВОГО ОБЪЕМА ПРОИЗВОДСТВА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)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ДЛЯ ЕГО РЕАЛИЗАЦИИ ДОПОЛНИТЕЛЬНО ПРИВЛЕКАЕТ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МЕНЕЕ 100 РАБОТНИКОВ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ОСУЩЕСТВЛЯЕТ ДЕЯТЕЛЬНОСТЬ НА ТЕРРИТОРИИ РФ НЕ МЕНЕЕ ОДНОГО ГОДА (ИСКЛЮЧЕНИЕ ДНР, ЛНР, ЗАПОРОЖСКАЯ И ХЕРСОНСКАЯ ОБЛАСТИ);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НАХОДИТСЯ В ПРОЦЕССЕ РЕОРГАНИЗАЦИИ, ЛИКВИДАЦИИ;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УЧАСТВУЕТ В РЕГИОНАЛЬНОЙ ПРОГРАММЕ ПОВЫШЕНИЯ МОБИЛЬНОСТИ ТРУДОВЫХ РЕСУРСОВ;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5.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КОНТРОЛИРУЮЩИМИ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ЛИЦАМИ ДЛЯ ОРГАНИЗАЦИИ НЕ ЯВЛЯЮТСЯ ИНОСТРАННЫЕ ГРАЖДАНЕ ИЛИ ЮРИДИЧЕСКИЕ ЛИЦА</a:t>
            </a:r>
          </a:p>
          <a:p>
            <a:pPr>
              <a:spcAft>
                <a:spcPts val="750"/>
              </a:spcAft>
            </a:pPr>
            <a:endParaRPr sz="1200" b="1" dirty="0">
              <a:solidFill>
                <a:srgbClr val="2A398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13" name="Shape 226"/>
          <p:cNvSpPr txBox="1"/>
          <p:nvPr/>
        </p:nvSpPr>
        <p:spPr>
          <a:xfrm>
            <a:off x="3648892" y="142016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КРИТЕРИИ ПОЛУЧАТЕЛЕЙ СУБСИДИИ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5051859" y="2248938"/>
            <a:ext cx="1289773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ПЕРЕЧЕНЬ ОРГАНИЗАЦИЙ И ВАКАНСИЙ</a:t>
            </a:r>
          </a:p>
        </p:txBody>
      </p:sp>
      <p:sp>
        <p:nvSpPr>
          <p:cNvPr id="229" name="Shape 229"/>
          <p:cNvSpPr/>
          <p:nvPr/>
        </p:nvSpPr>
        <p:spPr>
          <a:xfrm>
            <a:off x="2999283" y="2118465"/>
            <a:ext cx="1208504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ОПРЕДЕЛЕНИЕ ОРГАНИЗАЦИЙ – ПРОФЕССИИ (ВАКАНСИИ)</a:t>
            </a:r>
          </a:p>
        </p:txBody>
      </p:sp>
      <p:pic>
        <p:nvPicPr>
          <p:cNvPr id="231" name="Picture 231"/>
          <p:cNvPicPr/>
          <p:nvPr/>
        </p:nvPicPr>
        <p:blipFill>
          <a:blip r:embed="rId2"/>
          <a:stretch/>
        </p:blipFill>
        <p:spPr>
          <a:xfrm>
            <a:off x="3175938" y="2825904"/>
            <a:ext cx="863300" cy="592293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1591898" y="372399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3" name="Shape 233"/>
          <p:cNvSpPr/>
          <p:nvPr/>
        </p:nvSpPr>
        <p:spPr>
          <a:xfrm>
            <a:off x="6104430" y="2244316"/>
            <a:ext cx="2624198" cy="553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РАБОТНИК САМОСТОЯТЕЛЬНО ПРОХОДИТ СОБЕСЕДОВАНИЕ С РАБОТОДАТЕЛЕМ И САМОСТОЯТЕЛЬНО ИЗВЕЩАЕТ ЦЗН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8946229" y="4065661"/>
            <a:ext cx="1817917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ВЫПЛАТА СУБСИДИИ В ТЕЧЕНИЕ 10 РАБОЧИХ ДНЕЙ ПО ИСТЕЧЕНИИ 3,6,9,12  МЕСЯЦЕВ / ОТКАЗ В ПРЕДОСТАВЛЕНИИ В СУБСИДИИ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400" b="1" i="1" u="sng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36" name="Picture 236"/>
          <p:cNvPicPr/>
          <p:nvPr/>
        </p:nvPicPr>
        <p:blipFill>
          <a:blip r:embed="rId3"/>
          <a:stretch/>
        </p:blipFill>
        <p:spPr>
          <a:xfrm>
            <a:off x="6173084" y="2753836"/>
            <a:ext cx="692954" cy="640087"/>
          </a:xfrm>
          <a:prstGeom prst="rect">
            <a:avLst/>
          </a:prstGeom>
        </p:spPr>
      </p:pic>
      <p:sp>
        <p:nvSpPr>
          <p:cNvPr id="237" name="Shape 237"/>
          <p:cNvSpPr txBox="1"/>
          <p:nvPr/>
        </p:nvSpPr>
        <p:spPr>
          <a:xfrm>
            <a:off x="2704507" y="4385095"/>
            <a:ext cx="1855726" cy="7078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ПОДАЧА ЗАЯВЛЕНИЯ ЧЕРЕЗ ЛИЧНЫЙ КАБИНЕТ НА СУБСИДИЮ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(12 МРОТ)</a:t>
            </a:r>
          </a:p>
        </p:txBody>
      </p:sp>
      <p:pic>
        <p:nvPicPr>
          <p:cNvPr id="239" name="Picture 239"/>
          <p:cNvPicPr/>
          <p:nvPr/>
        </p:nvPicPr>
        <p:blipFill>
          <a:blip r:embed="rId4"/>
          <a:stretch/>
        </p:blipFill>
        <p:spPr>
          <a:xfrm>
            <a:off x="1649748" y="2575138"/>
            <a:ext cx="1291426" cy="571233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1591898" y="2236426"/>
            <a:ext cx="1225001" cy="237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 ЭТАП</a:t>
            </a:r>
          </a:p>
        </p:txBody>
      </p:sp>
      <p:sp>
        <p:nvSpPr>
          <p:cNvPr id="241" name="Shape 241"/>
          <p:cNvSpPr/>
          <p:nvPr/>
        </p:nvSpPr>
        <p:spPr>
          <a:xfrm>
            <a:off x="1611365" y="4324643"/>
            <a:ext cx="1225001" cy="237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 ЭТАП</a:t>
            </a:r>
          </a:p>
        </p:txBody>
      </p:sp>
      <p:pic>
        <p:nvPicPr>
          <p:cNvPr id="243" name="Picture 243"/>
          <p:cNvPicPr/>
          <p:nvPr/>
        </p:nvPicPr>
        <p:blipFill>
          <a:blip r:embed="rId5"/>
          <a:stretch/>
        </p:blipFill>
        <p:spPr>
          <a:xfrm>
            <a:off x="4226126" y="2131151"/>
            <a:ext cx="987428" cy="56461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245" name="Picture 245"/>
          <p:cNvPicPr/>
          <p:nvPr/>
        </p:nvPicPr>
        <p:blipFill>
          <a:blip r:embed="rId6"/>
          <a:stretch/>
        </p:blipFill>
        <p:spPr>
          <a:xfrm>
            <a:off x="4230597" y="2896675"/>
            <a:ext cx="948197" cy="62637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247" name="Picture 247"/>
          <p:cNvPicPr/>
          <p:nvPr/>
        </p:nvPicPr>
        <p:blipFill>
          <a:blip r:embed="rId2"/>
          <a:stretch/>
        </p:blipFill>
        <p:spPr>
          <a:xfrm>
            <a:off x="7669444" y="2824149"/>
            <a:ext cx="863300" cy="59229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6760008" y="2778430"/>
            <a:ext cx="733846" cy="45718"/>
          </a:xfrm>
          <a:prstGeom prst="leftRightArrow">
            <a:avLst/>
          </a:prstGeom>
          <a:solidFill>
            <a:srgbClr val="1734CE"/>
          </a:solidFill>
          <a:ln w="12700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3157357" y="2805501"/>
            <a:ext cx="886141" cy="50987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1" name="Picture 251"/>
          <p:cNvPicPr/>
          <p:nvPr/>
        </p:nvPicPr>
        <p:blipFill>
          <a:blip r:embed="rId7"/>
          <a:stretch/>
        </p:blipFill>
        <p:spPr>
          <a:xfrm>
            <a:off x="9276210" y="2920173"/>
            <a:ext cx="948197" cy="415466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9010525" y="2504077"/>
            <a:ext cx="1479566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Положительный результат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9010526" y="3346524"/>
            <a:ext cx="1479566" cy="2308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Снимается с учета</a:t>
            </a:r>
          </a:p>
        </p:txBody>
      </p:sp>
      <p:sp>
        <p:nvSpPr>
          <p:cNvPr id="254" name="Shape 254"/>
          <p:cNvSpPr/>
          <p:nvPr/>
        </p:nvSpPr>
        <p:spPr>
          <a:xfrm>
            <a:off x="6160677" y="3465919"/>
            <a:ext cx="681596" cy="2308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Работник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5428440" y="4669581"/>
            <a:ext cx="1037137" cy="556499"/>
            <a:chOff x="0" y="0"/>
            <a:chExt cx="1037137" cy="556499"/>
          </a:xfrm>
        </p:grpSpPr>
        <p:sp>
          <p:nvSpPr>
            <p:cNvPr id="256" name="Shape 256"/>
            <p:cNvSpPr/>
            <p:nvPr/>
          </p:nvSpPr>
          <p:spPr>
            <a:xfrm rot="20945243">
              <a:off x="4643" y="0"/>
              <a:ext cx="1031340" cy="54333"/>
            </a:xfrm>
            <a:prstGeom prst="leftRightArrow">
              <a:avLst/>
            </a:prstGeom>
            <a:solidFill>
              <a:srgbClr val="1734CE"/>
            </a:solidFill>
            <a:ln w="12700">
              <a:solidFill>
                <a:srgbClr val="1734CE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240522"/>
              <a:ext cx="1031340" cy="48578"/>
            </a:xfrm>
            <a:prstGeom prst="leftRightArrow">
              <a:avLst/>
            </a:prstGeom>
            <a:solidFill>
              <a:srgbClr val="1734CE"/>
            </a:solidFill>
            <a:ln w="12700">
              <a:solidFill>
                <a:srgbClr val="1734CE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 rot="676457">
              <a:off x="5796" y="495297"/>
              <a:ext cx="1031340" cy="61202"/>
            </a:xfrm>
            <a:prstGeom prst="leftRightArrow">
              <a:avLst/>
            </a:prstGeom>
            <a:solidFill>
              <a:srgbClr val="1734CE"/>
            </a:solidFill>
            <a:ln w="12700">
              <a:solidFill>
                <a:srgbClr val="1734CE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9" name="Shape 259"/>
          <p:cNvGrpSpPr/>
          <p:nvPr/>
        </p:nvGrpSpPr>
        <p:grpSpPr>
          <a:xfrm>
            <a:off x="6367840" y="3693768"/>
            <a:ext cx="1924312" cy="2312360"/>
            <a:chOff x="0" y="0"/>
            <a:chExt cx="1924312" cy="2312360"/>
          </a:xfrm>
        </p:grpSpPr>
        <p:sp>
          <p:nvSpPr>
            <p:cNvPr id="260" name="Shape 260"/>
            <p:cNvSpPr/>
            <p:nvPr/>
          </p:nvSpPr>
          <p:spPr>
            <a:xfrm>
              <a:off x="29188" y="2104611"/>
              <a:ext cx="1895123" cy="20774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/>
              <a:r>
                <a:rPr sz="75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</a:rPr>
                <a:t>перечень закрытых организаций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62" name="Picture 262"/>
            <p:cNvPicPr/>
            <p:nvPr/>
          </p:nvPicPr>
          <p:blipFill>
            <a:blip r:embed="rId4"/>
            <a:stretch/>
          </p:blipFill>
          <p:spPr>
            <a:xfrm>
              <a:off x="938292" y="1703862"/>
              <a:ext cx="590004" cy="372886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</p:pic>
        <p:pic>
          <p:nvPicPr>
            <p:cNvPr id="264" name="Picture 264"/>
            <p:cNvPicPr/>
            <p:nvPr/>
          </p:nvPicPr>
          <p:blipFill>
            <a:blip r:embed="rId8"/>
            <a:stretch/>
          </p:blipFill>
          <p:spPr>
            <a:xfrm>
              <a:off x="252564" y="532481"/>
              <a:ext cx="595325" cy="387737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</p:pic>
        <p:sp>
          <p:nvSpPr>
            <p:cNvPr id="265" name="Shape 265"/>
            <p:cNvSpPr/>
            <p:nvPr/>
          </p:nvSpPr>
          <p:spPr>
            <a:xfrm>
              <a:off x="0" y="0"/>
              <a:ext cx="1464056" cy="55399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/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ЗАПРОС В ЦЗН, ГДЕ БЫЛ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ctr"/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ЗАРЕГИСТРИРОВАН</a:t>
              </a:r>
            </a:p>
          </p:txBody>
        </p:sp>
        <p:pic>
          <p:nvPicPr>
            <p:cNvPr id="267" name="Picture 267"/>
            <p:cNvPicPr/>
            <p:nvPr/>
          </p:nvPicPr>
          <p:blipFill>
            <a:blip r:embed="rId9"/>
            <a:stretch/>
          </p:blipFill>
          <p:spPr>
            <a:xfrm>
              <a:off x="248003" y="1703823"/>
              <a:ext cx="618474" cy="381746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</p:pic>
        <p:sp>
          <p:nvSpPr>
            <p:cNvPr id="268" name="Shape 268"/>
            <p:cNvSpPr/>
            <p:nvPr/>
          </p:nvSpPr>
          <p:spPr>
            <a:xfrm>
              <a:off x="133121" y="949647"/>
              <a:ext cx="1760646" cy="707885"/>
            </a:xfrm>
            <a:prstGeom prst="rect">
              <a:avLst/>
            </a:prstGeom>
            <a:ln>
              <a:solidFill>
                <a:srgbClr val="FF0000"/>
              </a:solidFill>
              <a:prstDash val="solid"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8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ИДЕНТИФИКАЦИЯ РАБОТНИКОВ И ПРОВЕРКА ФАКТА ИХ ТРУДОУСТРОЙСТВА В ОРГАНИЗАЦИИ ПО СНИЛС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/>
              <a:r>
                <a:rPr sz="8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(ПО СВЕДЕНИЯМ ЭТК)</a:t>
              </a:r>
            </a:p>
          </p:txBody>
        </p:sp>
      </p:grpSp>
      <p:sp>
        <p:nvSpPr>
          <p:cNvPr id="269" name="Shape 269"/>
          <p:cNvSpPr/>
          <p:nvPr/>
        </p:nvSpPr>
        <p:spPr>
          <a:xfrm>
            <a:off x="8287353" y="3881369"/>
            <a:ext cx="485726" cy="1940518"/>
          </a:xfrm>
          <a:prstGeom prst="rightBrace">
            <a:avLst>
              <a:gd name="adj1" fmla="val 3335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175938" y="3462936"/>
            <a:ext cx="889987" cy="2308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Работодатель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2" name="Picture 272"/>
          <p:cNvPicPr/>
          <p:nvPr/>
        </p:nvPicPr>
        <p:blipFill>
          <a:blip r:embed="rId2"/>
          <a:stretch/>
        </p:blipFill>
        <p:spPr>
          <a:xfrm>
            <a:off x="1881953" y="4549642"/>
            <a:ext cx="863301" cy="59229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1850468" y="5189033"/>
            <a:ext cx="889987" cy="2308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Работодатель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5" name="Picture 275"/>
          <p:cNvPicPr/>
          <p:nvPr/>
        </p:nvPicPr>
        <p:blipFill>
          <a:blip r:embed="rId10"/>
          <a:stretch/>
        </p:blipFill>
        <p:spPr>
          <a:xfrm>
            <a:off x="4290320" y="4548540"/>
            <a:ext cx="999678" cy="871325"/>
          </a:xfrm>
          <a:prstGeom prst="rect">
            <a:avLst/>
          </a:prstGeom>
        </p:spPr>
      </p:pic>
      <p:sp>
        <p:nvSpPr>
          <p:cNvPr id="283" name="Shape 283"/>
          <p:cNvSpPr/>
          <p:nvPr/>
        </p:nvSpPr>
        <p:spPr>
          <a:xfrm>
            <a:off x="5286943" y="2780007"/>
            <a:ext cx="886140" cy="50987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121841" y="5038527"/>
            <a:ext cx="886141" cy="50986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926751" y="721745"/>
            <a:ext cx="9666514" cy="10156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>
                <a:solidFill>
                  <a:srgbClr val="1734CE"/>
                </a:solidFill>
                <a:latin typeface="Arial Narrow"/>
                <a:ea typeface="Arial Narrow"/>
                <a:cs typeface="Arial Narrow"/>
              </a:rPr>
              <a:t>ПРОФЕССИЯ НЕ ДОЛЖНА ОТНОСИТЬСЯ К ПРОФЕССИЯМ АДМИНИСТРАТИВНО-ХОЗЯЙСТВЕННОГО ПЕРСОНАЛА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200" b="1">
                <a:solidFill>
                  <a:srgbClr val="1734CE"/>
                </a:solidFill>
                <a:latin typeface="Arial Narrow"/>
                <a:ea typeface="Arial Narrow"/>
                <a:cs typeface="Arial Narrow"/>
              </a:rPr>
              <a:t>СУБСИДИИ НЕ ПРЕДОСТАВЛЯЮТСЯ ПРИ ПРИВЛЕЧЕНИИ РАБОТНИКОВ ИЗ ДРУГИХ СУБЪЕКТОВ РФ РАБОТОДАТЕЛЯМИ, ОСУЩЕСТВЛЯЮЩИМИ ХОЗЯЙСТВЕННУЮ ДЕЯТЕЛЬНОСТЬ НА ТЕРРИТОРИЯХ Г.МОСКВЫ И САНКТ-ПЕТЕРБУРГА</a:t>
            </a:r>
          </a:p>
        </p:txBody>
      </p:sp>
      <p:pic>
        <p:nvPicPr>
          <p:cNvPr id="287" name="Picture 287"/>
          <p:cNvPicPr/>
          <p:nvPr/>
        </p:nvPicPr>
        <p:blipFill>
          <a:blip r:embed="rId11"/>
          <a:stretch/>
        </p:blipFill>
        <p:spPr>
          <a:xfrm>
            <a:off x="1792637" y="762425"/>
            <a:ext cx="147000" cy="150594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289" name="Picture 289"/>
          <p:cNvPicPr/>
          <p:nvPr/>
        </p:nvPicPr>
        <p:blipFill>
          <a:blip r:embed="rId11"/>
          <a:stretch/>
        </p:blipFill>
        <p:spPr>
          <a:xfrm>
            <a:off x="1786229" y="1312675"/>
            <a:ext cx="147000" cy="150594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8302670" y="2769645"/>
            <a:ext cx="886141" cy="50987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2675672" y="5114001"/>
            <a:ext cx="18557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РАНЕЕ, ЧЕМ ЧЕРЕЗ 3 МЕСЯЦА ПОСЛЕ ЗАКЛЮЧЕНИЯ ТД, НО НЕ ПОЗДНЕЕ 4 МЕСЯЦЕВ С ДАТЫ ЗАКЛЮЧЕНИЯ ТД</a:t>
            </a:r>
          </a:p>
        </p:txBody>
      </p:sp>
      <p:sp>
        <p:nvSpPr>
          <p:cNvPr id="292" name="Shape 292"/>
          <p:cNvSpPr/>
          <p:nvPr/>
        </p:nvSpPr>
        <p:spPr>
          <a:xfrm>
            <a:off x="10447157" y="2740291"/>
            <a:ext cx="614333" cy="58852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4" name="Picture 294"/>
          <p:cNvPicPr/>
          <p:nvPr/>
        </p:nvPicPr>
        <p:blipFill>
          <a:blip r:embed="rId12"/>
          <a:stretch/>
        </p:blipFill>
        <p:spPr>
          <a:xfrm>
            <a:off x="11179954" y="2644538"/>
            <a:ext cx="691101" cy="691101"/>
          </a:xfrm>
          <a:prstGeom prst="rect">
            <a:avLst/>
          </a:prstGeom>
        </p:spPr>
      </p:pic>
      <p:sp>
        <p:nvSpPr>
          <p:cNvPr id="295" name="Shape 295"/>
          <p:cNvSpPr txBox="1"/>
          <p:nvPr/>
        </p:nvSpPr>
        <p:spPr>
          <a:xfrm>
            <a:off x="10130905" y="2237116"/>
            <a:ext cx="1289773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ВКЛЮЧЕНИЕ РАБОТНИКА В ПЕРЕЧЕНЬ ЦЗН</a:t>
            </a:r>
          </a:p>
        </p:txBody>
      </p:sp>
      <p:sp>
        <p:nvSpPr>
          <p:cNvPr id="296" name="Shape 296"/>
          <p:cNvSpPr/>
          <p:nvPr/>
        </p:nvSpPr>
        <p:spPr>
          <a:xfrm>
            <a:off x="10650629" y="3881369"/>
            <a:ext cx="485726" cy="1940518"/>
          </a:xfrm>
          <a:prstGeom prst="rightBrace">
            <a:avLst>
              <a:gd name="adj1" fmla="val 3335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1136355" y="4472708"/>
            <a:ext cx="909291" cy="8309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8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ИНФОРМАЦИИ О ПЕРЕЧИСЛЕНИИ (ОТКАЗЕ) СУБСИДИИ В ЛК СТРАХОВАТЕЛЯ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58" name="Shape 298"/>
          <p:cNvSpPr txBox="1"/>
          <p:nvPr/>
        </p:nvSpPr>
        <p:spPr>
          <a:xfrm>
            <a:off x="2959775" y="182242"/>
            <a:ext cx="67637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УСЛОВИЯ И ПОРЯДОК ПРЕДОСТАВЛЕНИЯ СУБСИДИИ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257</TotalTime>
  <Words>2142</Words>
  <Application>Microsoft Office PowerPoint</Application>
  <DocSecurity>0</DocSecurity>
  <PresentationFormat>Широкоэкранный</PresentationFormat>
  <Paragraphs>291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Кривцова Ирина Валерьевна</dc:creator>
  <cp:lastModifiedBy>Горобец Наталия Валерьевна</cp:lastModifiedBy>
  <cp:revision>17</cp:revision>
  <cp:lastPrinted>2025-04-29T05:30:41Z</cp:lastPrinted>
  <dcterms:created xsi:type="dcterms:W3CDTF">2023-06-22T02:37:37Z</dcterms:created>
  <dcterms:modified xsi:type="dcterms:W3CDTF">2025-06-20T01:58:38Z</dcterms:modified>
</cp:coreProperties>
</file>