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</p:sldIdLst>
  <p:sldSz cx="16256000" cy="9144000"/>
  <p:notesSz cx="16256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F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/>
    <p:restoredTop sz="94698"/>
  </p:normalViewPr>
  <p:slideViewPr>
    <p:cSldViewPr>
      <p:cViewPr varScale="1">
        <p:scale>
          <a:sx n="62" d="100"/>
          <a:sy n="62" d="100"/>
        </p:scale>
        <p:origin x="-72" y="-3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03F9-16AF-40E2-AC10-B77B654CB666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080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625600" y="4343400"/>
            <a:ext cx="130048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0159B-310C-4E7C-8421-AAA1D34B4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71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67543" y="3387449"/>
            <a:ext cx="7120912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94F8C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9390" y="577124"/>
            <a:ext cx="12657218" cy="65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2299" y="2256637"/>
            <a:ext cx="8739505" cy="4930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3">
            <a:extLst>
              <a:ext uri="{FF2B5EF4-FFF2-40B4-BE49-F238E27FC236}">
                <a16:creationId xmlns:a16="http://schemas.microsoft.com/office/drawing/2014/main" xmlns="" id="{E29114B4-D23B-2A40-BF81-4F4A2A1644BC}"/>
              </a:ext>
            </a:extLst>
          </p:cNvPr>
          <p:cNvSpPr/>
          <p:nvPr/>
        </p:nvSpPr>
        <p:spPr>
          <a:xfrm>
            <a:off x="165711" y="143827"/>
            <a:ext cx="2247290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dirty="0"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3556000" y="685800"/>
            <a:ext cx="11049000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Афиша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мероприятий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Центре общения старшего поколения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Клиентской службе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Прохоровского района</a:t>
            </a:r>
            <a:b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ОСФР по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Белгородской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на октябрь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2023 года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sz="2800" spc="-100" dirty="0">
              <a:solidFill>
                <a:schemeClr val="accent1">
                  <a:lumMod val="50000"/>
                </a:schemeClr>
              </a:solidFill>
              <a:latin typeface="Calibri-Light"/>
              <a:cs typeface="Calibri-Light"/>
            </a:endParaRPr>
          </a:p>
        </p:txBody>
      </p:sp>
      <p:pic>
        <p:nvPicPr>
          <p:cNvPr id="73" name="object 4">
            <a:extLst>
              <a:ext uri="{FF2B5EF4-FFF2-40B4-BE49-F238E27FC236}">
                <a16:creationId xmlns:a16="http://schemas.microsoft.com/office/drawing/2014/main" xmlns="" id="{6588F54A-E23E-FF49-838F-55CC2FDE64D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0805" y="143827"/>
            <a:ext cx="732195" cy="885865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20F5D676-E236-D84F-AE2F-D718B81E0C87}"/>
              </a:ext>
            </a:extLst>
          </p:cNvPr>
          <p:cNvGrpSpPr/>
          <p:nvPr/>
        </p:nvGrpSpPr>
        <p:grpSpPr>
          <a:xfrm>
            <a:off x="537515" y="349062"/>
            <a:ext cx="967919" cy="1310438"/>
            <a:chOff x="634994" y="7556702"/>
            <a:chExt cx="914452" cy="1075534"/>
          </a:xfrm>
        </p:grpSpPr>
        <p:pic>
          <p:nvPicPr>
            <p:cNvPr id="75" name="object 5">
              <a:extLst>
                <a:ext uri="{FF2B5EF4-FFF2-40B4-BE49-F238E27FC236}">
                  <a16:creationId xmlns:a16="http://schemas.microsoft.com/office/drawing/2014/main" xmlns="" id="{8AE9C3F9-595E-1C4E-99E9-7C93D66F0E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76" name="object 6">
              <a:extLst>
                <a:ext uri="{FF2B5EF4-FFF2-40B4-BE49-F238E27FC236}">
                  <a16:creationId xmlns:a16="http://schemas.microsoft.com/office/drawing/2014/main" xmlns="" id="{472D9660-E25E-174D-8E49-E08660851B7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77" name="object 7">
              <a:extLst>
                <a:ext uri="{FF2B5EF4-FFF2-40B4-BE49-F238E27FC236}">
                  <a16:creationId xmlns:a16="http://schemas.microsoft.com/office/drawing/2014/main" xmlns="" id="{E385B0AA-9606-004C-91FF-291BD32CC62D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8" name="object 8">
              <a:extLst>
                <a:ext uri="{FF2B5EF4-FFF2-40B4-BE49-F238E27FC236}">
                  <a16:creationId xmlns:a16="http://schemas.microsoft.com/office/drawing/2014/main" xmlns="" id="{F9DDD202-1689-9345-941F-9329EC81CF2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9" name="object 9">
              <a:extLst>
                <a:ext uri="{FF2B5EF4-FFF2-40B4-BE49-F238E27FC236}">
                  <a16:creationId xmlns:a16="http://schemas.microsoft.com/office/drawing/2014/main" xmlns="" id="{E6D90ABF-E531-2C44-A07D-FB7A025D54A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80" name="object 10">
              <a:extLst>
                <a:ext uri="{FF2B5EF4-FFF2-40B4-BE49-F238E27FC236}">
                  <a16:creationId xmlns:a16="http://schemas.microsoft.com/office/drawing/2014/main" xmlns="" id="{9AC239B6-FFFB-6B45-BCBC-C4761EE0E4A2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1" name="object 11">
              <a:extLst>
                <a:ext uri="{FF2B5EF4-FFF2-40B4-BE49-F238E27FC236}">
                  <a16:creationId xmlns:a16="http://schemas.microsoft.com/office/drawing/2014/main" xmlns="" id="{BB8DA70F-8086-BE4A-88B0-C54D4509D3E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xmlns="" id="{F61F53E2-53C6-4646-9298-ADD052CAC6D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83" name="object 13">
              <a:extLst>
                <a:ext uri="{FF2B5EF4-FFF2-40B4-BE49-F238E27FC236}">
                  <a16:creationId xmlns:a16="http://schemas.microsoft.com/office/drawing/2014/main" xmlns="" id="{5AECEDBD-41AD-144E-8C65-85EE4413027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84" name="object 14">
              <a:extLst>
                <a:ext uri="{FF2B5EF4-FFF2-40B4-BE49-F238E27FC236}">
                  <a16:creationId xmlns:a16="http://schemas.microsoft.com/office/drawing/2014/main" xmlns="" id="{96D31B5A-667A-4245-8476-B3B7636CD2C8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85" name="object 15">
              <a:extLst>
                <a:ext uri="{FF2B5EF4-FFF2-40B4-BE49-F238E27FC236}">
                  <a16:creationId xmlns:a16="http://schemas.microsoft.com/office/drawing/2014/main" xmlns="" id="{64F59B50-F07B-C04F-BAAF-361C208FEA8A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86" name="object 16">
              <a:extLst>
                <a:ext uri="{FF2B5EF4-FFF2-40B4-BE49-F238E27FC236}">
                  <a16:creationId xmlns:a16="http://schemas.microsoft.com/office/drawing/2014/main" xmlns="" id="{8F34719E-BCE0-E94F-8BF1-3A09A326921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7" name="object 17">
              <a:extLst>
                <a:ext uri="{FF2B5EF4-FFF2-40B4-BE49-F238E27FC236}">
                  <a16:creationId xmlns:a16="http://schemas.microsoft.com/office/drawing/2014/main" xmlns="" id="{96558440-5DFC-094A-927A-EC7068203E50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582633"/>
              </p:ext>
            </p:extLst>
          </p:nvPr>
        </p:nvGraphicFramePr>
        <p:xfrm>
          <a:off x="4622800" y="3352800"/>
          <a:ext cx="9220200" cy="2133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86000"/>
                <a:gridCol w="6934200"/>
              </a:tblGrid>
              <a:tr h="121920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9" name="object 34"/>
          <p:cNvSpPr txBox="1">
            <a:spLocks/>
          </p:cNvSpPr>
          <p:nvPr/>
        </p:nvSpPr>
        <p:spPr>
          <a:xfrm>
            <a:off x="3403600" y="2315162"/>
            <a:ext cx="110490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0" name="object 34"/>
          <p:cNvSpPr txBox="1">
            <a:spLocks/>
          </p:cNvSpPr>
          <p:nvPr/>
        </p:nvSpPr>
        <p:spPr>
          <a:xfrm>
            <a:off x="2794000" y="3612632"/>
            <a:ext cx="2895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1" name="object 34"/>
          <p:cNvSpPr txBox="1">
            <a:spLocks/>
          </p:cNvSpPr>
          <p:nvPr/>
        </p:nvSpPr>
        <p:spPr>
          <a:xfrm>
            <a:off x="3860800" y="349062"/>
            <a:ext cx="110490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2" name="object 34"/>
          <p:cNvSpPr txBox="1">
            <a:spLocks/>
          </p:cNvSpPr>
          <p:nvPr/>
        </p:nvSpPr>
        <p:spPr>
          <a:xfrm>
            <a:off x="4774738" y="3595917"/>
            <a:ext cx="187036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13.10.2023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11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:00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3" name="object 34"/>
          <p:cNvSpPr txBox="1">
            <a:spLocks/>
          </p:cNvSpPr>
          <p:nvPr/>
        </p:nvSpPr>
        <p:spPr>
          <a:xfrm>
            <a:off x="7152640" y="3638823"/>
            <a:ext cx="966216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Встреча с врачом терапевтом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Прохоровской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ЦРБ </a:t>
            </a: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(профилактика лечение гриппа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и ОРВ)</a:t>
            </a:r>
          </a:p>
        </p:txBody>
      </p:sp>
      <p:sp>
        <p:nvSpPr>
          <p:cNvPr id="94" name="object 34"/>
          <p:cNvSpPr txBox="1">
            <a:spLocks/>
          </p:cNvSpPr>
          <p:nvPr/>
        </p:nvSpPr>
        <p:spPr>
          <a:xfrm>
            <a:off x="4764578" y="4648200"/>
            <a:ext cx="187036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27.10.2023</a:t>
            </a: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11:00</a:t>
            </a:r>
            <a:endParaRPr lang="ru-RU" sz="2400" spc="-100" dirty="0">
              <a:solidFill>
                <a:schemeClr val="accent1">
                  <a:lumMod val="50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95" name="object 34"/>
          <p:cNvSpPr txBox="1">
            <a:spLocks/>
          </p:cNvSpPr>
          <p:nvPr/>
        </p:nvSpPr>
        <p:spPr>
          <a:xfrm>
            <a:off x="7152640" y="4832866"/>
            <a:ext cx="966216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Мастер класс по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вязанию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спицами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5" name="object 34"/>
          <p:cNvSpPr txBox="1">
            <a:spLocks/>
          </p:cNvSpPr>
          <p:nvPr/>
        </p:nvSpPr>
        <p:spPr>
          <a:xfrm>
            <a:off x="6756400" y="7954422"/>
            <a:ext cx="90678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Ждём вас по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адресу пгт. Прохоровка, ул. Советская д. 96.  </a:t>
            </a:r>
            <a:endParaRPr lang="ru-RU" sz="2200" b="1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3">
            <a:extLst>
              <a:ext uri="{FF2B5EF4-FFF2-40B4-BE49-F238E27FC236}">
                <a16:creationId xmlns:a16="http://schemas.microsoft.com/office/drawing/2014/main" xmlns="" id="{E29114B4-D23B-2A40-BF81-4F4A2A1644BC}"/>
              </a:ext>
            </a:extLst>
          </p:cNvPr>
          <p:cNvSpPr/>
          <p:nvPr/>
        </p:nvSpPr>
        <p:spPr>
          <a:xfrm>
            <a:off x="165711" y="143827"/>
            <a:ext cx="2247290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dirty="0"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413000" y="227206"/>
            <a:ext cx="13106400" cy="1921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Афиша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мероприятий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 Центре общения старшего поколения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Клиентской службе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г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Губкина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ОСФР по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Белгородской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на октябрь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2023 года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sz="2800" spc="-100" dirty="0">
              <a:solidFill>
                <a:schemeClr val="accent1">
                  <a:lumMod val="50000"/>
                </a:schemeClr>
              </a:solidFill>
              <a:latin typeface="Calibri-Light"/>
              <a:cs typeface="Calibri-Light"/>
            </a:endParaRPr>
          </a:p>
        </p:txBody>
      </p:sp>
      <p:pic>
        <p:nvPicPr>
          <p:cNvPr id="73" name="object 4">
            <a:extLst>
              <a:ext uri="{FF2B5EF4-FFF2-40B4-BE49-F238E27FC236}">
                <a16:creationId xmlns:a16="http://schemas.microsoft.com/office/drawing/2014/main" xmlns="" id="{6588F54A-E23E-FF49-838F-55CC2FDE64D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0805" y="143827"/>
            <a:ext cx="732195" cy="885865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20F5D676-E236-D84F-AE2F-D718B81E0C87}"/>
              </a:ext>
            </a:extLst>
          </p:cNvPr>
          <p:cNvGrpSpPr/>
          <p:nvPr/>
        </p:nvGrpSpPr>
        <p:grpSpPr>
          <a:xfrm>
            <a:off x="537515" y="349062"/>
            <a:ext cx="967919" cy="1310438"/>
            <a:chOff x="634994" y="7556702"/>
            <a:chExt cx="914452" cy="1075534"/>
          </a:xfrm>
        </p:grpSpPr>
        <p:pic>
          <p:nvPicPr>
            <p:cNvPr id="75" name="object 5">
              <a:extLst>
                <a:ext uri="{FF2B5EF4-FFF2-40B4-BE49-F238E27FC236}">
                  <a16:creationId xmlns:a16="http://schemas.microsoft.com/office/drawing/2014/main" xmlns="" id="{8AE9C3F9-595E-1C4E-99E9-7C93D66F0E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76" name="object 6">
              <a:extLst>
                <a:ext uri="{FF2B5EF4-FFF2-40B4-BE49-F238E27FC236}">
                  <a16:creationId xmlns:a16="http://schemas.microsoft.com/office/drawing/2014/main" xmlns="" id="{472D9660-E25E-174D-8E49-E08660851B7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77" name="object 7">
              <a:extLst>
                <a:ext uri="{FF2B5EF4-FFF2-40B4-BE49-F238E27FC236}">
                  <a16:creationId xmlns:a16="http://schemas.microsoft.com/office/drawing/2014/main" xmlns="" id="{E385B0AA-9606-004C-91FF-291BD32CC62D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8" name="object 8">
              <a:extLst>
                <a:ext uri="{FF2B5EF4-FFF2-40B4-BE49-F238E27FC236}">
                  <a16:creationId xmlns:a16="http://schemas.microsoft.com/office/drawing/2014/main" xmlns="" id="{F9DDD202-1689-9345-941F-9329EC81CF2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9" name="object 9">
              <a:extLst>
                <a:ext uri="{FF2B5EF4-FFF2-40B4-BE49-F238E27FC236}">
                  <a16:creationId xmlns:a16="http://schemas.microsoft.com/office/drawing/2014/main" xmlns="" id="{E6D90ABF-E531-2C44-A07D-FB7A025D54A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80" name="object 10">
              <a:extLst>
                <a:ext uri="{FF2B5EF4-FFF2-40B4-BE49-F238E27FC236}">
                  <a16:creationId xmlns:a16="http://schemas.microsoft.com/office/drawing/2014/main" xmlns="" id="{9AC239B6-FFFB-6B45-BCBC-C4761EE0E4A2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1" name="object 11">
              <a:extLst>
                <a:ext uri="{FF2B5EF4-FFF2-40B4-BE49-F238E27FC236}">
                  <a16:creationId xmlns:a16="http://schemas.microsoft.com/office/drawing/2014/main" xmlns="" id="{BB8DA70F-8086-BE4A-88B0-C54D4509D3E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xmlns="" id="{F61F53E2-53C6-4646-9298-ADD052CAC6D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83" name="object 13">
              <a:extLst>
                <a:ext uri="{FF2B5EF4-FFF2-40B4-BE49-F238E27FC236}">
                  <a16:creationId xmlns:a16="http://schemas.microsoft.com/office/drawing/2014/main" xmlns="" id="{5AECEDBD-41AD-144E-8C65-85EE4413027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84" name="object 14">
              <a:extLst>
                <a:ext uri="{FF2B5EF4-FFF2-40B4-BE49-F238E27FC236}">
                  <a16:creationId xmlns:a16="http://schemas.microsoft.com/office/drawing/2014/main" xmlns="" id="{96D31B5A-667A-4245-8476-B3B7636CD2C8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85" name="object 15">
              <a:extLst>
                <a:ext uri="{FF2B5EF4-FFF2-40B4-BE49-F238E27FC236}">
                  <a16:creationId xmlns:a16="http://schemas.microsoft.com/office/drawing/2014/main" xmlns="" id="{64F59B50-F07B-C04F-BAAF-361C208FEA8A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86" name="object 16">
              <a:extLst>
                <a:ext uri="{FF2B5EF4-FFF2-40B4-BE49-F238E27FC236}">
                  <a16:creationId xmlns:a16="http://schemas.microsoft.com/office/drawing/2014/main" xmlns="" id="{8F34719E-BCE0-E94F-8BF1-3A09A326921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7" name="object 17">
              <a:extLst>
                <a:ext uri="{FF2B5EF4-FFF2-40B4-BE49-F238E27FC236}">
                  <a16:creationId xmlns:a16="http://schemas.microsoft.com/office/drawing/2014/main" xmlns="" id="{96558440-5DFC-094A-927A-EC7068203E50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718120"/>
              </p:ext>
            </p:extLst>
          </p:nvPr>
        </p:nvGraphicFramePr>
        <p:xfrm>
          <a:off x="3098800" y="2286000"/>
          <a:ext cx="12344400" cy="5334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86000"/>
                <a:gridCol w="10058400"/>
              </a:tblGrid>
              <a:tr h="45720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object 34"/>
          <p:cNvSpPr txBox="1">
            <a:spLocks/>
          </p:cNvSpPr>
          <p:nvPr/>
        </p:nvSpPr>
        <p:spPr>
          <a:xfrm>
            <a:off x="2794000" y="3612632"/>
            <a:ext cx="2895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1" name="object 34"/>
          <p:cNvSpPr txBox="1">
            <a:spLocks/>
          </p:cNvSpPr>
          <p:nvPr/>
        </p:nvSpPr>
        <p:spPr>
          <a:xfrm>
            <a:off x="3860800" y="349062"/>
            <a:ext cx="110490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2" name="object 34"/>
          <p:cNvSpPr txBox="1">
            <a:spLocks/>
          </p:cNvSpPr>
          <p:nvPr/>
        </p:nvSpPr>
        <p:spPr>
          <a:xfrm>
            <a:off x="3311698" y="2306437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02.10.2023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3" name="object 34"/>
          <p:cNvSpPr txBox="1">
            <a:spLocks/>
          </p:cNvSpPr>
          <p:nvPr/>
        </p:nvSpPr>
        <p:spPr>
          <a:xfrm>
            <a:off x="5537200" y="2377177"/>
            <a:ext cx="96621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День здоровья. Оздоровительная гимнастика, массаж, цветотерапия</a:t>
            </a:r>
          </a:p>
        </p:txBody>
      </p:sp>
      <p:sp>
        <p:nvSpPr>
          <p:cNvPr id="94" name="object 34"/>
          <p:cNvSpPr txBox="1">
            <a:spLocks/>
          </p:cNvSpPr>
          <p:nvPr/>
        </p:nvSpPr>
        <p:spPr>
          <a:xfrm>
            <a:off x="3251200" y="2750951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04.10.2023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95" name="object 34"/>
          <p:cNvSpPr txBox="1">
            <a:spLocks/>
          </p:cNvSpPr>
          <p:nvPr/>
        </p:nvSpPr>
        <p:spPr>
          <a:xfrm>
            <a:off x="5455920" y="2750951"/>
            <a:ext cx="9662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Встреча с психологом  на тему  " Как побороть стресс, тревожные ситуации" </a:t>
            </a:r>
          </a:p>
        </p:txBody>
      </p:sp>
      <p:sp>
        <p:nvSpPr>
          <p:cNvPr id="96" name="object 34"/>
          <p:cNvSpPr txBox="1">
            <a:spLocks/>
          </p:cNvSpPr>
          <p:nvPr/>
        </p:nvSpPr>
        <p:spPr>
          <a:xfrm>
            <a:off x="3251200" y="3169920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06.10.2023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98" name="object 34"/>
          <p:cNvSpPr txBox="1">
            <a:spLocks/>
          </p:cNvSpPr>
          <p:nvPr/>
        </p:nvSpPr>
        <p:spPr>
          <a:xfrm>
            <a:off x="5552440" y="3156282"/>
            <a:ext cx="96621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Занятие в школе компьютерной грамотности</a:t>
            </a:r>
          </a:p>
        </p:txBody>
      </p:sp>
      <p:sp>
        <p:nvSpPr>
          <p:cNvPr id="99" name="object 34"/>
          <p:cNvSpPr txBox="1">
            <a:spLocks/>
          </p:cNvSpPr>
          <p:nvPr/>
        </p:nvSpPr>
        <p:spPr>
          <a:xfrm>
            <a:off x="3251200" y="3596377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09.10.2023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100" name="object 34"/>
          <p:cNvSpPr txBox="1">
            <a:spLocks/>
          </p:cNvSpPr>
          <p:nvPr/>
        </p:nvSpPr>
        <p:spPr>
          <a:xfrm>
            <a:off x="5537200" y="3558408"/>
            <a:ext cx="96774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День здоровья. Оздоровительная гимнастика, массаж, цветотерапия</a:t>
            </a:r>
          </a:p>
        </p:txBody>
      </p:sp>
      <p:sp>
        <p:nvSpPr>
          <p:cNvPr id="101" name="object 34"/>
          <p:cNvSpPr txBox="1">
            <a:spLocks/>
          </p:cNvSpPr>
          <p:nvPr/>
        </p:nvSpPr>
        <p:spPr>
          <a:xfrm>
            <a:off x="3251200" y="3962400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11.10.2023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102" name="object 34"/>
          <p:cNvSpPr txBox="1">
            <a:spLocks/>
          </p:cNvSpPr>
          <p:nvPr/>
        </p:nvSpPr>
        <p:spPr>
          <a:xfrm>
            <a:off x="5491480" y="3962400"/>
            <a:ext cx="105156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Беседа о правовой и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финансовой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грамотности</a:t>
            </a:r>
          </a:p>
        </p:txBody>
      </p:sp>
      <p:sp>
        <p:nvSpPr>
          <p:cNvPr id="103" name="object 34"/>
          <p:cNvSpPr txBox="1">
            <a:spLocks/>
          </p:cNvSpPr>
          <p:nvPr/>
        </p:nvSpPr>
        <p:spPr>
          <a:xfrm>
            <a:off x="3251200" y="4382864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13.10.2023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104" name="object 34"/>
          <p:cNvSpPr txBox="1">
            <a:spLocks/>
          </p:cNvSpPr>
          <p:nvPr/>
        </p:nvSpPr>
        <p:spPr>
          <a:xfrm>
            <a:off x="5476240" y="4382864"/>
            <a:ext cx="96774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Соревнования по настольным играм</a:t>
            </a:r>
          </a:p>
        </p:txBody>
      </p:sp>
      <p:sp>
        <p:nvSpPr>
          <p:cNvPr id="105" name="object 34"/>
          <p:cNvSpPr txBox="1">
            <a:spLocks/>
          </p:cNvSpPr>
          <p:nvPr/>
        </p:nvSpPr>
        <p:spPr>
          <a:xfrm>
            <a:off x="8585200" y="8341017"/>
            <a:ext cx="704136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Ждём вас по адресу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г. Губкина, ул. Фрунзе, д. 22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200" b="1" spc="-100" dirty="0">
              <a:solidFill>
                <a:schemeClr val="accent1">
                  <a:lumMod val="50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36" name="object 34"/>
          <p:cNvSpPr txBox="1">
            <a:spLocks/>
          </p:cNvSpPr>
          <p:nvPr/>
        </p:nvSpPr>
        <p:spPr>
          <a:xfrm>
            <a:off x="3251200" y="4749631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16.10.2023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37" name="object 34"/>
          <p:cNvSpPr txBox="1">
            <a:spLocks/>
          </p:cNvSpPr>
          <p:nvPr/>
        </p:nvSpPr>
        <p:spPr>
          <a:xfrm>
            <a:off x="3251200" y="5121529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18.10.2023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38" name="object 34"/>
          <p:cNvSpPr txBox="1">
            <a:spLocks/>
          </p:cNvSpPr>
          <p:nvPr/>
        </p:nvSpPr>
        <p:spPr>
          <a:xfrm>
            <a:off x="5455920" y="4724400"/>
            <a:ext cx="96774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День здоровья. Оздоровительная гимнастика, массаж, цветотерапия</a:t>
            </a:r>
          </a:p>
        </p:txBody>
      </p:sp>
      <p:sp>
        <p:nvSpPr>
          <p:cNvPr id="39" name="object 34"/>
          <p:cNvSpPr txBox="1">
            <a:spLocks/>
          </p:cNvSpPr>
          <p:nvPr/>
        </p:nvSpPr>
        <p:spPr>
          <a:xfrm>
            <a:off x="5511800" y="5121529"/>
            <a:ext cx="96774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Встреча с доктором. Беседа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о здоровье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object 34"/>
          <p:cNvSpPr txBox="1">
            <a:spLocks/>
          </p:cNvSpPr>
          <p:nvPr/>
        </p:nvSpPr>
        <p:spPr>
          <a:xfrm>
            <a:off x="3251200" y="5486400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20.10.2023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41" name="object 34"/>
          <p:cNvSpPr txBox="1">
            <a:spLocks/>
          </p:cNvSpPr>
          <p:nvPr/>
        </p:nvSpPr>
        <p:spPr>
          <a:xfrm>
            <a:off x="3240577" y="5882377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23.10.2023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42" name="object 34"/>
          <p:cNvSpPr txBox="1">
            <a:spLocks/>
          </p:cNvSpPr>
          <p:nvPr/>
        </p:nvSpPr>
        <p:spPr>
          <a:xfrm>
            <a:off x="3251200" y="6248663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25.10.2023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43" name="object 34"/>
          <p:cNvSpPr txBox="1">
            <a:spLocks/>
          </p:cNvSpPr>
          <p:nvPr/>
        </p:nvSpPr>
        <p:spPr>
          <a:xfrm>
            <a:off x="3240577" y="6734477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27.10.2023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44" name="object 34"/>
          <p:cNvSpPr txBox="1">
            <a:spLocks/>
          </p:cNvSpPr>
          <p:nvPr/>
        </p:nvSpPr>
        <p:spPr>
          <a:xfrm>
            <a:off x="3240577" y="7253977"/>
            <a:ext cx="18703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30.10.2023 </a:t>
            </a:r>
            <a:r>
              <a:rPr lang="ru-RU" sz="1800" spc="-100" dirty="0" smtClean="0">
                <a:solidFill>
                  <a:schemeClr val="tx2">
                    <a:lumMod val="75000"/>
                  </a:schemeClr>
                </a:solidFill>
                <a:latin typeface="Calibri-Light"/>
                <a:cs typeface="Calibri-Light"/>
              </a:rPr>
              <a:t>11:00</a:t>
            </a:r>
            <a:endParaRPr lang="ru-RU" sz="1800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46" name="object 34"/>
          <p:cNvSpPr txBox="1">
            <a:spLocks/>
          </p:cNvSpPr>
          <p:nvPr/>
        </p:nvSpPr>
        <p:spPr>
          <a:xfrm>
            <a:off x="5496560" y="5486400"/>
            <a:ext cx="96774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Беседа о правовой и  финансовой грамотности</a:t>
            </a:r>
          </a:p>
        </p:txBody>
      </p:sp>
      <p:sp>
        <p:nvSpPr>
          <p:cNvPr id="47" name="object 34"/>
          <p:cNvSpPr txBox="1">
            <a:spLocks/>
          </p:cNvSpPr>
          <p:nvPr/>
        </p:nvSpPr>
        <p:spPr>
          <a:xfrm>
            <a:off x="5511800" y="5882377"/>
            <a:ext cx="96774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День здоровья. Оздоровительная гимнастика, массаж, цветотерапия</a:t>
            </a:r>
          </a:p>
        </p:txBody>
      </p:sp>
      <p:sp>
        <p:nvSpPr>
          <p:cNvPr id="48" name="object 34"/>
          <p:cNvSpPr txBox="1">
            <a:spLocks/>
          </p:cNvSpPr>
          <p:nvPr/>
        </p:nvSpPr>
        <p:spPr>
          <a:xfrm>
            <a:off x="5496560" y="6265055"/>
            <a:ext cx="96774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Открытие фотовыставки "Как молоды мы были…"</a:t>
            </a:r>
          </a:p>
        </p:txBody>
      </p:sp>
      <p:sp>
        <p:nvSpPr>
          <p:cNvPr id="49" name="object 34"/>
          <p:cNvSpPr txBox="1">
            <a:spLocks/>
          </p:cNvSpPr>
          <p:nvPr/>
        </p:nvSpPr>
        <p:spPr>
          <a:xfrm>
            <a:off x="5537200" y="6595978"/>
            <a:ext cx="9677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Тематическое мероприятие,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посвященное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Дню рождения комсомола "Юность моя, ты гори не сгорай". Праздничный концерт.</a:t>
            </a:r>
          </a:p>
        </p:txBody>
      </p:sp>
      <p:sp>
        <p:nvSpPr>
          <p:cNvPr id="50" name="object 34"/>
          <p:cNvSpPr txBox="1">
            <a:spLocks/>
          </p:cNvSpPr>
          <p:nvPr/>
        </p:nvSpPr>
        <p:spPr>
          <a:xfrm>
            <a:off x="5552440" y="7253977"/>
            <a:ext cx="96774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Занятие в школе компьютерной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178032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3">
            <a:extLst>
              <a:ext uri="{FF2B5EF4-FFF2-40B4-BE49-F238E27FC236}">
                <a16:creationId xmlns:a16="http://schemas.microsoft.com/office/drawing/2014/main" xmlns="" id="{E29114B4-D23B-2A40-BF81-4F4A2A1644BC}"/>
              </a:ext>
            </a:extLst>
          </p:cNvPr>
          <p:cNvSpPr/>
          <p:nvPr/>
        </p:nvSpPr>
        <p:spPr>
          <a:xfrm>
            <a:off x="165711" y="143827"/>
            <a:ext cx="2247290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dirty="0"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3590636" y="645119"/>
            <a:ext cx="11049000" cy="2028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Афиша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мероприятий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Центре общения старшего поколения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Клиентской службе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пгт. Красная Яруга ОСФР </a:t>
            </a:r>
            <a:b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Белгородской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на октябрь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2023 года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sz="2800" spc="-100" dirty="0">
              <a:solidFill>
                <a:schemeClr val="accent1">
                  <a:lumMod val="50000"/>
                </a:schemeClr>
              </a:solidFill>
              <a:latin typeface="Calibri-Light"/>
              <a:cs typeface="Calibri-Light"/>
            </a:endParaRPr>
          </a:p>
        </p:txBody>
      </p:sp>
      <p:pic>
        <p:nvPicPr>
          <p:cNvPr id="73" name="object 4">
            <a:extLst>
              <a:ext uri="{FF2B5EF4-FFF2-40B4-BE49-F238E27FC236}">
                <a16:creationId xmlns:a16="http://schemas.microsoft.com/office/drawing/2014/main" xmlns="" id="{6588F54A-E23E-FF49-838F-55CC2FDE64D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0805" y="143827"/>
            <a:ext cx="732195" cy="885865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20F5D676-E236-D84F-AE2F-D718B81E0C87}"/>
              </a:ext>
            </a:extLst>
          </p:cNvPr>
          <p:cNvGrpSpPr/>
          <p:nvPr/>
        </p:nvGrpSpPr>
        <p:grpSpPr>
          <a:xfrm>
            <a:off x="537515" y="349062"/>
            <a:ext cx="967919" cy="1310438"/>
            <a:chOff x="634994" y="7556702"/>
            <a:chExt cx="914452" cy="1075534"/>
          </a:xfrm>
        </p:grpSpPr>
        <p:pic>
          <p:nvPicPr>
            <p:cNvPr id="75" name="object 5">
              <a:extLst>
                <a:ext uri="{FF2B5EF4-FFF2-40B4-BE49-F238E27FC236}">
                  <a16:creationId xmlns:a16="http://schemas.microsoft.com/office/drawing/2014/main" xmlns="" id="{8AE9C3F9-595E-1C4E-99E9-7C93D66F0E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76" name="object 6">
              <a:extLst>
                <a:ext uri="{FF2B5EF4-FFF2-40B4-BE49-F238E27FC236}">
                  <a16:creationId xmlns:a16="http://schemas.microsoft.com/office/drawing/2014/main" xmlns="" id="{472D9660-E25E-174D-8E49-E08660851B7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77" name="object 7">
              <a:extLst>
                <a:ext uri="{FF2B5EF4-FFF2-40B4-BE49-F238E27FC236}">
                  <a16:creationId xmlns:a16="http://schemas.microsoft.com/office/drawing/2014/main" xmlns="" id="{E385B0AA-9606-004C-91FF-291BD32CC62D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8" name="object 8">
              <a:extLst>
                <a:ext uri="{FF2B5EF4-FFF2-40B4-BE49-F238E27FC236}">
                  <a16:creationId xmlns:a16="http://schemas.microsoft.com/office/drawing/2014/main" xmlns="" id="{F9DDD202-1689-9345-941F-9329EC81CF2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9" name="object 9">
              <a:extLst>
                <a:ext uri="{FF2B5EF4-FFF2-40B4-BE49-F238E27FC236}">
                  <a16:creationId xmlns:a16="http://schemas.microsoft.com/office/drawing/2014/main" xmlns="" id="{E6D90ABF-E531-2C44-A07D-FB7A025D54A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80" name="object 10">
              <a:extLst>
                <a:ext uri="{FF2B5EF4-FFF2-40B4-BE49-F238E27FC236}">
                  <a16:creationId xmlns:a16="http://schemas.microsoft.com/office/drawing/2014/main" xmlns="" id="{9AC239B6-FFFB-6B45-BCBC-C4761EE0E4A2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1" name="object 11">
              <a:extLst>
                <a:ext uri="{FF2B5EF4-FFF2-40B4-BE49-F238E27FC236}">
                  <a16:creationId xmlns:a16="http://schemas.microsoft.com/office/drawing/2014/main" xmlns="" id="{BB8DA70F-8086-BE4A-88B0-C54D4509D3E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xmlns="" id="{F61F53E2-53C6-4646-9298-ADD052CAC6D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83" name="object 13">
              <a:extLst>
                <a:ext uri="{FF2B5EF4-FFF2-40B4-BE49-F238E27FC236}">
                  <a16:creationId xmlns:a16="http://schemas.microsoft.com/office/drawing/2014/main" xmlns="" id="{5AECEDBD-41AD-144E-8C65-85EE4413027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84" name="object 14">
              <a:extLst>
                <a:ext uri="{FF2B5EF4-FFF2-40B4-BE49-F238E27FC236}">
                  <a16:creationId xmlns:a16="http://schemas.microsoft.com/office/drawing/2014/main" xmlns="" id="{96D31B5A-667A-4245-8476-B3B7636CD2C8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85" name="object 15">
              <a:extLst>
                <a:ext uri="{FF2B5EF4-FFF2-40B4-BE49-F238E27FC236}">
                  <a16:creationId xmlns:a16="http://schemas.microsoft.com/office/drawing/2014/main" xmlns="" id="{64F59B50-F07B-C04F-BAAF-361C208FEA8A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86" name="object 16">
              <a:extLst>
                <a:ext uri="{FF2B5EF4-FFF2-40B4-BE49-F238E27FC236}">
                  <a16:creationId xmlns:a16="http://schemas.microsoft.com/office/drawing/2014/main" xmlns="" id="{8F34719E-BCE0-E94F-8BF1-3A09A326921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7" name="object 17">
              <a:extLst>
                <a:ext uri="{FF2B5EF4-FFF2-40B4-BE49-F238E27FC236}">
                  <a16:creationId xmlns:a16="http://schemas.microsoft.com/office/drawing/2014/main" xmlns="" id="{96558440-5DFC-094A-927A-EC7068203E50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995255"/>
              </p:ext>
            </p:extLst>
          </p:nvPr>
        </p:nvGraphicFramePr>
        <p:xfrm>
          <a:off x="3098800" y="2819400"/>
          <a:ext cx="11582400" cy="4953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86000"/>
                <a:gridCol w="9296400"/>
              </a:tblGrid>
              <a:tr h="99060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object 34"/>
          <p:cNvSpPr txBox="1">
            <a:spLocks/>
          </p:cNvSpPr>
          <p:nvPr/>
        </p:nvSpPr>
        <p:spPr>
          <a:xfrm>
            <a:off x="2794000" y="4298432"/>
            <a:ext cx="2895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1" name="object 34"/>
          <p:cNvSpPr txBox="1">
            <a:spLocks/>
          </p:cNvSpPr>
          <p:nvPr/>
        </p:nvSpPr>
        <p:spPr>
          <a:xfrm>
            <a:off x="3860800" y="349062"/>
            <a:ext cx="110490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2" name="object 34"/>
          <p:cNvSpPr txBox="1">
            <a:spLocks/>
          </p:cNvSpPr>
          <p:nvPr/>
        </p:nvSpPr>
        <p:spPr>
          <a:xfrm>
            <a:off x="3590636" y="2967668"/>
            <a:ext cx="15655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02.10.2023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3" name="object 34"/>
          <p:cNvSpPr txBox="1">
            <a:spLocks/>
          </p:cNvSpPr>
          <p:nvPr/>
        </p:nvSpPr>
        <p:spPr>
          <a:xfrm>
            <a:off x="5664200" y="3121555"/>
            <a:ext cx="9662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Проведение шахматного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турнира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object 34"/>
          <p:cNvSpPr txBox="1">
            <a:spLocks/>
          </p:cNvSpPr>
          <p:nvPr/>
        </p:nvSpPr>
        <p:spPr>
          <a:xfrm>
            <a:off x="3321396" y="3984243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06.10.2023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</a:p>
        </p:txBody>
      </p:sp>
      <p:sp>
        <p:nvSpPr>
          <p:cNvPr id="95" name="object 34"/>
          <p:cNvSpPr txBox="1">
            <a:spLocks/>
          </p:cNvSpPr>
          <p:nvPr/>
        </p:nvSpPr>
        <p:spPr>
          <a:xfrm>
            <a:off x="5679440" y="3962400"/>
            <a:ext cx="86969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Проведение игры «Что? Где? Когда?». Награждение победителей, чаепитие</a:t>
            </a:r>
          </a:p>
        </p:txBody>
      </p:sp>
      <p:sp>
        <p:nvSpPr>
          <p:cNvPr id="96" name="object 34"/>
          <p:cNvSpPr txBox="1">
            <a:spLocks/>
          </p:cNvSpPr>
          <p:nvPr/>
        </p:nvSpPr>
        <p:spPr>
          <a:xfrm>
            <a:off x="3285836" y="4953000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02.10.2023-06.10.2023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8" name="object 34"/>
          <p:cNvSpPr txBox="1">
            <a:spLocks/>
          </p:cNvSpPr>
          <p:nvPr/>
        </p:nvSpPr>
        <p:spPr>
          <a:xfrm>
            <a:off x="5689600" y="5106887"/>
            <a:ext cx="9662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Заседание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клубов пожилых людей</a:t>
            </a:r>
          </a:p>
        </p:txBody>
      </p:sp>
      <p:sp>
        <p:nvSpPr>
          <p:cNvPr id="105" name="object 34"/>
          <p:cNvSpPr txBox="1">
            <a:spLocks/>
          </p:cNvSpPr>
          <p:nvPr/>
        </p:nvSpPr>
        <p:spPr>
          <a:xfrm>
            <a:off x="5765800" y="8305800"/>
            <a:ext cx="9952685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Ждём вас по адресу пгт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 Красная Яруга, ул. Центральная, д. 31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200" b="1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29" name="object 34"/>
          <p:cNvSpPr txBox="1">
            <a:spLocks/>
          </p:cNvSpPr>
          <p:nvPr/>
        </p:nvSpPr>
        <p:spPr>
          <a:xfrm>
            <a:off x="3275676" y="5943600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17.10.2023</a:t>
            </a:r>
          </a:p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10.00-12.00</a:t>
            </a:r>
          </a:p>
        </p:txBody>
      </p:sp>
      <p:sp>
        <p:nvSpPr>
          <p:cNvPr id="30" name="object 34"/>
          <p:cNvSpPr txBox="1">
            <a:spLocks/>
          </p:cNvSpPr>
          <p:nvPr/>
        </p:nvSpPr>
        <p:spPr>
          <a:xfrm>
            <a:off x="5679440" y="5977504"/>
            <a:ext cx="84074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Встреча с зам. главного врача Пашковым С.С.- тактическое  занятие по оказанию первой медицинской помощи  пожилым людям</a:t>
            </a:r>
          </a:p>
        </p:txBody>
      </p:sp>
      <p:sp>
        <p:nvSpPr>
          <p:cNvPr id="31" name="object 34"/>
          <p:cNvSpPr txBox="1">
            <a:spLocks/>
          </p:cNvSpPr>
          <p:nvPr/>
        </p:nvSpPr>
        <p:spPr>
          <a:xfrm>
            <a:off x="3275676" y="6934200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30.10.2023</a:t>
            </a:r>
          </a:p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11.00-13.00</a:t>
            </a:r>
          </a:p>
        </p:txBody>
      </p:sp>
      <p:sp>
        <p:nvSpPr>
          <p:cNvPr id="32" name="object 34"/>
          <p:cNvSpPr txBox="1">
            <a:spLocks/>
          </p:cNvSpPr>
          <p:nvPr/>
        </p:nvSpPr>
        <p:spPr>
          <a:xfrm>
            <a:off x="5689600" y="6941161"/>
            <a:ext cx="84074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Расширенное заседание  районного совета ветеранов, общества  инвалидов, союза пенсионеров</a:t>
            </a:r>
          </a:p>
        </p:txBody>
      </p:sp>
    </p:spTree>
    <p:extLst>
      <p:ext uri="{BB962C8B-B14F-4D97-AF65-F5344CB8AC3E}">
        <p14:creationId xmlns:p14="http://schemas.microsoft.com/office/powerpoint/2010/main" val="5400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3">
            <a:extLst>
              <a:ext uri="{FF2B5EF4-FFF2-40B4-BE49-F238E27FC236}">
                <a16:creationId xmlns:a16="http://schemas.microsoft.com/office/drawing/2014/main" xmlns="" id="{E29114B4-D23B-2A40-BF81-4F4A2A1644BC}"/>
              </a:ext>
            </a:extLst>
          </p:cNvPr>
          <p:cNvSpPr/>
          <p:nvPr/>
        </p:nvSpPr>
        <p:spPr>
          <a:xfrm>
            <a:off x="165711" y="143827"/>
            <a:ext cx="2247290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dirty="0"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3556000" y="562039"/>
            <a:ext cx="11049000" cy="2028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Афиша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мероприятий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Центре общения старшего поколения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Клиентской службе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Новооскольского района ОСФР </a:t>
            </a:r>
            <a:b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Белгородской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на октябрь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2023 года </a:t>
            </a:r>
            <a:r>
              <a:rPr lang="ru-RU" sz="2800" dirty="0"/>
              <a:t/>
            </a:r>
            <a:br>
              <a:rPr lang="ru-RU" sz="2800" dirty="0"/>
            </a:br>
            <a:endParaRPr sz="2800" spc="-100" dirty="0">
              <a:latin typeface="Calibri-Light"/>
              <a:cs typeface="Calibri-Light"/>
            </a:endParaRPr>
          </a:p>
        </p:txBody>
      </p:sp>
      <p:pic>
        <p:nvPicPr>
          <p:cNvPr id="73" name="object 4">
            <a:extLst>
              <a:ext uri="{FF2B5EF4-FFF2-40B4-BE49-F238E27FC236}">
                <a16:creationId xmlns:a16="http://schemas.microsoft.com/office/drawing/2014/main" xmlns="" id="{6588F54A-E23E-FF49-838F-55CC2FDE64D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0805" y="143827"/>
            <a:ext cx="732195" cy="885865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20F5D676-E236-D84F-AE2F-D718B81E0C87}"/>
              </a:ext>
            </a:extLst>
          </p:cNvPr>
          <p:cNvGrpSpPr/>
          <p:nvPr/>
        </p:nvGrpSpPr>
        <p:grpSpPr>
          <a:xfrm>
            <a:off x="537515" y="349062"/>
            <a:ext cx="967919" cy="1310438"/>
            <a:chOff x="634994" y="7556702"/>
            <a:chExt cx="914452" cy="1075534"/>
          </a:xfrm>
        </p:grpSpPr>
        <p:pic>
          <p:nvPicPr>
            <p:cNvPr id="75" name="object 5">
              <a:extLst>
                <a:ext uri="{FF2B5EF4-FFF2-40B4-BE49-F238E27FC236}">
                  <a16:creationId xmlns:a16="http://schemas.microsoft.com/office/drawing/2014/main" xmlns="" id="{8AE9C3F9-595E-1C4E-99E9-7C93D66F0E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76" name="object 6">
              <a:extLst>
                <a:ext uri="{FF2B5EF4-FFF2-40B4-BE49-F238E27FC236}">
                  <a16:creationId xmlns:a16="http://schemas.microsoft.com/office/drawing/2014/main" xmlns="" id="{472D9660-E25E-174D-8E49-E08660851B7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77" name="object 7">
              <a:extLst>
                <a:ext uri="{FF2B5EF4-FFF2-40B4-BE49-F238E27FC236}">
                  <a16:creationId xmlns:a16="http://schemas.microsoft.com/office/drawing/2014/main" xmlns="" id="{E385B0AA-9606-004C-91FF-291BD32CC62D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8" name="object 8">
              <a:extLst>
                <a:ext uri="{FF2B5EF4-FFF2-40B4-BE49-F238E27FC236}">
                  <a16:creationId xmlns:a16="http://schemas.microsoft.com/office/drawing/2014/main" xmlns="" id="{F9DDD202-1689-9345-941F-9329EC81CF2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9" name="object 9">
              <a:extLst>
                <a:ext uri="{FF2B5EF4-FFF2-40B4-BE49-F238E27FC236}">
                  <a16:creationId xmlns:a16="http://schemas.microsoft.com/office/drawing/2014/main" xmlns="" id="{E6D90ABF-E531-2C44-A07D-FB7A025D54A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80" name="object 10">
              <a:extLst>
                <a:ext uri="{FF2B5EF4-FFF2-40B4-BE49-F238E27FC236}">
                  <a16:creationId xmlns:a16="http://schemas.microsoft.com/office/drawing/2014/main" xmlns="" id="{9AC239B6-FFFB-6B45-BCBC-C4761EE0E4A2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1" name="object 11">
              <a:extLst>
                <a:ext uri="{FF2B5EF4-FFF2-40B4-BE49-F238E27FC236}">
                  <a16:creationId xmlns:a16="http://schemas.microsoft.com/office/drawing/2014/main" xmlns="" id="{BB8DA70F-8086-BE4A-88B0-C54D4509D3E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xmlns="" id="{F61F53E2-53C6-4646-9298-ADD052CAC6D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83" name="object 13">
              <a:extLst>
                <a:ext uri="{FF2B5EF4-FFF2-40B4-BE49-F238E27FC236}">
                  <a16:creationId xmlns:a16="http://schemas.microsoft.com/office/drawing/2014/main" xmlns="" id="{5AECEDBD-41AD-144E-8C65-85EE4413027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84" name="object 14">
              <a:extLst>
                <a:ext uri="{FF2B5EF4-FFF2-40B4-BE49-F238E27FC236}">
                  <a16:creationId xmlns:a16="http://schemas.microsoft.com/office/drawing/2014/main" xmlns="" id="{96D31B5A-667A-4245-8476-B3B7636CD2C8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85" name="object 15">
              <a:extLst>
                <a:ext uri="{FF2B5EF4-FFF2-40B4-BE49-F238E27FC236}">
                  <a16:creationId xmlns:a16="http://schemas.microsoft.com/office/drawing/2014/main" xmlns="" id="{64F59B50-F07B-C04F-BAAF-361C208FEA8A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86" name="object 16">
              <a:extLst>
                <a:ext uri="{FF2B5EF4-FFF2-40B4-BE49-F238E27FC236}">
                  <a16:creationId xmlns:a16="http://schemas.microsoft.com/office/drawing/2014/main" xmlns="" id="{8F34719E-BCE0-E94F-8BF1-3A09A326921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7" name="object 17">
              <a:extLst>
                <a:ext uri="{FF2B5EF4-FFF2-40B4-BE49-F238E27FC236}">
                  <a16:creationId xmlns:a16="http://schemas.microsoft.com/office/drawing/2014/main" xmlns="" id="{96558440-5DFC-094A-927A-EC7068203E50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639575"/>
              </p:ext>
            </p:extLst>
          </p:nvPr>
        </p:nvGraphicFramePr>
        <p:xfrm>
          <a:off x="4165600" y="2895600"/>
          <a:ext cx="9753600" cy="353950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86000"/>
                <a:gridCol w="7467600"/>
              </a:tblGrid>
              <a:tr h="91440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38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25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87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object 34"/>
          <p:cNvSpPr txBox="1">
            <a:spLocks/>
          </p:cNvSpPr>
          <p:nvPr/>
        </p:nvSpPr>
        <p:spPr>
          <a:xfrm>
            <a:off x="2794000" y="4298432"/>
            <a:ext cx="2895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1" name="object 34"/>
          <p:cNvSpPr txBox="1">
            <a:spLocks/>
          </p:cNvSpPr>
          <p:nvPr/>
        </p:nvSpPr>
        <p:spPr>
          <a:xfrm>
            <a:off x="3860800" y="349062"/>
            <a:ext cx="110490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2" name="object 34"/>
          <p:cNvSpPr txBox="1">
            <a:spLocks/>
          </p:cNvSpPr>
          <p:nvPr/>
        </p:nvSpPr>
        <p:spPr>
          <a:xfrm>
            <a:off x="4657436" y="3048000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06.10.2023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 11:00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3" name="object 34"/>
          <p:cNvSpPr txBox="1">
            <a:spLocks/>
          </p:cNvSpPr>
          <p:nvPr/>
        </p:nvSpPr>
        <p:spPr>
          <a:xfrm>
            <a:off x="6746240" y="3184599"/>
            <a:ext cx="9662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Занятия по основам компьютерной грамотности</a:t>
            </a:r>
          </a:p>
        </p:txBody>
      </p:sp>
      <p:sp>
        <p:nvSpPr>
          <p:cNvPr id="94" name="object 34"/>
          <p:cNvSpPr txBox="1">
            <a:spLocks/>
          </p:cNvSpPr>
          <p:nvPr/>
        </p:nvSpPr>
        <p:spPr>
          <a:xfrm>
            <a:off x="4373418" y="3886200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12.10.2023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</a:p>
        </p:txBody>
      </p:sp>
      <p:sp>
        <p:nvSpPr>
          <p:cNvPr id="95" name="object 34"/>
          <p:cNvSpPr txBox="1">
            <a:spLocks/>
          </p:cNvSpPr>
          <p:nvPr/>
        </p:nvSpPr>
        <p:spPr>
          <a:xfrm>
            <a:off x="6771640" y="4022799"/>
            <a:ext cx="9662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Турниры по настольным играм</a:t>
            </a:r>
          </a:p>
        </p:txBody>
      </p:sp>
      <p:sp>
        <p:nvSpPr>
          <p:cNvPr id="96" name="object 34"/>
          <p:cNvSpPr txBox="1">
            <a:spLocks/>
          </p:cNvSpPr>
          <p:nvPr/>
        </p:nvSpPr>
        <p:spPr>
          <a:xfrm>
            <a:off x="4307378" y="4724400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20.10.2023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</a:p>
        </p:txBody>
      </p:sp>
      <p:sp>
        <p:nvSpPr>
          <p:cNvPr id="98" name="object 34"/>
          <p:cNvSpPr txBox="1">
            <a:spLocks/>
          </p:cNvSpPr>
          <p:nvPr/>
        </p:nvSpPr>
        <p:spPr>
          <a:xfrm>
            <a:off x="6771640" y="4860999"/>
            <a:ext cx="9662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Правовой марафон (день финансовой грамотности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5" name="object 34"/>
          <p:cNvSpPr txBox="1">
            <a:spLocks/>
          </p:cNvSpPr>
          <p:nvPr/>
        </p:nvSpPr>
        <p:spPr>
          <a:xfrm>
            <a:off x="5795315" y="8077200"/>
            <a:ext cx="9952685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Ждём вас по адресу г. Новый Оскол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, ул. Красноармейская,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д. 2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200" b="1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29" name="object 34"/>
          <p:cNvSpPr txBox="1">
            <a:spLocks/>
          </p:cNvSpPr>
          <p:nvPr/>
        </p:nvSpPr>
        <p:spPr>
          <a:xfrm>
            <a:off x="4318000" y="5622999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27.10.2023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</a:p>
        </p:txBody>
      </p:sp>
      <p:sp>
        <p:nvSpPr>
          <p:cNvPr id="30" name="object 34"/>
          <p:cNvSpPr txBox="1">
            <a:spLocks/>
          </p:cNvSpPr>
          <p:nvPr/>
        </p:nvSpPr>
        <p:spPr>
          <a:xfrm>
            <a:off x="6771640" y="5775399"/>
            <a:ext cx="9662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Занятия по основам компьютерной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120338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3">
            <a:extLst>
              <a:ext uri="{FF2B5EF4-FFF2-40B4-BE49-F238E27FC236}">
                <a16:creationId xmlns:a16="http://schemas.microsoft.com/office/drawing/2014/main" xmlns="" id="{E29114B4-D23B-2A40-BF81-4F4A2A1644BC}"/>
              </a:ext>
            </a:extLst>
          </p:cNvPr>
          <p:cNvSpPr/>
          <p:nvPr/>
        </p:nvSpPr>
        <p:spPr>
          <a:xfrm>
            <a:off x="165711" y="143827"/>
            <a:ext cx="2247290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dirty="0"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3556000" y="786361"/>
            <a:ext cx="11049000" cy="2028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Афиша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мероприятий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Центре общения старшего поколения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Клиентской службе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Ракитянского района ОСФР </a:t>
            </a:r>
            <a:b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Белгородской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на октябрь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2023 года </a:t>
            </a:r>
            <a:r>
              <a:rPr lang="ru-RU" sz="2800" dirty="0"/>
              <a:t/>
            </a:r>
            <a:br>
              <a:rPr lang="ru-RU" sz="2800" dirty="0"/>
            </a:br>
            <a:endParaRPr sz="2800" spc="-100" dirty="0">
              <a:latin typeface="Calibri-Light"/>
              <a:cs typeface="Calibri-Light"/>
            </a:endParaRPr>
          </a:p>
        </p:txBody>
      </p:sp>
      <p:pic>
        <p:nvPicPr>
          <p:cNvPr id="73" name="object 4">
            <a:extLst>
              <a:ext uri="{FF2B5EF4-FFF2-40B4-BE49-F238E27FC236}">
                <a16:creationId xmlns:a16="http://schemas.microsoft.com/office/drawing/2014/main" xmlns="" id="{6588F54A-E23E-FF49-838F-55CC2FDE64D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0805" y="143827"/>
            <a:ext cx="732195" cy="885865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20F5D676-E236-D84F-AE2F-D718B81E0C87}"/>
              </a:ext>
            </a:extLst>
          </p:cNvPr>
          <p:cNvGrpSpPr/>
          <p:nvPr/>
        </p:nvGrpSpPr>
        <p:grpSpPr>
          <a:xfrm>
            <a:off x="537515" y="349062"/>
            <a:ext cx="967919" cy="1310438"/>
            <a:chOff x="634994" y="7556702"/>
            <a:chExt cx="914452" cy="1075534"/>
          </a:xfrm>
        </p:grpSpPr>
        <p:pic>
          <p:nvPicPr>
            <p:cNvPr id="75" name="object 5">
              <a:extLst>
                <a:ext uri="{FF2B5EF4-FFF2-40B4-BE49-F238E27FC236}">
                  <a16:creationId xmlns:a16="http://schemas.microsoft.com/office/drawing/2014/main" xmlns="" id="{8AE9C3F9-595E-1C4E-99E9-7C93D66F0E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76" name="object 6">
              <a:extLst>
                <a:ext uri="{FF2B5EF4-FFF2-40B4-BE49-F238E27FC236}">
                  <a16:creationId xmlns:a16="http://schemas.microsoft.com/office/drawing/2014/main" xmlns="" id="{472D9660-E25E-174D-8E49-E08660851B7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77" name="object 7">
              <a:extLst>
                <a:ext uri="{FF2B5EF4-FFF2-40B4-BE49-F238E27FC236}">
                  <a16:creationId xmlns:a16="http://schemas.microsoft.com/office/drawing/2014/main" xmlns="" id="{E385B0AA-9606-004C-91FF-291BD32CC62D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8" name="object 8">
              <a:extLst>
                <a:ext uri="{FF2B5EF4-FFF2-40B4-BE49-F238E27FC236}">
                  <a16:creationId xmlns:a16="http://schemas.microsoft.com/office/drawing/2014/main" xmlns="" id="{F9DDD202-1689-9345-941F-9329EC81CF2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9" name="object 9">
              <a:extLst>
                <a:ext uri="{FF2B5EF4-FFF2-40B4-BE49-F238E27FC236}">
                  <a16:creationId xmlns:a16="http://schemas.microsoft.com/office/drawing/2014/main" xmlns="" id="{E6D90ABF-E531-2C44-A07D-FB7A025D54A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80" name="object 10">
              <a:extLst>
                <a:ext uri="{FF2B5EF4-FFF2-40B4-BE49-F238E27FC236}">
                  <a16:creationId xmlns:a16="http://schemas.microsoft.com/office/drawing/2014/main" xmlns="" id="{9AC239B6-FFFB-6B45-BCBC-C4761EE0E4A2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1" name="object 11">
              <a:extLst>
                <a:ext uri="{FF2B5EF4-FFF2-40B4-BE49-F238E27FC236}">
                  <a16:creationId xmlns:a16="http://schemas.microsoft.com/office/drawing/2014/main" xmlns="" id="{BB8DA70F-8086-BE4A-88B0-C54D4509D3E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xmlns="" id="{F61F53E2-53C6-4646-9298-ADD052CAC6D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83" name="object 13">
              <a:extLst>
                <a:ext uri="{FF2B5EF4-FFF2-40B4-BE49-F238E27FC236}">
                  <a16:creationId xmlns:a16="http://schemas.microsoft.com/office/drawing/2014/main" xmlns="" id="{5AECEDBD-41AD-144E-8C65-85EE4413027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84" name="object 14">
              <a:extLst>
                <a:ext uri="{FF2B5EF4-FFF2-40B4-BE49-F238E27FC236}">
                  <a16:creationId xmlns:a16="http://schemas.microsoft.com/office/drawing/2014/main" xmlns="" id="{96D31B5A-667A-4245-8476-B3B7636CD2C8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85" name="object 15">
              <a:extLst>
                <a:ext uri="{FF2B5EF4-FFF2-40B4-BE49-F238E27FC236}">
                  <a16:creationId xmlns:a16="http://schemas.microsoft.com/office/drawing/2014/main" xmlns="" id="{64F59B50-F07B-C04F-BAAF-361C208FEA8A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86" name="object 16">
              <a:extLst>
                <a:ext uri="{FF2B5EF4-FFF2-40B4-BE49-F238E27FC236}">
                  <a16:creationId xmlns:a16="http://schemas.microsoft.com/office/drawing/2014/main" xmlns="" id="{8F34719E-BCE0-E94F-8BF1-3A09A326921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7" name="object 17">
              <a:extLst>
                <a:ext uri="{FF2B5EF4-FFF2-40B4-BE49-F238E27FC236}">
                  <a16:creationId xmlns:a16="http://schemas.microsoft.com/office/drawing/2014/main" xmlns="" id="{96558440-5DFC-094A-927A-EC7068203E50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111953"/>
              </p:ext>
            </p:extLst>
          </p:nvPr>
        </p:nvGraphicFramePr>
        <p:xfrm>
          <a:off x="3733800" y="3691907"/>
          <a:ext cx="10972800" cy="25564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/>
                <a:gridCol w="8940800"/>
              </a:tblGrid>
              <a:tr h="1360454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960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object 34"/>
          <p:cNvSpPr txBox="1">
            <a:spLocks/>
          </p:cNvSpPr>
          <p:nvPr/>
        </p:nvSpPr>
        <p:spPr>
          <a:xfrm>
            <a:off x="2794000" y="4298432"/>
            <a:ext cx="2895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1" name="object 34"/>
          <p:cNvSpPr txBox="1">
            <a:spLocks/>
          </p:cNvSpPr>
          <p:nvPr/>
        </p:nvSpPr>
        <p:spPr>
          <a:xfrm>
            <a:off x="3860800" y="349062"/>
            <a:ext cx="110490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2" name="object 34"/>
          <p:cNvSpPr txBox="1">
            <a:spLocks/>
          </p:cNvSpPr>
          <p:nvPr/>
        </p:nvSpPr>
        <p:spPr>
          <a:xfrm>
            <a:off x="4007196" y="4007813"/>
            <a:ext cx="143348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13.10.2023</a:t>
            </a:r>
          </a:p>
          <a:p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3" name="object 34"/>
          <p:cNvSpPr txBox="1">
            <a:spLocks/>
          </p:cNvSpPr>
          <p:nvPr/>
        </p:nvSpPr>
        <p:spPr>
          <a:xfrm>
            <a:off x="6085840" y="3992574"/>
            <a:ext cx="966216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Встреча пенсионеров с представителем банка ВТБ г. Белгорода Григорием Саруханян на тему профилактики мошенничества</a:t>
            </a:r>
          </a:p>
        </p:txBody>
      </p:sp>
      <p:sp>
        <p:nvSpPr>
          <p:cNvPr id="94" name="object 34"/>
          <p:cNvSpPr txBox="1">
            <a:spLocks/>
          </p:cNvSpPr>
          <p:nvPr/>
        </p:nvSpPr>
        <p:spPr>
          <a:xfrm>
            <a:off x="3788756" y="5269296"/>
            <a:ext cx="187036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27.10.2023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</a:p>
        </p:txBody>
      </p:sp>
      <p:sp>
        <p:nvSpPr>
          <p:cNvPr id="95" name="object 34"/>
          <p:cNvSpPr txBox="1">
            <a:spLocks/>
          </p:cNvSpPr>
          <p:nvPr/>
        </p:nvSpPr>
        <p:spPr>
          <a:xfrm>
            <a:off x="6096000" y="5269296"/>
            <a:ext cx="81534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Посещение Белгородского государственного академического драматического театра имени М.С. Щепкина</a:t>
            </a:r>
          </a:p>
        </p:txBody>
      </p:sp>
      <p:sp>
        <p:nvSpPr>
          <p:cNvPr id="105" name="object 34"/>
          <p:cNvSpPr txBox="1">
            <a:spLocks/>
          </p:cNvSpPr>
          <p:nvPr/>
        </p:nvSpPr>
        <p:spPr>
          <a:xfrm>
            <a:off x="5795315" y="8077200"/>
            <a:ext cx="9952685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Ждём вас по адресу пгт. Ракитное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, ул. Пролетарская,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д.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29А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200" b="1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</p:spTree>
    <p:extLst>
      <p:ext uri="{BB962C8B-B14F-4D97-AF65-F5344CB8AC3E}">
        <p14:creationId xmlns:p14="http://schemas.microsoft.com/office/powerpoint/2010/main" val="493726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3">
            <a:extLst>
              <a:ext uri="{FF2B5EF4-FFF2-40B4-BE49-F238E27FC236}">
                <a16:creationId xmlns:a16="http://schemas.microsoft.com/office/drawing/2014/main" xmlns="" id="{E29114B4-D23B-2A40-BF81-4F4A2A1644BC}"/>
              </a:ext>
            </a:extLst>
          </p:cNvPr>
          <p:cNvSpPr/>
          <p:nvPr/>
        </p:nvSpPr>
        <p:spPr>
          <a:xfrm>
            <a:off x="165711" y="143827"/>
            <a:ext cx="2247290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dirty="0"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3556000" y="562039"/>
            <a:ext cx="11049000" cy="2028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Афиша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мероприятий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Центре общения старшего поколения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Клиентской службе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Вейделевского района ОСФР </a:t>
            </a:r>
            <a:b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Белгородской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на октябрь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2023 года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sz="2800" spc="-100" dirty="0">
              <a:solidFill>
                <a:schemeClr val="accent1">
                  <a:lumMod val="50000"/>
                </a:schemeClr>
              </a:solidFill>
              <a:latin typeface="Calibri-Light"/>
              <a:cs typeface="Calibri-Light"/>
            </a:endParaRPr>
          </a:p>
        </p:txBody>
      </p:sp>
      <p:pic>
        <p:nvPicPr>
          <p:cNvPr id="73" name="object 4">
            <a:extLst>
              <a:ext uri="{FF2B5EF4-FFF2-40B4-BE49-F238E27FC236}">
                <a16:creationId xmlns:a16="http://schemas.microsoft.com/office/drawing/2014/main" xmlns="" id="{6588F54A-E23E-FF49-838F-55CC2FDE64D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0805" y="143827"/>
            <a:ext cx="732195" cy="885865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20F5D676-E236-D84F-AE2F-D718B81E0C87}"/>
              </a:ext>
            </a:extLst>
          </p:cNvPr>
          <p:cNvGrpSpPr/>
          <p:nvPr/>
        </p:nvGrpSpPr>
        <p:grpSpPr>
          <a:xfrm>
            <a:off x="537515" y="349062"/>
            <a:ext cx="967919" cy="1310438"/>
            <a:chOff x="634994" y="7556702"/>
            <a:chExt cx="914452" cy="1075534"/>
          </a:xfrm>
        </p:grpSpPr>
        <p:pic>
          <p:nvPicPr>
            <p:cNvPr id="75" name="object 5">
              <a:extLst>
                <a:ext uri="{FF2B5EF4-FFF2-40B4-BE49-F238E27FC236}">
                  <a16:creationId xmlns:a16="http://schemas.microsoft.com/office/drawing/2014/main" xmlns="" id="{8AE9C3F9-595E-1C4E-99E9-7C93D66F0E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76" name="object 6">
              <a:extLst>
                <a:ext uri="{FF2B5EF4-FFF2-40B4-BE49-F238E27FC236}">
                  <a16:creationId xmlns:a16="http://schemas.microsoft.com/office/drawing/2014/main" xmlns="" id="{472D9660-E25E-174D-8E49-E08660851B7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77" name="object 7">
              <a:extLst>
                <a:ext uri="{FF2B5EF4-FFF2-40B4-BE49-F238E27FC236}">
                  <a16:creationId xmlns:a16="http://schemas.microsoft.com/office/drawing/2014/main" xmlns="" id="{E385B0AA-9606-004C-91FF-291BD32CC62D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8" name="object 8">
              <a:extLst>
                <a:ext uri="{FF2B5EF4-FFF2-40B4-BE49-F238E27FC236}">
                  <a16:creationId xmlns:a16="http://schemas.microsoft.com/office/drawing/2014/main" xmlns="" id="{F9DDD202-1689-9345-941F-9329EC81CF2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9" name="object 9">
              <a:extLst>
                <a:ext uri="{FF2B5EF4-FFF2-40B4-BE49-F238E27FC236}">
                  <a16:creationId xmlns:a16="http://schemas.microsoft.com/office/drawing/2014/main" xmlns="" id="{E6D90ABF-E531-2C44-A07D-FB7A025D54A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80" name="object 10">
              <a:extLst>
                <a:ext uri="{FF2B5EF4-FFF2-40B4-BE49-F238E27FC236}">
                  <a16:creationId xmlns:a16="http://schemas.microsoft.com/office/drawing/2014/main" xmlns="" id="{9AC239B6-FFFB-6B45-BCBC-C4761EE0E4A2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1" name="object 11">
              <a:extLst>
                <a:ext uri="{FF2B5EF4-FFF2-40B4-BE49-F238E27FC236}">
                  <a16:creationId xmlns:a16="http://schemas.microsoft.com/office/drawing/2014/main" xmlns="" id="{BB8DA70F-8086-BE4A-88B0-C54D4509D3E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xmlns="" id="{F61F53E2-53C6-4646-9298-ADD052CAC6D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83" name="object 13">
              <a:extLst>
                <a:ext uri="{FF2B5EF4-FFF2-40B4-BE49-F238E27FC236}">
                  <a16:creationId xmlns:a16="http://schemas.microsoft.com/office/drawing/2014/main" xmlns="" id="{5AECEDBD-41AD-144E-8C65-85EE4413027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84" name="object 14">
              <a:extLst>
                <a:ext uri="{FF2B5EF4-FFF2-40B4-BE49-F238E27FC236}">
                  <a16:creationId xmlns:a16="http://schemas.microsoft.com/office/drawing/2014/main" xmlns="" id="{96D31B5A-667A-4245-8476-B3B7636CD2C8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85" name="object 15">
              <a:extLst>
                <a:ext uri="{FF2B5EF4-FFF2-40B4-BE49-F238E27FC236}">
                  <a16:creationId xmlns:a16="http://schemas.microsoft.com/office/drawing/2014/main" xmlns="" id="{64F59B50-F07B-C04F-BAAF-361C208FEA8A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86" name="object 16">
              <a:extLst>
                <a:ext uri="{FF2B5EF4-FFF2-40B4-BE49-F238E27FC236}">
                  <a16:creationId xmlns:a16="http://schemas.microsoft.com/office/drawing/2014/main" xmlns="" id="{8F34719E-BCE0-E94F-8BF1-3A09A326921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7" name="object 17">
              <a:extLst>
                <a:ext uri="{FF2B5EF4-FFF2-40B4-BE49-F238E27FC236}">
                  <a16:creationId xmlns:a16="http://schemas.microsoft.com/office/drawing/2014/main" xmlns="" id="{96558440-5DFC-094A-927A-EC7068203E50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558633"/>
              </p:ext>
            </p:extLst>
          </p:nvPr>
        </p:nvGraphicFramePr>
        <p:xfrm>
          <a:off x="4190076" y="3108960"/>
          <a:ext cx="9424324" cy="30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45245"/>
                <a:gridCol w="7679079"/>
              </a:tblGrid>
              <a:tr h="76200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object 34"/>
          <p:cNvSpPr txBox="1">
            <a:spLocks/>
          </p:cNvSpPr>
          <p:nvPr/>
        </p:nvSpPr>
        <p:spPr>
          <a:xfrm>
            <a:off x="2794000" y="4298432"/>
            <a:ext cx="2895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1" name="object 34"/>
          <p:cNvSpPr txBox="1">
            <a:spLocks/>
          </p:cNvSpPr>
          <p:nvPr/>
        </p:nvSpPr>
        <p:spPr>
          <a:xfrm>
            <a:off x="3860800" y="349062"/>
            <a:ext cx="110490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2" name="object 34"/>
          <p:cNvSpPr txBox="1">
            <a:spLocks/>
          </p:cNvSpPr>
          <p:nvPr/>
        </p:nvSpPr>
        <p:spPr>
          <a:xfrm>
            <a:off x="4453312" y="3185160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10.10.2023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3" name="object 34"/>
          <p:cNvSpPr txBox="1">
            <a:spLocks/>
          </p:cNvSpPr>
          <p:nvPr/>
        </p:nvSpPr>
        <p:spPr>
          <a:xfrm>
            <a:off x="6531956" y="3321759"/>
            <a:ext cx="9662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«Осень жизни, как и осень года..» Вечер отдыха</a:t>
            </a:r>
          </a:p>
        </p:txBody>
      </p:sp>
      <p:sp>
        <p:nvSpPr>
          <p:cNvPr id="94" name="object 34"/>
          <p:cNvSpPr txBox="1">
            <a:spLocks/>
          </p:cNvSpPr>
          <p:nvPr/>
        </p:nvSpPr>
        <p:spPr>
          <a:xfrm>
            <a:off x="4148512" y="3947160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17.10.2023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</a:p>
        </p:txBody>
      </p:sp>
      <p:sp>
        <p:nvSpPr>
          <p:cNvPr id="95" name="object 34"/>
          <p:cNvSpPr txBox="1">
            <a:spLocks/>
          </p:cNvSpPr>
          <p:nvPr/>
        </p:nvSpPr>
        <p:spPr>
          <a:xfrm>
            <a:off x="6465916" y="4106338"/>
            <a:ext cx="9662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  <a:ea typeface="Calibri"/>
                <a:cs typeface="Miriam Fixed" pitchFamily="49" charset="-79"/>
              </a:rPr>
              <a:t>«Игры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Calibri"/>
                <a:cs typeface="Miriam Fixed" pitchFamily="49" charset="-79"/>
              </a:rPr>
              <a:t>разума»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  <a:cs typeface="Miriam Fixed" pitchFamily="49" charset="-79"/>
            </a:endParaRPr>
          </a:p>
        </p:txBody>
      </p:sp>
      <p:sp>
        <p:nvSpPr>
          <p:cNvPr id="96" name="object 34"/>
          <p:cNvSpPr txBox="1">
            <a:spLocks/>
          </p:cNvSpPr>
          <p:nvPr/>
        </p:nvSpPr>
        <p:spPr>
          <a:xfrm>
            <a:off x="4148512" y="4709160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25.10.2023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</a:p>
        </p:txBody>
      </p:sp>
      <p:sp>
        <p:nvSpPr>
          <p:cNvPr id="98" name="object 34"/>
          <p:cNvSpPr txBox="1">
            <a:spLocks/>
          </p:cNvSpPr>
          <p:nvPr/>
        </p:nvSpPr>
        <p:spPr>
          <a:xfrm>
            <a:off x="6567516" y="4861560"/>
            <a:ext cx="9662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Бумажная флористика</a:t>
            </a:r>
          </a:p>
        </p:txBody>
      </p:sp>
      <p:sp>
        <p:nvSpPr>
          <p:cNvPr id="105" name="object 34"/>
          <p:cNvSpPr txBox="1">
            <a:spLocks/>
          </p:cNvSpPr>
          <p:nvPr/>
        </p:nvSpPr>
        <p:spPr>
          <a:xfrm>
            <a:off x="6176315" y="8153400"/>
            <a:ext cx="9952685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Ждём вас по адресу пгт. Вейделевка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, л. Центральная, д. 15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200" b="1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29" name="object 34"/>
          <p:cNvSpPr txBox="1">
            <a:spLocks/>
          </p:cNvSpPr>
          <p:nvPr/>
        </p:nvSpPr>
        <p:spPr>
          <a:xfrm>
            <a:off x="4148512" y="5471160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30.10.2023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</a:p>
        </p:txBody>
      </p:sp>
      <p:sp>
        <p:nvSpPr>
          <p:cNvPr id="30" name="object 34"/>
          <p:cNvSpPr txBox="1">
            <a:spLocks/>
          </p:cNvSpPr>
          <p:nvPr/>
        </p:nvSpPr>
        <p:spPr>
          <a:xfrm>
            <a:off x="6577676" y="5623560"/>
            <a:ext cx="9662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Шахматы, шашки</a:t>
            </a:r>
          </a:p>
        </p:txBody>
      </p:sp>
    </p:spTree>
    <p:extLst>
      <p:ext uri="{BB962C8B-B14F-4D97-AF65-F5344CB8AC3E}">
        <p14:creationId xmlns:p14="http://schemas.microsoft.com/office/powerpoint/2010/main" val="294810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3">
            <a:extLst>
              <a:ext uri="{FF2B5EF4-FFF2-40B4-BE49-F238E27FC236}">
                <a16:creationId xmlns:a16="http://schemas.microsoft.com/office/drawing/2014/main" xmlns="" id="{E29114B4-D23B-2A40-BF81-4F4A2A1644BC}"/>
              </a:ext>
            </a:extLst>
          </p:cNvPr>
          <p:cNvSpPr/>
          <p:nvPr/>
        </p:nvSpPr>
        <p:spPr>
          <a:xfrm>
            <a:off x="165711" y="143827"/>
            <a:ext cx="2247290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dirty="0"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3556000" y="609600"/>
            <a:ext cx="11049000" cy="2028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Афиша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мероприятий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Центре общения старшего поколения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Клиентской службе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Красногвардейского района ОСФР </a:t>
            </a:r>
            <a:b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Белгородской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на октябрь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2023 года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sz="2800" spc="-100" dirty="0">
              <a:solidFill>
                <a:schemeClr val="accent1">
                  <a:lumMod val="50000"/>
                </a:schemeClr>
              </a:solidFill>
              <a:latin typeface="Calibri-Light"/>
              <a:cs typeface="Calibri-Light"/>
            </a:endParaRPr>
          </a:p>
        </p:txBody>
      </p:sp>
      <p:pic>
        <p:nvPicPr>
          <p:cNvPr id="73" name="object 4">
            <a:extLst>
              <a:ext uri="{FF2B5EF4-FFF2-40B4-BE49-F238E27FC236}">
                <a16:creationId xmlns:a16="http://schemas.microsoft.com/office/drawing/2014/main" xmlns="" id="{6588F54A-E23E-FF49-838F-55CC2FDE64D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0805" y="143827"/>
            <a:ext cx="732195" cy="885865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20F5D676-E236-D84F-AE2F-D718B81E0C87}"/>
              </a:ext>
            </a:extLst>
          </p:cNvPr>
          <p:cNvGrpSpPr/>
          <p:nvPr/>
        </p:nvGrpSpPr>
        <p:grpSpPr>
          <a:xfrm>
            <a:off x="537515" y="349062"/>
            <a:ext cx="967919" cy="1310438"/>
            <a:chOff x="634994" y="7556702"/>
            <a:chExt cx="914452" cy="1075534"/>
          </a:xfrm>
        </p:grpSpPr>
        <p:pic>
          <p:nvPicPr>
            <p:cNvPr id="75" name="object 5">
              <a:extLst>
                <a:ext uri="{FF2B5EF4-FFF2-40B4-BE49-F238E27FC236}">
                  <a16:creationId xmlns:a16="http://schemas.microsoft.com/office/drawing/2014/main" xmlns="" id="{8AE9C3F9-595E-1C4E-99E9-7C93D66F0E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76" name="object 6">
              <a:extLst>
                <a:ext uri="{FF2B5EF4-FFF2-40B4-BE49-F238E27FC236}">
                  <a16:creationId xmlns:a16="http://schemas.microsoft.com/office/drawing/2014/main" xmlns="" id="{472D9660-E25E-174D-8E49-E08660851B7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77" name="object 7">
              <a:extLst>
                <a:ext uri="{FF2B5EF4-FFF2-40B4-BE49-F238E27FC236}">
                  <a16:creationId xmlns:a16="http://schemas.microsoft.com/office/drawing/2014/main" xmlns="" id="{E385B0AA-9606-004C-91FF-291BD32CC62D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8" name="object 8">
              <a:extLst>
                <a:ext uri="{FF2B5EF4-FFF2-40B4-BE49-F238E27FC236}">
                  <a16:creationId xmlns:a16="http://schemas.microsoft.com/office/drawing/2014/main" xmlns="" id="{F9DDD202-1689-9345-941F-9329EC81CF2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9" name="object 9">
              <a:extLst>
                <a:ext uri="{FF2B5EF4-FFF2-40B4-BE49-F238E27FC236}">
                  <a16:creationId xmlns:a16="http://schemas.microsoft.com/office/drawing/2014/main" xmlns="" id="{E6D90ABF-E531-2C44-A07D-FB7A025D54A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80" name="object 10">
              <a:extLst>
                <a:ext uri="{FF2B5EF4-FFF2-40B4-BE49-F238E27FC236}">
                  <a16:creationId xmlns:a16="http://schemas.microsoft.com/office/drawing/2014/main" xmlns="" id="{9AC239B6-FFFB-6B45-BCBC-C4761EE0E4A2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1" name="object 11">
              <a:extLst>
                <a:ext uri="{FF2B5EF4-FFF2-40B4-BE49-F238E27FC236}">
                  <a16:creationId xmlns:a16="http://schemas.microsoft.com/office/drawing/2014/main" xmlns="" id="{BB8DA70F-8086-BE4A-88B0-C54D4509D3E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xmlns="" id="{F61F53E2-53C6-4646-9298-ADD052CAC6D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83" name="object 13">
              <a:extLst>
                <a:ext uri="{FF2B5EF4-FFF2-40B4-BE49-F238E27FC236}">
                  <a16:creationId xmlns:a16="http://schemas.microsoft.com/office/drawing/2014/main" xmlns="" id="{5AECEDBD-41AD-144E-8C65-85EE4413027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84" name="object 14">
              <a:extLst>
                <a:ext uri="{FF2B5EF4-FFF2-40B4-BE49-F238E27FC236}">
                  <a16:creationId xmlns:a16="http://schemas.microsoft.com/office/drawing/2014/main" xmlns="" id="{96D31B5A-667A-4245-8476-B3B7636CD2C8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85" name="object 15">
              <a:extLst>
                <a:ext uri="{FF2B5EF4-FFF2-40B4-BE49-F238E27FC236}">
                  <a16:creationId xmlns:a16="http://schemas.microsoft.com/office/drawing/2014/main" xmlns="" id="{64F59B50-F07B-C04F-BAAF-361C208FEA8A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86" name="object 16">
              <a:extLst>
                <a:ext uri="{FF2B5EF4-FFF2-40B4-BE49-F238E27FC236}">
                  <a16:creationId xmlns:a16="http://schemas.microsoft.com/office/drawing/2014/main" xmlns="" id="{8F34719E-BCE0-E94F-8BF1-3A09A326921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7" name="object 17">
              <a:extLst>
                <a:ext uri="{FF2B5EF4-FFF2-40B4-BE49-F238E27FC236}">
                  <a16:creationId xmlns:a16="http://schemas.microsoft.com/office/drawing/2014/main" xmlns="" id="{96558440-5DFC-094A-927A-EC7068203E50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939462"/>
              </p:ext>
            </p:extLst>
          </p:nvPr>
        </p:nvGraphicFramePr>
        <p:xfrm>
          <a:off x="4409440" y="3228278"/>
          <a:ext cx="9829800" cy="30963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75556"/>
                <a:gridCol w="7854244"/>
              </a:tblGrid>
              <a:tr h="106680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4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4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object 34"/>
          <p:cNvSpPr txBox="1">
            <a:spLocks/>
          </p:cNvSpPr>
          <p:nvPr/>
        </p:nvSpPr>
        <p:spPr>
          <a:xfrm>
            <a:off x="2794000" y="4298432"/>
            <a:ext cx="2895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1" name="object 34"/>
          <p:cNvSpPr txBox="1">
            <a:spLocks/>
          </p:cNvSpPr>
          <p:nvPr/>
        </p:nvSpPr>
        <p:spPr>
          <a:xfrm>
            <a:off x="3860800" y="349062"/>
            <a:ext cx="110490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2" name="object 34"/>
          <p:cNvSpPr txBox="1">
            <a:spLocks/>
          </p:cNvSpPr>
          <p:nvPr/>
        </p:nvSpPr>
        <p:spPr>
          <a:xfrm>
            <a:off x="4672676" y="3447489"/>
            <a:ext cx="187036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02.10.2023</a:t>
            </a:r>
          </a:p>
          <a:p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3" name="object 34"/>
          <p:cNvSpPr txBox="1">
            <a:spLocks/>
          </p:cNvSpPr>
          <p:nvPr/>
        </p:nvSpPr>
        <p:spPr>
          <a:xfrm>
            <a:off x="6543040" y="3647543"/>
            <a:ext cx="966216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Фотовыставка  « День добра» ко дню пожилых людей</a:t>
            </a:r>
          </a:p>
        </p:txBody>
      </p:sp>
      <p:sp>
        <p:nvSpPr>
          <p:cNvPr id="94" name="object 34"/>
          <p:cNvSpPr txBox="1">
            <a:spLocks/>
          </p:cNvSpPr>
          <p:nvPr/>
        </p:nvSpPr>
        <p:spPr>
          <a:xfrm>
            <a:off x="4464858" y="4482403"/>
            <a:ext cx="187036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19.10.2023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</a:p>
        </p:txBody>
      </p:sp>
      <p:sp>
        <p:nvSpPr>
          <p:cNvPr id="95" name="object 34"/>
          <p:cNvSpPr txBox="1">
            <a:spLocks/>
          </p:cNvSpPr>
          <p:nvPr/>
        </p:nvSpPr>
        <p:spPr>
          <a:xfrm>
            <a:off x="6532880" y="4637136"/>
            <a:ext cx="966216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i="1" dirty="0"/>
              <a:t>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Урок компьютерной грамотности</a:t>
            </a:r>
          </a:p>
        </p:txBody>
      </p:sp>
      <p:sp>
        <p:nvSpPr>
          <p:cNvPr id="96" name="object 34"/>
          <p:cNvSpPr txBox="1">
            <a:spLocks/>
          </p:cNvSpPr>
          <p:nvPr/>
        </p:nvSpPr>
        <p:spPr>
          <a:xfrm>
            <a:off x="4464858" y="5514278"/>
            <a:ext cx="187036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30.10.2023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11:00</a:t>
            </a:r>
          </a:p>
        </p:txBody>
      </p:sp>
      <p:sp>
        <p:nvSpPr>
          <p:cNvPr id="98" name="object 34"/>
          <p:cNvSpPr txBox="1">
            <a:spLocks/>
          </p:cNvSpPr>
          <p:nvPr/>
        </p:nvSpPr>
        <p:spPr>
          <a:xfrm>
            <a:off x="6543040" y="5438078"/>
            <a:ext cx="6705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Моё хобби – моя радость. Встреча с увлеченными пенсионерами</a:t>
            </a:r>
          </a:p>
        </p:txBody>
      </p:sp>
      <p:sp>
        <p:nvSpPr>
          <p:cNvPr id="105" name="object 34"/>
          <p:cNvSpPr txBox="1">
            <a:spLocks/>
          </p:cNvSpPr>
          <p:nvPr/>
        </p:nvSpPr>
        <p:spPr>
          <a:xfrm>
            <a:off x="7366000" y="8001000"/>
            <a:ext cx="873348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Ждём вас по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адресу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г. Бирюч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, Соборная площадь, 10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200" b="1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</p:spTree>
    <p:extLst>
      <p:ext uri="{BB962C8B-B14F-4D97-AF65-F5344CB8AC3E}">
        <p14:creationId xmlns:p14="http://schemas.microsoft.com/office/powerpoint/2010/main" val="409089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3">
            <a:extLst>
              <a:ext uri="{FF2B5EF4-FFF2-40B4-BE49-F238E27FC236}">
                <a16:creationId xmlns:a16="http://schemas.microsoft.com/office/drawing/2014/main" xmlns="" id="{E29114B4-D23B-2A40-BF81-4F4A2A1644BC}"/>
              </a:ext>
            </a:extLst>
          </p:cNvPr>
          <p:cNvSpPr/>
          <p:nvPr/>
        </p:nvSpPr>
        <p:spPr>
          <a:xfrm>
            <a:off x="165711" y="143827"/>
            <a:ext cx="2247290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dirty="0"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3556000" y="609600"/>
            <a:ext cx="11049000" cy="2028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Афиша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мероприятий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Центре общения старшего поколения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Клиентской службе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Ровеньского района ОСФР </a:t>
            </a:r>
            <a:b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Белгородской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на октябрь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2023 года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sz="2800" spc="-100" dirty="0">
              <a:solidFill>
                <a:schemeClr val="accent1">
                  <a:lumMod val="50000"/>
                </a:schemeClr>
              </a:solidFill>
              <a:latin typeface="Calibri-Light"/>
              <a:cs typeface="Calibri-Light"/>
            </a:endParaRPr>
          </a:p>
        </p:txBody>
      </p:sp>
      <p:pic>
        <p:nvPicPr>
          <p:cNvPr id="73" name="object 4">
            <a:extLst>
              <a:ext uri="{FF2B5EF4-FFF2-40B4-BE49-F238E27FC236}">
                <a16:creationId xmlns:a16="http://schemas.microsoft.com/office/drawing/2014/main" xmlns="" id="{6588F54A-E23E-FF49-838F-55CC2FDE64D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0805" y="143827"/>
            <a:ext cx="732195" cy="885865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20F5D676-E236-D84F-AE2F-D718B81E0C87}"/>
              </a:ext>
            </a:extLst>
          </p:cNvPr>
          <p:cNvGrpSpPr/>
          <p:nvPr/>
        </p:nvGrpSpPr>
        <p:grpSpPr>
          <a:xfrm>
            <a:off x="537515" y="349062"/>
            <a:ext cx="967919" cy="1310438"/>
            <a:chOff x="634994" y="7556702"/>
            <a:chExt cx="914452" cy="1075534"/>
          </a:xfrm>
        </p:grpSpPr>
        <p:pic>
          <p:nvPicPr>
            <p:cNvPr id="75" name="object 5">
              <a:extLst>
                <a:ext uri="{FF2B5EF4-FFF2-40B4-BE49-F238E27FC236}">
                  <a16:creationId xmlns:a16="http://schemas.microsoft.com/office/drawing/2014/main" xmlns="" id="{8AE9C3F9-595E-1C4E-99E9-7C93D66F0E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76" name="object 6">
              <a:extLst>
                <a:ext uri="{FF2B5EF4-FFF2-40B4-BE49-F238E27FC236}">
                  <a16:creationId xmlns:a16="http://schemas.microsoft.com/office/drawing/2014/main" xmlns="" id="{472D9660-E25E-174D-8E49-E08660851B7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77" name="object 7">
              <a:extLst>
                <a:ext uri="{FF2B5EF4-FFF2-40B4-BE49-F238E27FC236}">
                  <a16:creationId xmlns:a16="http://schemas.microsoft.com/office/drawing/2014/main" xmlns="" id="{E385B0AA-9606-004C-91FF-291BD32CC62D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8" name="object 8">
              <a:extLst>
                <a:ext uri="{FF2B5EF4-FFF2-40B4-BE49-F238E27FC236}">
                  <a16:creationId xmlns:a16="http://schemas.microsoft.com/office/drawing/2014/main" xmlns="" id="{F9DDD202-1689-9345-941F-9329EC81CF2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9" name="object 9">
              <a:extLst>
                <a:ext uri="{FF2B5EF4-FFF2-40B4-BE49-F238E27FC236}">
                  <a16:creationId xmlns:a16="http://schemas.microsoft.com/office/drawing/2014/main" xmlns="" id="{E6D90ABF-E531-2C44-A07D-FB7A025D54A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80" name="object 10">
              <a:extLst>
                <a:ext uri="{FF2B5EF4-FFF2-40B4-BE49-F238E27FC236}">
                  <a16:creationId xmlns:a16="http://schemas.microsoft.com/office/drawing/2014/main" xmlns="" id="{9AC239B6-FFFB-6B45-BCBC-C4761EE0E4A2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1" name="object 11">
              <a:extLst>
                <a:ext uri="{FF2B5EF4-FFF2-40B4-BE49-F238E27FC236}">
                  <a16:creationId xmlns:a16="http://schemas.microsoft.com/office/drawing/2014/main" xmlns="" id="{BB8DA70F-8086-BE4A-88B0-C54D4509D3E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xmlns="" id="{F61F53E2-53C6-4646-9298-ADD052CAC6D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83" name="object 13">
              <a:extLst>
                <a:ext uri="{FF2B5EF4-FFF2-40B4-BE49-F238E27FC236}">
                  <a16:creationId xmlns:a16="http://schemas.microsoft.com/office/drawing/2014/main" xmlns="" id="{5AECEDBD-41AD-144E-8C65-85EE4413027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84" name="object 14">
              <a:extLst>
                <a:ext uri="{FF2B5EF4-FFF2-40B4-BE49-F238E27FC236}">
                  <a16:creationId xmlns:a16="http://schemas.microsoft.com/office/drawing/2014/main" xmlns="" id="{96D31B5A-667A-4245-8476-B3B7636CD2C8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85" name="object 15">
              <a:extLst>
                <a:ext uri="{FF2B5EF4-FFF2-40B4-BE49-F238E27FC236}">
                  <a16:creationId xmlns:a16="http://schemas.microsoft.com/office/drawing/2014/main" xmlns="" id="{64F59B50-F07B-C04F-BAAF-361C208FEA8A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86" name="object 16">
              <a:extLst>
                <a:ext uri="{FF2B5EF4-FFF2-40B4-BE49-F238E27FC236}">
                  <a16:creationId xmlns:a16="http://schemas.microsoft.com/office/drawing/2014/main" xmlns="" id="{8F34719E-BCE0-E94F-8BF1-3A09A326921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7" name="object 17">
              <a:extLst>
                <a:ext uri="{FF2B5EF4-FFF2-40B4-BE49-F238E27FC236}">
                  <a16:creationId xmlns:a16="http://schemas.microsoft.com/office/drawing/2014/main" xmlns="" id="{96558440-5DFC-094A-927A-EC7068203E50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594155"/>
              </p:ext>
            </p:extLst>
          </p:nvPr>
        </p:nvGraphicFramePr>
        <p:xfrm>
          <a:off x="4409440" y="2899317"/>
          <a:ext cx="10424160" cy="411108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3751"/>
                <a:gridCol w="8390409"/>
              </a:tblGrid>
              <a:tr h="106680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4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4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4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object 34"/>
          <p:cNvSpPr txBox="1">
            <a:spLocks/>
          </p:cNvSpPr>
          <p:nvPr/>
        </p:nvSpPr>
        <p:spPr>
          <a:xfrm>
            <a:off x="2794000" y="4298432"/>
            <a:ext cx="2895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1" name="object 34"/>
          <p:cNvSpPr txBox="1">
            <a:spLocks/>
          </p:cNvSpPr>
          <p:nvPr/>
        </p:nvSpPr>
        <p:spPr>
          <a:xfrm>
            <a:off x="3860800" y="349062"/>
            <a:ext cx="110490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2" name="object 34"/>
          <p:cNvSpPr txBox="1">
            <a:spLocks/>
          </p:cNvSpPr>
          <p:nvPr/>
        </p:nvSpPr>
        <p:spPr>
          <a:xfrm>
            <a:off x="4469938" y="3118528"/>
            <a:ext cx="187036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05.10.2023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15:00-17:00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3" name="object 34"/>
          <p:cNvSpPr txBox="1">
            <a:spLocks/>
          </p:cNvSpPr>
          <p:nvPr/>
        </p:nvSpPr>
        <p:spPr>
          <a:xfrm>
            <a:off x="6683222" y="3318582"/>
            <a:ext cx="966216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Творческий вечер «Международный день пожилых людей»</a:t>
            </a:r>
          </a:p>
        </p:txBody>
      </p:sp>
      <p:sp>
        <p:nvSpPr>
          <p:cNvPr id="94" name="object 34"/>
          <p:cNvSpPr txBox="1">
            <a:spLocks/>
          </p:cNvSpPr>
          <p:nvPr/>
        </p:nvSpPr>
        <p:spPr>
          <a:xfrm>
            <a:off x="4464858" y="4153442"/>
            <a:ext cx="187036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12.10.2023</a:t>
            </a:r>
          </a:p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15:00-17:00</a:t>
            </a:r>
          </a:p>
        </p:txBody>
      </p:sp>
      <p:sp>
        <p:nvSpPr>
          <p:cNvPr id="95" name="object 34"/>
          <p:cNvSpPr txBox="1">
            <a:spLocks/>
          </p:cNvSpPr>
          <p:nvPr/>
        </p:nvSpPr>
        <p:spPr>
          <a:xfrm>
            <a:off x="6604000" y="4297969"/>
            <a:ext cx="966216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i="1" dirty="0"/>
              <a:t>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Танцевальный вечер «Я люблю тебя жизнь»</a:t>
            </a:r>
          </a:p>
        </p:txBody>
      </p:sp>
      <p:sp>
        <p:nvSpPr>
          <p:cNvPr id="96" name="object 34"/>
          <p:cNvSpPr txBox="1">
            <a:spLocks/>
          </p:cNvSpPr>
          <p:nvPr/>
        </p:nvSpPr>
        <p:spPr>
          <a:xfrm>
            <a:off x="4464858" y="5185317"/>
            <a:ext cx="187036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19.10.2023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10:00-12:00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8" name="object 34"/>
          <p:cNvSpPr txBox="1">
            <a:spLocks/>
          </p:cNvSpPr>
          <p:nvPr/>
        </p:nvSpPr>
        <p:spPr>
          <a:xfrm>
            <a:off x="6683222" y="5141127"/>
            <a:ext cx="6705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Фотовыставка «Хорошо нам рядышком с дедушкой и бабушкой»</a:t>
            </a:r>
          </a:p>
        </p:txBody>
      </p:sp>
      <p:sp>
        <p:nvSpPr>
          <p:cNvPr id="105" name="object 34"/>
          <p:cNvSpPr txBox="1">
            <a:spLocks/>
          </p:cNvSpPr>
          <p:nvPr/>
        </p:nvSpPr>
        <p:spPr>
          <a:xfrm>
            <a:off x="7366000" y="8001000"/>
            <a:ext cx="873348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Ждём вас по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адресу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г. Бирюч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, Соборная площадь, 10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200" b="1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29" name="object 34"/>
          <p:cNvSpPr txBox="1">
            <a:spLocks/>
          </p:cNvSpPr>
          <p:nvPr/>
        </p:nvSpPr>
        <p:spPr>
          <a:xfrm>
            <a:off x="4469938" y="6148039"/>
            <a:ext cx="187036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26.10.2023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10:00-12:00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object 34"/>
          <p:cNvSpPr txBox="1">
            <a:spLocks/>
          </p:cNvSpPr>
          <p:nvPr/>
        </p:nvSpPr>
        <p:spPr>
          <a:xfrm>
            <a:off x="6703542" y="6168941"/>
            <a:ext cx="6705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Заседание на тему «Социальная и правовая защита пенсионеров»</a:t>
            </a:r>
          </a:p>
        </p:txBody>
      </p:sp>
    </p:spTree>
    <p:extLst>
      <p:ext uri="{BB962C8B-B14F-4D97-AF65-F5344CB8AC3E}">
        <p14:creationId xmlns:p14="http://schemas.microsoft.com/office/powerpoint/2010/main" val="2037872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3">
            <a:extLst>
              <a:ext uri="{FF2B5EF4-FFF2-40B4-BE49-F238E27FC236}">
                <a16:creationId xmlns:a16="http://schemas.microsoft.com/office/drawing/2014/main" xmlns="" id="{E29114B4-D23B-2A40-BF81-4F4A2A1644BC}"/>
              </a:ext>
            </a:extLst>
          </p:cNvPr>
          <p:cNvSpPr/>
          <p:nvPr/>
        </p:nvSpPr>
        <p:spPr>
          <a:xfrm>
            <a:off x="165711" y="143827"/>
            <a:ext cx="2247290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dirty="0"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3556000" y="609600"/>
            <a:ext cx="11049000" cy="2028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Афиша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мероприятий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Центре общения старшего поколения 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в Клиентской службе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Волоконовского района ОСФР </a:t>
            </a:r>
            <a:b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Белгородской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на октябрь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2023 года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sz="2800" spc="-100" dirty="0">
              <a:solidFill>
                <a:schemeClr val="accent1">
                  <a:lumMod val="50000"/>
                </a:schemeClr>
              </a:solidFill>
              <a:latin typeface="Calibri-Light"/>
              <a:cs typeface="Calibri-Light"/>
            </a:endParaRPr>
          </a:p>
        </p:txBody>
      </p:sp>
      <p:pic>
        <p:nvPicPr>
          <p:cNvPr id="73" name="object 4">
            <a:extLst>
              <a:ext uri="{FF2B5EF4-FFF2-40B4-BE49-F238E27FC236}">
                <a16:creationId xmlns:a16="http://schemas.microsoft.com/office/drawing/2014/main" xmlns="" id="{6588F54A-E23E-FF49-838F-55CC2FDE64D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0805" y="143827"/>
            <a:ext cx="732195" cy="885865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20F5D676-E236-D84F-AE2F-D718B81E0C87}"/>
              </a:ext>
            </a:extLst>
          </p:cNvPr>
          <p:cNvGrpSpPr/>
          <p:nvPr/>
        </p:nvGrpSpPr>
        <p:grpSpPr>
          <a:xfrm>
            <a:off x="537515" y="349062"/>
            <a:ext cx="967919" cy="1310438"/>
            <a:chOff x="634994" y="7556702"/>
            <a:chExt cx="914452" cy="1075534"/>
          </a:xfrm>
        </p:grpSpPr>
        <p:pic>
          <p:nvPicPr>
            <p:cNvPr id="75" name="object 5">
              <a:extLst>
                <a:ext uri="{FF2B5EF4-FFF2-40B4-BE49-F238E27FC236}">
                  <a16:creationId xmlns:a16="http://schemas.microsoft.com/office/drawing/2014/main" xmlns="" id="{8AE9C3F9-595E-1C4E-99E9-7C93D66F0E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76" name="object 6">
              <a:extLst>
                <a:ext uri="{FF2B5EF4-FFF2-40B4-BE49-F238E27FC236}">
                  <a16:creationId xmlns:a16="http://schemas.microsoft.com/office/drawing/2014/main" xmlns="" id="{472D9660-E25E-174D-8E49-E08660851B7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77" name="object 7">
              <a:extLst>
                <a:ext uri="{FF2B5EF4-FFF2-40B4-BE49-F238E27FC236}">
                  <a16:creationId xmlns:a16="http://schemas.microsoft.com/office/drawing/2014/main" xmlns="" id="{E385B0AA-9606-004C-91FF-291BD32CC62D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8" name="object 8">
              <a:extLst>
                <a:ext uri="{FF2B5EF4-FFF2-40B4-BE49-F238E27FC236}">
                  <a16:creationId xmlns:a16="http://schemas.microsoft.com/office/drawing/2014/main" xmlns="" id="{F9DDD202-1689-9345-941F-9329EC81CF2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9" name="object 9">
              <a:extLst>
                <a:ext uri="{FF2B5EF4-FFF2-40B4-BE49-F238E27FC236}">
                  <a16:creationId xmlns:a16="http://schemas.microsoft.com/office/drawing/2014/main" xmlns="" id="{E6D90ABF-E531-2C44-A07D-FB7A025D54A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80" name="object 10">
              <a:extLst>
                <a:ext uri="{FF2B5EF4-FFF2-40B4-BE49-F238E27FC236}">
                  <a16:creationId xmlns:a16="http://schemas.microsoft.com/office/drawing/2014/main" xmlns="" id="{9AC239B6-FFFB-6B45-BCBC-C4761EE0E4A2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1" name="object 11">
              <a:extLst>
                <a:ext uri="{FF2B5EF4-FFF2-40B4-BE49-F238E27FC236}">
                  <a16:creationId xmlns:a16="http://schemas.microsoft.com/office/drawing/2014/main" xmlns="" id="{BB8DA70F-8086-BE4A-88B0-C54D4509D3E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xmlns="" id="{F61F53E2-53C6-4646-9298-ADD052CAC6D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83" name="object 13">
              <a:extLst>
                <a:ext uri="{FF2B5EF4-FFF2-40B4-BE49-F238E27FC236}">
                  <a16:creationId xmlns:a16="http://schemas.microsoft.com/office/drawing/2014/main" xmlns="" id="{5AECEDBD-41AD-144E-8C65-85EE4413027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84" name="object 14">
              <a:extLst>
                <a:ext uri="{FF2B5EF4-FFF2-40B4-BE49-F238E27FC236}">
                  <a16:creationId xmlns:a16="http://schemas.microsoft.com/office/drawing/2014/main" xmlns="" id="{96D31B5A-667A-4245-8476-B3B7636CD2C8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85" name="object 15">
              <a:extLst>
                <a:ext uri="{FF2B5EF4-FFF2-40B4-BE49-F238E27FC236}">
                  <a16:creationId xmlns:a16="http://schemas.microsoft.com/office/drawing/2014/main" xmlns="" id="{64F59B50-F07B-C04F-BAAF-361C208FEA8A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86" name="object 16">
              <a:extLst>
                <a:ext uri="{FF2B5EF4-FFF2-40B4-BE49-F238E27FC236}">
                  <a16:creationId xmlns:a16="http://schemas.microsoft.com/office/drawing/2014/main" xmlns="" id="{8F34719E-BCE0-E94F-8BF1-3A09A326921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7" name="object 17">
              <a:extLst>
                <a:ext uri="{FF2B5EF4-FFF2-40B4-BE49-F238E27FC236}">
                  <a16:creationId xmlns:a16="http://schemas.microsoft.com/office/drawing/2014/main" xmlns="" id="{96558440-5DFC-094A-927A-EC7068203E50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017369"/>
              </p:ext>
            </p:extLst>
          </p:nvPr>
        </p:nvGraphicFramePr>
        <p:xfrm>
          <a:off x="4409440" y="2543474"/>
          <a:ext cx="10424160" cy="55551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3751"/>
                <a:gridCol w="8390409"/>
              </a:tblGrid>
              <a:tr h="2510883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4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4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4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object 34"/>
          <p:cNvSpPr txBox="1">
            <a:spLocks/>
          </p:cNvSpPr>
          <p:nvPr/>
        </p:nvSpPr>
        <p:spPr>
          <a:xfrm>
            <a:off x="2794000" y="4298432"/>
            <a:ext cx="2895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1" name="object 34"/>
          <p:cNvSpPr txBox="1">
            <a:spLocks/>
          </p:cNvSpPr>
          <p:nvPr/>
        </p:nvSpPr>
        <p:spPr>
          <a:xfrm>
            <a:off x="3860800" y="349062"/>
            <a:ext cx="110490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spc="-100" dirty="0">
              <a:latin typeface="Calibri-Light"/>
              <a:cs typeface="Calibri-Light"/>
            </a:endParaRPr>
          </a:p>
        </p:txBody>
      </p:sp>
      <p:sp>
        <p:nvSpPr>
          <p:cNvPr id="92" name="object 34"/>
          <p:cNvSpPr txBox="1">
            <a:spLocks/>
          </p:cNvSpPr>
          <p:nvPr/>
        </p:nvSpPr>
        <p:spPr>
          <a:xfrm>
            <a:off x="4469938" y="3503452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19.10.2023</a:t>
            </a:r>
          </a:p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11:00-12:00</a:t>
            </a:r>
          </a:p>
        </p:txBody>
      </p:sp>
      <p:sp>
        <p:nvSpPr>
          <p:cNvPr id="93" name="object 34"/>
          <p:cNvSpPr txBox="1">
            <a:spLocks/>
          </p:cNvSpPr>
          <p:nvPr/>
        </p:nvSpPr>
        <p:spPr>
          <a:xfrm>
            <a:off x="6659880" y="2734697"/>
            <a:ext cx="802132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Открытие Центра общения старшего поколения, с участием заместителя главы района Часовской Г.Н., председателя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Волоконовской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местной организации всероссийской общественной организации ветеранов (пенсионеров) войны, труда, вооруженных сил и правоохранительных органов Ковыженко С.Н., представителя районной газеты «Красный Октябрь» Шевченко А.П., представителя «радио Волоконовка» Чуркин А.А. </a:t>
            </a:r>
          </a:p>
        </p:txBody>
      </p:sp>
      <p:sp>
        <p:nvSpPr>
          <p:cNvPr id="94" name="object 34"/>
          <p:cNvSpPr txBox="1">
            <a:spLocks/>
          </p:cNvSpPr>
          <p:nvPr/>
        </p:nvSpPr>
        <p:spPr>
          <a:xfrm>
            <a:off x="4469938" y="5239332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19.10.2023</a:t>
            </a:r>
          </a:p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12:00-13:00</a:t>
            </a:r>
          </a:p>
        </p:txBody>
      </p:sp>
      <p:sp>
        <p:nvSpPr>
          <p:cNvPr id="95" name="object 34"/>
          <p:cNvSpPr txBox="1">
            <a:spLocks/>
          </p:cNvSpPr>
          <p:nvPr/>
        </p:nvSpPr>
        <p:spPr>
          <a:xfrm>
            <a:off x="6583680" y="5239332"/>
            <a:ext cx="832612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Встреча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 представителями общественных организаций,  выборы актива Центра, обсуждение плана мероприятий на будущий период.</a:t>
            </a:r>
          </a:p>
        </p:txBody>
      </p:sp>
      <p:sp>
        <p:nvSpPr>
          <p:cNvPr id="96" name="object 34"/>
          <p:cNvSpPr txBox="1">
            <a:spLocks/>
          </p:cNvSpPr>
          <p:nvPr/>
        </p:nvSpPr>
        <p:spPr>
          <a:xfrm>
            <a:off x="4469938" y="7264157"/>
            <a:ext cx="187036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27.10.2023</a:t>
            </a:r>
          </a:p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14:00-15:00</a:t>
            </a:r>
          </a:p>
        </p:txBody>
      </p:sp>
      <p:sp>
        <p:nvSpPr>
          <p:cNvPr id="98" name="object 34"/>
          <p:cNvSpPr txBox="1">
            <a:spLocks/>
          </p:cNvSpPr>
          <p:nvPr/>
        </p:nvSpPr>
        <p:spPr>
          <a:xfrm>
            <a:off x="6583680" y="6346186"/>
            <a:ext cx="67056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Мастер класс по плетению корзин из бумаги</a:t>
            </a:r>
          </a:p>
        </p:txBody>
      </p:sp>
      <p:sp>
        <p:nvSpPr>
          <p:cNvPr id="105" name="object 34"/>
          <p:cNvSpPr txBox="1">
            <a:spLocks/>
          </p:cNvSpPr>
          <p:nvPr/>
        </p:nvSpPr>
        <p:spPr>
          <a:xfrm>
            <a:off x="5842000" y="8454068"/>
            <a:ext cx="9225783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Ждём вас по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адресу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пгт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Волоконовка, ул. 60 лет Октября, д. </a:t>
            </a:r>
            <a:r>
              <a:rPr lang="ru-RU" sz="2200" b="1" smtClean="0">
                <a:solidFill>
                  <a:schemeClr val="tx2">
                    <a:lumMod val="75000"/>
                  </a:schemeClr>
                </a:solidFill>
              </a:rPr>
              <a:t>27</a:t>
            </a:r>
            <a:endParaRPr lang="ru-RU" sz="2200" b="1" spc="-100" dirty="0">
              <a:solidFill>
                <a:schemeClr val="tx2">
                  <a:lumMod val="75000"/>
                </a:schemeClr>
              </a:solidFill>
              <a:latin typeface="Calibri-Light"/>
              <a:cs typeface="Calibri-Light"/>
            </a:endParaRPr>
          </a:p>
        </p:txBody>
      </p:sp>
      <p:sp>
        <p:nvSpPr>
          <p:cNvPr id="29" name="object 34"/>
          <p:cNvSpPr txBox="1">
            <a:spLocks/>
          </p:cNvSpPr>
          <p:nvPr/>
        </p:nvSpPr>
        <p:spPr>
          <a:xfrm>
            <a:off x="4469938" y="6197357"/>
            <a:ext cx="187036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24.10.2023</a:t>
            </a:r>
          </a:p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15:00-16:00</a:t>
            </a:r>
          </a:p>
        </p:txBody>
      </p:sp>
      <p:sp>
        <p:nvSpPr>
          <p:cNvPr id="30" name="object 34"/>
          <p:cNvSpPr txBox="1">
            <a:spLocks/>
          </p:cNvSpPr>
          <p:nvPr/>
        </p:nvSpPr>
        <p:spPr>
          <a:xfrm>
            <a:off x="6583680" y="7411161"/>
            <a:ext cx="67056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Встреча  любителей поэзии на тему «Прощай осень»</a:t>
            </a:r>
          </a:p>
        </p:txBody>
      </p:sp>
    </p:spTree>
    <p:extLst>
      <p:ext uri="{BB962C8B-B14F-4D97-AF65-F5344CB8AC3E}">
        <p14:creationId xmlns:p14="http://schemas.microsoft.com/office/powerpoint/2010/main" val="2591483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</TotalTime>
  <Words>631</Words>
  <Application>Microsoft Office PowerPoint</Application>
  <PresentationFormat>Произвольный</PresentationFormat>
  <Paragraphs>138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Афиша мероприятий  в Центре общения старшего поколения  в Клиентской службе Прохоровского района ОСФР по Белгородской области на октябрь 2023 года  </vt:lpstr>
      <vt:lpstr>Афиша мероприятий  в Центре общения старшего поколения  в Клиентской службе г. Губкина  ОСФР по Белгородской области на октябрь 2023 года  </vt:lpstr>
      <vt:lpstr>Афиша мероприятий  в Центре общения старшего поколения  в Клиентской службе пгт. Красная Яруга ОСФР  по Белгородской области на октябрь 2023 года  </vt:lpstr>
      <vt:lpstr>Афиша мероприятий  в Центре общения старшего поколения  в Клиентской службе Новооскольского района ОСФР  по Белгородской области на октябрь 2023 года  </vt:lpstr>
      <vt:lpstr>Афиша мероприятий  в Центре общения старшего поколения  в Клиентской службе Ракитянского района ОСФР  по Белгородской области на октябрь 2023 года  </vt:lpstr>
      <vt:lpstr>Афиша мероприятий  в Центре общения старшего поколения  в Клиентской службе Вейделевского района ОСФР  по Белгородской области на октябрь 2023 года  </vt:lpstr>
      <vt:lpstr>Афиша мероприятий  в Центре общения старшего поколения  в Клиентской службе Красногвардейского района ОСФР  по Белгородской области на октябрь 2023 года  </vt:lpstr>
      <vt:lpstr>Афиша мероприятий  в Центре общения старшего поколения  в Клиентской службе Ровеньского района ОСФР  по Белгородской области на октябрь 2023 года  </vt:lpstr>
      <vt:lpstr>Афиша мероприятий  в Центре общения старшего поколения  в Клиентской службе Волоконовского района ОСФР  по Белгородской области на октябрь 2023 года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Зюмченко Елена Алексадровна</dc:creator>
  <cp:lastModifiedBy>Зюмченко Елена Алексадровна</cp:lastModifiedBy>
  <cp:revision>120</cp:revision>
  <dcterms:created xsi:type="dcterms:W3CDTF">2023-05-03T09:25:15Z</dcterms:created>
  <dcterms:modified xsi:type="dcterms:W3CDTF">2023-10-17T13:36:42Z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2023-05-03T00:00:00Z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2023-05-03T00:00:00Z</vt:filetime>
  </property>
</Properties>
</file>