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2" r:id="rId2"/>
    <p:sldId id="270" r:id="rId3"/>
    <p:sldId id="311" r:id="rId4"/>
    <p:sldId id="271" r:id="rId5"/>
    <p:sldId id="272" r:id="rId6"/>
    <p:sldId id="273" r:id="rId7"/>
    <p:sldId id="312" r:id="rId8"/>
    <p:sldId id="313" r:id="rId9"/>
    <p:sldId id="314" r:id="rId10"/>
    <p:sldId id="315" r:id="rId11"/>
    <p:sldId id="316" r:id="rId12"/>
    <p:sldId id="318" r:id="rId13"/>
    <p:sldId id="319" r:id="rId14"/>
    <p:sldId id="320" r:id="rId15"/>
    <p:sldId id="264" r:id="rId16"/>
  </p:sldIdLst>
  <p:sldSz cx="12192000" cy="6858000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A6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89744" autoAdjust="0"/>
  </p:normalViewPr>
  <p:slideViewPr>
    <p:cSldViewPr snapToGrid="0">
      <p:cViewPr>
        <p:scale>
          <a:sx n="111" d="100"/>
          <a:sy n="111" d="100"/>
        </p:scale>
        <p:origin x="-552" y="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C0782A-3F13-45F0-A73D-6F5ACAF92FF6}" type="datetimeFigureOut">
              <a:rPr lang="ru-RU" smtClean="0"/>
              <a:pPr/>
              <a:t>20.01.2025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87900"/>
            <a:ext cx="5486400" cy="39163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80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80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1C2066-1CCE-4195-9445-AA0A6F3DF3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8659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C2066-1CCE-4195-9445-AA0A6F3DF3FD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32754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C2066-1CCE-4195-9445-AA0A6F3DF3FD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6295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DF971-0987-470D-8569-746A3F8F2F18}" type="datetimeFigureOut">
              <a:rPr lang="ru-RU" smtClean="0"/>
              <a:pPr/>
              <a:t>20.01.2025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AEEC9-DB58-4BF6-8EDA-11B701F73C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0374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DF971-0987-470D-8569-746A3F8F2F18}" type="datetimeFigureOut">
              <a:rPr lang="ru-RU" smtClean="0"/>
              <a:pPr/>
              <a:t>20.01.2025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AEEC9-DB58-4BF6-8EDA-11B701F73C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7275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DF971-0987-470D-8569-746A3F8F2F18}" type="datetimeFigureOut">
              <a:rPr lang="ru-RU" smtClean="0"/>
              <a:pPr/>
              <a:t>20.01.2025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AEEC9-DB58-4BF6-8EDA-11B701F73C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0021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DF971-0987-470D-8569-746A3F8F2F18}" type="datetimeFigureOut">
              <a:rPr lang="ru-RU" smtClean="0"/>
              <a:pPr/>
              <a:t>20.01.2025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AEEC9-DB58-4BF6-8EDA-11B701F73C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0842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DF971-0987-470D-8569-746A3F8F2F18}" type="datetimeFigureOut">
              <a:rPr lang="ru-RU" smtClean="0"/>
              <a:pPr/>
              <a:t>20.01.2025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AEEC9-DB58-4BF6-8EDA-11B701F73C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8411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DF971-0987-470D-8569-746A3F8F2F18}" type="datetimeFigureOut">
              <a:rPr lang="ru-RU" smtClean="0"/>
              <a:pPr/>
              <a:t>20.01.2025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AEEC9-DB58-4BF6-8EDA-11B701F73C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149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DF971-0987-470D-8569-746A3F8F2F18}" type="datetimeFigureOut">
              <a:rPr lang="ru-RU" smtClean="0"/>
              <a:pPr/>
              <a:t>20.01.2025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AEEC9-DB58-4BF6-8EDA-11B701F73C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5905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DF971-0987-470D-8569-746A3F8F2F18}" type="datetimeFigureOut">
              <a:rPr lang="ru-RU" smtClean="0"/>
              <a:pPr/>
              <a:t>20.01.2025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AEEC9-DB58-4BF6-8EDA-11B701F73C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3039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DF971-0987-470D-8569-746A3F8F2F18}" type="datetimeFigureOut">
              <a:rPr lang="ru-RU" smtClean="0"/>
              <a:pPr/>
              <a:t>20.01.2025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AEEC9-DB58-4BF6-8EDA-11B701F73C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0412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DF971-0987-470D-8569-746A3F8F2F18}" type="datetimeFigureOut">
              <a:rPr lang="ru-RU" smtClean="0"/>
              <a:pPr/>
              <a:t>20.01.2025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AEEC9-DB58-4BF6-8EDA-11B701F73C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8470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DF971-0987-470D-8569-746A3F8F2F18}" type="datetimeFigureOut">
              <a:rPr lang="ru-RU" smtClean="0"/>
              <a:pPr/>
              <a:t>20.01.2025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AEEC9-DB58-4BF6-8EDA-11B701F73C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5281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5DF971-0987-470D-8569-746A3F8F2F18}" type="datetimeFigureOut">
              <a:rPr lang="ru-RU" smtClean="0"/>
              <a:pPr/>
              <a:t>20.01.2025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AAEEC9-DB58-4BF6-8EDA-11B701F73C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4583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mailto:info@32.sfr.gov.ru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07229" y="5621984"/>
            <a:ext cx="8058912" cy="707886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ОТДЕЛЕНИЕ ФОНДА ПЕНСИОННОГО И СОЦИАЛЬНОГО  СТРАХОВАНИЯ РОССИЙСКОЙ ФЕДЕРАЦИИ  ПО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БРЯНСКОЙ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ОБЛАСТИ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71115" y="1076778"/>
            <a:ext cx="10453532" cy="393954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3500" b="1" dirty="0" smtClean="0">
                <a:solidFill>
                  <a:schemeClr val="accent1">
                    <a:lumMod val="75000"/>
                  </a:schemeClr>
                </a:solidFill>
              </a:rPr>
              <a:t>ПОШАГОВАЯ ИНСТРУКЦИЯ</a:t>
            </a:r>
          </a:p>
          <a:p>
            <a:pPr algn="ctr"/>
            <a:r>
              <a:rPr lang="ru-RU" sz="3500" b="1" dirty="0" smtClean="0">
                <a:solidFill>
                  <a:schemeClr val="accent1">
                    <a:lumMod val="75000"/>
                  </a:schemeClr>
                </a:solidFill>
              </a:rPr>
              <a:t>для работодателей</a:t>
            </a:r>
          </a:p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«Подача заявления  о финансовом</a:t>
            </a:r>
          </a:p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 </a:t>
            </a:r>
            <a:r>
              <a:rPr lang="ru-RU" sz="3600" b="1" dirty="0">
                <a:solidFill>
                  <a:srgbClr val="0070C0"/>
                </a:solidFill>
              </a:rPr>
              <a:t>обеспечении </a:t>
            </a:r>
            <a:r>
              <a:rPr lang="ru-RU" sz="3600" b="1" dirty="0" smtClean="0">
                <a:solidFill>
                  <a:srgbClr val="0070C0"/>
                </a:solidFill>
              </a:rPr>
              <a:t>предупредительных мер по сокращению производственного травматизма</a:t>
            </a:r>
          </a:p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 и профессиональных заболеваний</a:t>
            </a:r>
          </a:p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через портал  </a:t>
            </a:r>
            <a:r>
              <a:rPr lang="ru-RU" sz="3500" b="1" dirty="0" smtClean="0">
                <a:solidFill>
                  <a:srgbClr val="0070C0"/>
                </a:solidFill>
              </a:rPr>
              <a:t>«ГОС</a:t>
            </a:r>
            <a:r>
              <a:rPr lang="ru-RU" sz="3500" b="1" dirty="0" smtClean="0">
                <a:solidFill>
                  <a:srgbClr val="FF0000"/>
                </a:solidFill>
              </a:rPr>
              <a:t>УСЛУГИ</a:t>
            </a:r>
            <a:r>
              <a:rPr lang="ru-RU" sz="3500" b="1" dirty="0" smtClean="0">
                <a:solidFill>
                  <a:schemeClr val="accent1">
                    <a:lumMod val="75000"/>
                  </a:schemeClr>
                </a:solidFill>
              </a:rPr>
              <a:t>»»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86" t="41470" r="3165"/>
          <a:stretch/>
        </p:blipFill>
        <p:spPr>
          <a:xfrm>
            <a:off x="9759143" y="4044013"/>
            <a:ext cx="1365504" cy="1577971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967397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Рисунок 5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43" t="13784" r="28907" b="23228"/>
          <a:stretch/>
        </p:blipFill>
        <p:spPr bwMode="auto">
          <a:xfrm>
            <a:off x="6822605" y="1144443"/>
            <a:ext cx="3842327" cy="35042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Прямоугольник 4"/>
          <p:cNvSpPr/>
          <p:nvPr/>
        </p:nvSpPr>
        <p:spPr>
          <a:xfrm>
            <a:off x="864124" y="5295816"/>
            <a:ext cx="44714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Сохранить  на компьютере </a:t>
            </a:r>
            <a:r>
              <a:rPr lang="ru-RU" dirty="0" smtClean="0"/>
              <a:t>документ в </a:t>
            </a:r>
            <a:r>
              <a:rPr lang="ru-RU" dirty="0"/>
              <a:t>формате </a:t>
            </a:r>
            <a:r>
              <a:rPr lang="en-US" b="1" dirty="0">
                <a:solidFill>
                  <a:srgbClr val="0070C0"/>
                </a:solidFill>
              </a:rPr>
              <a:t>ZIP</a:t>
            </a:r>
            <a:r>
              <a:rPr lang="ru-RU" dirty="0"/>
              <a:t>. Добавить файл путем нажатия на кнопку </a:t>
            </a:r>
            <a:r>
              <a:rPr lang="ru-RU" dirty="0" smtClean="0"/>
              <a:t>«</a:t>
            </a:r>
            <a:r>
              <a:rPr lang="ru-RU" b="1" dirty="0" smtClean="0">
                <a:solidFill>
                  <a:srgbClr val="0070C0"/>
                </a:solidFill>
              </a:rPr>
              <a:t>ВЫБРАТЬ ФАЙЛ</a:t>
            </a:r>
            <a:r>
              <a:rPr lang="ru-RU" dirty="0" smtClean="0"/>
              <a:t>».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8743769" y="3815437"/>
            <a:ext cx="31994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 smtClean="0"/>
          </a:p>
        </p:txBody>
      </p:sp>
      <p:sp>
        <p:nvSpPr>
          <p:cNvPr id="16" name="Прямоугольник 15"/>
          <p:cNvSpPr/>
          <p:nvPr/>
        </p:nvSpPr>
        <p:spPr>
          <a:xfrm>
            <a:off x="6822605" y="5299196"/>
            <a:ext cx="422533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Если выбранный файл загружен верно, появится строка с названием файла. </a:t>
            </a:r>
            <a:r>
              <a:rPr lang="ru-RU" dirty="0" smtClean="0"/>
              <a:t>Нажать </a:t>
            </a:r>
            <a:r>
              <a:rPr lang="ru-RU" b="1" dirty="0" smtClean="0">
                <a:solidFill>
                  <a:srgbClr val="0070C0"/>
                </a:solidFill>
              </a:rPr>
              <a:t>«ПРОДОЛЖИТЬ». </a:t>
            </a:r>
            <a:endParaRPr lang="ru-RU" dirty="0" smtClean="0"/>
          </a:p>
        </p:txBody>
      </p:sp>
      <p:sp>
        <p:nvSpPr>
          <p:cNvPr id="17" name="Овал 16"/>
          <p:cNvSpPr/>
          <p:nvPr/>
        </p:nvSpPr>
        <p:spPr>
          <a:xfrm>
            <a:off x="7980322" y="4073819"/>
            <a:ext cx="1302223" cy="38794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218" name="Рисунок 5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85" t="13480" r="30196" b="24913"/>
          <a:stretch/>
        </p:blipFill>
        <p:spPr bwMode="auto">
          <a:xfrm>
            <a:off x="941083" y="1084839"/>
            <a:ext cx="3932291" cy="37314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2" name="Овал 11"/>
          <p:cNvSpPr/>
          <p:nvPr/>
        </p:nvSpPr>
        <p:spPr>
          <a:xfrm>
            <a:off x="2339243" y="3196578"/>
            <a:ext cx="1302223" cy="38794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864124" y="5000375"/>
            <a:ext cx="1052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ШАГ 15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22605" y="5000375"/>
            <a:ext cx="1052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ШАГ 16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769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6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86" t="13394" r="30772" b="15605"/>
          <a:stretch/>
        </p:blipFill>
        <p:spPr bwMode="auto">
          <a:xfrm>
            <a:off x="6742545" y="1007560"/>
            <a:ext cx="3645896" cy="40738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42" name="Рисунок 6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20" t="13119" r="30461" b="15605"/>
          <a:stretch/>
        </p:blipFill>
        <p:spPr bwMode="auto">
          <a:xfrm>
            <a:off x="1323138" y="1007560"/>
            <a:ext cx="3574786" cy="39246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Прямоугольник 4"/>
          <p:cNvSpPr/>
          <p:nvPr/>
        </p:nvSpPr>
        <p:spPr>
          <a:xfrm>
            <a:off x="1113140" y="5601075"/>
            <a:ext cx="77352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Повторить аналогичные шаги для загрузки данных документов.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8743769" y="3815437"/>
            <a:ext cx="31994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 smtClean="0"/>
          </a:p>
        </p:txBody>
      </p:sp>
      <p:sp>
        <p:nvSpPr>
          <p:cNvPr id="17" name="Овал 16"/>
          <p:cNvSpPr/>
          <p:nvPr/>
        </p:nvSpPr>
        <p:spPr>
          <a:xfrm>
            <a:off x="2385424" y="4413058"/>
            <a:ext cx="1302223" cy="38794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2385425" y="3621462"/>
            <a:ext cx="1302223" cy="38794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Овал 20"/>
          <p:cNvSpPr/>
          <p:nvPr/>
        </p:nvSpPr>
        <p:spPr>
          <a:xfrm>
            <a:off x="7890106" y="4430273"/>
            <a:ext cx="1302223" cy="38794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1113140" y="5231743"/>
            <a:ext cx="1052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ШАГ 17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7914382" y="3516092"/>
            <a:ext cx="1302223" cy="38794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744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Рисунок 7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87" t="13762" r="26420" b="17171"/>
          <a:stretch/>
        </p:blipFill>
        <p:spPr bwMode="auto">
          <a:xfrm>
            <a:off x="1257423" y="1406229"/>
            <a:ext cx="4229386" cy="39600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Прямоугольник 4"/>
          <p:cNvSpPr/>
          <p:nvPr/>
        </p:nvSpPr>
        <p:spPr>
          <a:xfrm>
            <a:off x="6824804" y="1655611"/>
            <a:ext cx="3926029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Далее не будет возможности прикрепления документов, поэтому необходимо проверить документы на комплектность. 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комплекте должно быть три файла в формате </a:t>
            </a:r>
            <a:r>
              <a:rPr lang="en-US" dirty="0"/>
              <a:t>ZIP</a:t>
            </a:r>
            <a:r>
              <a:rPr lang="ru-RU" dirty="0"/>
              <a:t>. </a:t>
            </a:r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Далее </a:t>
            </a:r>
            <a:r>
              <a:rPr lang="ru-RU" dirty="0"/>
              <a:t>нажать кнопку </a:t>
            </a:r>
            <a:r>
              <a:rPr lang="ru-RU" dirty="0" smtClean="0"/>
              <a:t>«</a:t>
            </a:r>
            <a:r>
              <a:rPr lang="ru-RU" b="1" dirty="0" smtClean="0">
                <a:solidFill>
                  <a:srgbClr val="0070C0"/>
                </a:solidFill>
              </a:rPr>
              <a:t>ПОДПИСАТЬ</a:t>
            </a:r>
            <a:r>
              <a:rPr lang="ru-RU" dirty="0" smtClean="0"/>
              <a:t>». </a:t>
            </a:r>
          </a:p>
          <a:p>
            <a:endParaRPr lang="ru-RU" dirty="0"/>
          </a:p>
          <a:p>
            <a:r>
              <a:rPr lang="ru-RU" dirty="0" smtClean="0"/>
              <a:t>В </a:t>
            </a:r>
            <a:r>
              <a:rPr lang="ru-RU" dirty="0"/>
              <a:t>случае если требуется заменить файл – нажать кнопку </a:t>
            </a:r>
            <a:r>
              <a:rPr lang="ru-RU" dirty="0" smtClean="0"/>
              <a:t>«</a:t>
            </a:r>
            <a:r>
              <a:rPr lang="ru-RU" b="1" dirty="0" smtClean="0">
                <a:solidFill>
                  <a:srgbClr val="0070C0"/>
                </a:solidFill>
              </a:rPr>
              <a:t>НАЗАД</a:t>
            </a:r>
            <a:r>
              <a:rPr lang="ru-RU" dirty="0" smtClean="0"/>
              <a:t>», </a:t>
            </a:r>
            <a:r>
              <a:rPr lang="ru-RU" dirty="0"/>
              <a:t>внести необходимые изменения</a:t>
            </a:r>
            <a:r>
              <a:rPr lang="ru-RU" dirty="0" smtClean="0"/>
              <a:t>.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8743769" y="3815437"/>
            <a:ext cx="31994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 smtClean="0"/>
          </a:p>
        </p:txBody>
      </p:sp>
      <p:sp>
        <p:nvSpPr>
          <p:cNvPr id="12" name="Овал 11"/>
          <p:cNvSpPr/>
          <p:nvPr/>
        </p:nvSpPr>
        <p:spPr>
          <a:xfrm>
            <a:off x="2595418" y="4795331"/>
            <a:ext cx="1129176" cy="30421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6824804" y="1286279"/>
            <a:ext cx="1052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ШАГ 18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951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735836" y="1796373"/>
            <a:ext cx="392602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Необходимо </a:t>
            </a:r>
            <a:r>
              <a:rPr lang="ru-RU" dirty="0"/>
              <a:t>проверить документы на </a:t>
            </a:r>
            <a:r>
              <a:rPr lang="ru-RU" dirty="0" smtClean="0"/>
              <a:t>комплектность, т.к. далее </a:t>
            </a:r>
            <a:r>
              <a:rPr lang="ru-RU" dirty="0"/>
              <a:t>не будет возможности прикрепления </a:t>
            </a:r>
            <a:r>
              <a:rPr lang="ru-RU" dirty="0" smtClean="0"/>
              <a:t>документов.</a:t>
            </a:r>
          </a:p>
          <a:p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комплекте должно быть три файла в формате </a:t>
            </a:r>
            <a:r>
              <a:rPr lang="en-US" b="1" dirty="0">
                <a:solidFill>
                  <a:srgbClr val="0070C0"/>
                </a:solidFill>
              </a:rPr>
              <a:t>ZIP</a:t>
            </a:r>
            <a:r>
              <a:rPr lang="ru-RU" dirty="0"/>
              <a:t>. </a:t>
            </a:r>
            <a:endParaRPr lang="ru-RU" dirty="0" smtClean="0"/>
          </a:p>
          <a:p>
            <a:endParaRPr lang="ru-RU" dirty="0"/>
          </a:p>
          <a:p>
            <a:endParaRPr lang="ru-RU" dirty="0"/>
          </a:p>
          <a:p>
            <a:r>
              <a:rPr lang="ru-RU" dirty="0" smtClean="0"/>
              <a:t>В </a:t>
            </a:r>
            <a:r>
              <a:rPr lang="ru-RU" dirty="0"/>
              <a:t>случае если требуется заменить файл – нажать кнопку </a:t>
            </a:r>
            <a:r>
              <a:rPr lang="ru-RU" dirty="0" smtClean="0"/>
              <a:t>«</a:t>
            </a:r>
            <a:r>
              <a:rPr lang="ru-RU" b="1" dirty="0" smtClean="0">
                <a:solidFill>
                  <a:srgbClr val="0070C0"/>
                </a:solidFill>
              </a:rPr>
              <a:t>НАЗАД</a:t>
            </a:r>
            <a:r>
              <a:rPr lang="ru-RU" dirty="0" smtClean="0"/>
              <a:t>» </a:t>
            </a:r>
          </a:p>
          <a:p>
            <a:r>
              <a:rPr lang="ru-RU" dirty="0" smtClean="0"/>
              <a:t>и внести </a:t>
            </a:r>
            <a:r>
              <a:rPr lang="ru-RU" dirty="0"/>
              <a:t>необходимые изменения</a:t>
            </a:r>
            <a:r>
              <a:rPr lang="ru-RU" dirty="0" smtClean="0"/>
              <a:t>.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8743769" y="3815437"/>
            <a:ext cx="31994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 smtClean="0"/>
          </a:p>
        </p:txBody>
      </p:sp>
      <p:pic>
        <p:nvPicPr>
          <p:cNvPr id="7" name="Рисунок 6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99" t="12495" r="32627" b="48266"/>
          <a:stretch/>
        </p:blipFill>
        <p:spPr>
          <a:xfrm>
            <a:off x="1059902" y="1406229"/>
            <a:ext cx="4334134" cy="33826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Овал 11"/>
          <p:cNvSpPr/>
          <p:nvPr/>
        </p:nvSpPr>
        <p:spPr>
          <a:xfrm>
            <a:off x="2539997" y="3917642"/>
            <a:ext cx="1302329" cy="4752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1579419" y="2315687"/>
            <a:ext cx="2729914" cy="6924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300" b="1" dirty="0" smtClean="0"/>
              <a:t>ОСФР по </a:t>
            </a:r>
            <a:r>
              <a:rPr lang="ru-RU" sz="1300" b="1" dirty="0" smtClean="0"/>
              <a:t>Брянской </a:t>
            </a:r>
            <a:r>
              <a:rPr lang="ru-RU" sz="1300" b="1" dirty="0" smtClean="0"/>
              <a:t>области</a:t>
            </a:r>
          </a:p>
          <a:p>
            <a:r>
              <a:rPr lang="ru-RU" sz="1300" dirty="0" smtClean="0"/>
              <a:t>241050, Брянская </a:t>
            </a:r>
            <a:r>
              <a:rPr lang="ru-RU" sz="1300" dirty="0" smtClean="0"/>
              <a:t>область,</a:t>
            </a:r>
          </a:p>
          <a:p>
            <a:r>
              <a:rPr lang="ru-RU" sz="1300" dirty="0" smtClean="0"/>
              <a:t>Брянск </a:t>
            </a:r>
            <a:r>
              <a:rPr lang="ru-RU" sz="1300" dirty="0" smtClean="0"/>
              <a:t>город, ул. </a:t>
            </a:r>
            <a:r>
              <a:rPr lang="ru-RU" sz="1300" dirty="0" smtClean="0"/>
              <a:t>Любезного, </a:t>
            </a:r>
            <a:r>
              <a:rPr lang="ru-RU" sz="1300" dirty="0" smtClean="0"/>
              <a:t>дом </a:t>
            </a:r>
            <a:r>
              <a:rPr lang="ru-RU" sz="1300" dirty="0"/>
              <a:t>1</a:t>
            </a:r>
            <a:endParaRPr lang="ru-RU" sz="1300" dirty="0"/>
          </a:p>
        </p:txBody>
      </p:sp>
      <p:sp>
        <p:nvSpPr>
          <p:cNvPr id="9" name="TextBox 8"/>
          <p:cNvSpPr txBox="1"/>
          <p:nvPr/>
        </p:nvSpPr>
        <p:spPr>
          <a:xfrm>
            <a:off x="6644068" y="1406229"/>
            <a:ext cx="1052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ШАГ 19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360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04" t="18670" r="31187" b="7050"/>
          <a:stretch/>
        </p:blipFill>
        <p:spPr>
          <a:xfrm>
            <a:off x="1123872" y="1406229"/>
            <a:ext cx="4750456" cy="40375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6899563" y="1878747"/>
            <a:ext cx="392602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Информацию о </a:t>
            </a:r>
            <a:r>
              <a:rPr lang="ru-RU" dirty="0"/>
              <a:t>ходе рассмотрения заявления </a:t>
            </a:r>
            <a:r>
              <a:rPr lang="ru-RU" dirty="0" smtClean="0"/>
              <a:t>ведомством можно узнать </a:t>
            </a:r>
            <a:r>
              <a:rPr lang="ru-RU" dirty="0"/>
              <a:t>в разделе «Уведомления».</a:t>
            </a:r>
            <a:endParaRPr lang="ru-RU" dirty="0" smtClean="0"/>
          </a:p>
          <a:p>
            <a:endParaRPr lang="ru-RU" dirty="0"/>
          </a:p>
          <a:p>
            <a:r>
              <a:rPr lang="ru-RU" dirty="0"/>
              <a:t>По итогам рассмотрения заявления </a:t>
            </a:r>
            <a:r>
              <a:rPr lang="ru-RU" b="1" dirty="0">
                <a:solidFill>
                  <a:srgbClr val="0070C0"/>
                </a:solidFill>
              </a:rPr>
              <a:t>будет </a:t>
            </a:r>
            <a:r>
              <a:rPr lang="ru-RU" b="1" dirty="0" smtClean="0">
                <a:solidFill>
                  <a:srgbClr val="0070C0"/>
                </a:solidFill>
              </a:rPr>
              <a:t>направлено решения Отделения </a:t>
            </a:r>
            <a:r>
              <a:rPr lang="ru-RU" b="1" dirty="0" smtClean="0">
                <a:solidFill>
                  <a:srgbClr val="0070C0"/>
                </a:solidFill>
              </a:rPr>
              <a:t>СФР </a:t>
            </a:r>
            <a:r>
              <a:rPr lang="ru-RU" b="1" dirty="0">
                <a:solidFill>
                  <a:srgbClr val="0070C0"/>
                </a:solidFill>
              </a:rPr>
              <a:t>по  </a:t>
            </a:r>
            <a:r>
              <a:rPr lang="ru-RU" b="1" dirty="0" smtClean="0">
                <a:solidFill>
                  <a:srgbClr val="0070C0"/>
                </a:solidFill>
              </a:rPr>
              <a:t>Брянской области</a:t>
            </a:r>
            <a:r>
              <a:rPr lang="ru-RU" b="1" dirty="0" smtClean="0"/>
              <a:t>.</a:t>
            </a:r>
            <a:endParaRPr lang="ru-RU" dirty="0"/>
          </a:p>
          <a:p>
            <a:r>
              <a:rPr lang="ru-RU" dirty="0"/>
              <a:t> </a:t>
            </a:r>
            <a:endParaRPr lang="ru-RU" dirty="0" smtClean="0"/>
          </a:p>
          <a:p>
            <a:r>
              <a:rPr lang="ru-RU" dirty="0" smtClean="0"/>
              <a:t>Проверяйте </a:t>
            </a:r>
            <a:r>
              <a:rPr lang="ru-RU" dirty="0"/>
              <a:t>раздел «</a:t>
            </a:r>
            <a:r>
              <a:rPr lang="ru-RU" b="1" dirty="0">
                <a:solidFill>
                  <a:srgbClr val="0070C0"/>
                </a:solidFill>
              </a:rPr>
              <a:t>Уведомления</a:t>
            </a:r>
            <a:r>
              <a:rPr lang="ru-RU" dirty="0" smtClean="0"/>
              <a:t>»!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8743769" y="3815437"/>
            <a:ext cx="31994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6899563" y="1406229"/>
            <a:ext cx="1052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ШАГ 20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296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40687" y="2327661"/>
            <a:ext cx="10270584" cy="2272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500"/>
              </a:lnSpc>
            </a:pPr>
            <a:r>
              <a:rPr lang="ru-RU" sz="2500" dirty="0" smtClean="0">
                <a:solidFill>
                  <a:srgbClr val="0070C0"/>
                </a:solidFill>
              </a:rPr>
              <a:t>241050, </a:t>
            </a:r>
            <a:r>
              <a:rPr lang="ru-RU" sz="2500" dirty="0">
                <a:solidFill>
                  <a:srgbClr val="0070C0"/>
                </a:solidFill>
              </a:rPr>
              <a:t>г. </a:t>
            </a:r>
            <a:r>
              <a:rPr lang="ru-RU" sz="2500" dirty="0" smtClean="0">
                <a:solidFill>
                  <a:srgbClr val="0070C0"/>
                </a:solidFill>
              </a:rPr>
              <a:t>Брянск, </a:t>
            </a:r>
            <a:r>
              <a:rPr lang="ru-RU" sz="2500" dirty="0">
                <a:solidFill>
                  <a:srgbClr val="0070C0"/>
                </a:solidFill>
              </a:rPr>
              <a:t>ул. </a:t>
            </a:r>
            <a:r>
              <a:rPr lang="ru-RU" sz="2500" dirty="0" smtClean="0">
                <a:solidFill>
                  <a:srgbClr val="0070C0"/>
                </a:solidFill>
              </a:rPr>
              <a:t>Фокина, </a:t>
            </a:r>
            <a:r>
              <a:rPr lang="ru-RU" sz="2500" dirty="0">
                <a:solidFill>
                  <a:srgbClr val="0070C0"/>
                </a:solidFill>
              </a:rPr>
              <a:t>д. </a:t>
            </a:r>
            <a:r>
              <a:rPr lang="ru-RU" sz="2500" dirty="0" smtClean="0">
                <a:solidFill>
                  <a:srgbClr val="0070C0"/>
                </a:solidFill>
              </a:rPr>
              <a:t>73, стр.2 </a:t>
            </a:r>
            <a:endParaRPr lang="ru-RU" sz="2500" dirty="0">
              <a:solidFill>
                <a:srgbClr val="0070C0"/>
              </a:solidFill>
            </a:endParaRPr>
          </a:p>
          <a:p>
            <a:pPr algn="ctr">
              <a:lnSpc>
                <a:spcPts val="3500"/>
              </a:lnSpc>
            </a:pPr>
            <a:r>
              <a:rPr lang="en-US" sz="2800" dirty="0" smtClean="0">
                <a:solidFill>
                  <a:srgbClr val="0070C0"/>
                </a:solidFill>
                <a:hlinkClick r:id="rId2"/>
              </a:rPr>
              <a:t>info@32.sfr.gov.ru</a:t>
            </a:r>
            <a:endParaRPr lang="ru-RU" sz="2800" dirty="0">
              <a:solidFill>
                <a:srgbClr val="0070C0"/>
              </a:solidFill>
            </a:endParaRPr>
          </a:p>
          <a:p>
            <a:pPr algn="ctr">
              <a:lnSpc>
                <a:spcPts val="3500"/>
              </a:lnSpc>
            </a:pPr>
            <a:endParaRPr lang="ru-RU" sz="2500" dirty="0">
              <a:solidFill>
                <a:srgbClr val="0070C0"/>
              </a:solidFill>
            </a:endParaRPr>
          </a:p>
          <a:p>
            <a:pPr algn="ctr">
              <a:lnSpc>
                <a:spcPts val="3500"/>
              </a:lnSpc>
            </a:pPr>
            <a:r>
              <a:rPr lang="ru-RU" sz="2500" b="1" dirty="0" smtClean="0">
                <a:solidFill>
                  <a:srgbClr val="0070C0"/>
                </a:solidFill>
              </a:rPr>
              <a:t>8(4832)62-41-69</a:t>
            </a:r>
            <a:endParaRPr lang="ru-RU" sz="2500" b="1" dirty="0">
              <a:solidFill>
                <a:srgbClr val="0070C0"/>
              </a:solidFill>
            </a:endParaRPr>
          </a:p>
          <a:p>
            <a:pPr algn="ctr"/>
            <a:endParaRPr lang="ru-RU" sz="25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5378" y="2351789"/>
            <a:ext cx="377237" cy="40183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89" t="-1419" r="64126" b="1419"/>
          <a:stretch/>
        </p:blipFill>
        <p:spPr>
          <a:xfrm>
            <a:off x="4484203" y="3793489"/>
            <a:ext cx="457909" cy="400813"/>
          </a:xfrm>
          <a:prstGeom prst="ellipse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698" y="2865699"/>
            <a:ext cx="362624" cy="36262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844577" y="1277654"/>
            <a:ext cx="8058912" cy="1015663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ОТДЕЛЕНИЕ ФОНДА ПЕНСИОННОГО И СОЦИАЛЬНОГО  СТРАХОВАНИЯ РОССИЙСКОЙ ФЕДЕРАЦИИ  ПО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БРЯНСКОЙ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ОБЛАСТИ</a:t>
            </a:r>
          </a:p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Отдел организации страхования профессиональных рисков</a:t>
            </a: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223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/>
          <a:srcRect l="7121" t="3637" r="15530" b="15420"/>
          <a:stretch/>
        </p:blipFill>
        <p:spPr>
          <a:xfrm>
            <a:off x="489528" y="1191492"/>
            <a:ext cx="8159352" cy="480291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748818" y="1817368"/>
            <a:ext cx="854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ШАГ 1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748818" y="2222356"/>
            <a:ext cx="31224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Зайти </a:t>
            </a:r>
            <a:r>
              <a:rPr lang="ru-RU" dirty="0"/>
              <a:t>на главную страницу официального сайта </a:t>
            </a:r>
            <a:r>
              <a:rPr lang="ru-RU" b="1" dirty="0">
                <a:solidFill>
                  <a:srgbClr val="0070C0"/>
                </a:solidFill>
              </a:rPr>
              <a:t>ГОС</a:t>
            </a:r>
            <a:r>
              <a:rPr lang="ru-RU" b="1" dirty="0">
                <a:solidFill>
                  <a:srgbClr val="FF0000"/>
                </a:solidFill>
              </a:rPr>
              <a:t>УСЛУГИ</a:t>
            </a:r>
            <a:r>
              <a:rPr lang="ru-RU" dirty="0"/>
              <a:t> </a:t>
            </a:r>
            <a:r>
              <a:rPr lang="en-US" dirty="0"/>
              <a:t>www</a:t>
            </a:r>
            <a:r>
              <a:rPr lang="ru-RU" dirty="0"/>
              <a:t>.</a:t>
            </a:r>
            <a:r>
              <a:rPr lang="en-US" dirty="0" err="1"/>
              <a:t>gosuslugi</a:t>
            </a:r>
            <a:r>
              <a:rPr lang="ru-RU" dirty="0"/>
              <a:t>.</a:t>
            </a:r>
            <a:r>
              <a:rPr lang="en-US" dirty="0" err="1"/>
              <a:t>ru</a:t>
            </a:r>
            <a:r>
              <a:rPr lang="ru-RU" dirty="0"/>
              <a:t>. </a:t>
            </a:r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Нажать </a:t>
            </a:r>
            <a:r>
              <a:rPr lang="ru-RU" dirty="0"/>
              <a:t>кнопку </a:t>
            </a:r>
            <a:r>
              <a:rPr lang="ru-RU" dirty="0" smtClean="0"/>
              <a:t>«</a:t>
            </a:r>
            <a:r>
              <a:rPr lang="ru-RU" b="1" dirty="0" smtClean="0">
                <a:solidFill>
                  <a:srgbClr val="0070C0"/>
                </a:solidFill>
              </a:rPr>
              <a:t>ВОЙТИ</a:t>
            </a:r>
            <a:r>
              <a:rPr lang="ru-RU" dirty="0" smtClean="0"/>
              <a:t>».</a:t>
            </a:r>
            <a:endParaRPr lang="ru-RU" b="1" dirty="0"/>
          </a:p>
        </p:txBody>
      </p:sp>
      <p:sp>
        <p:nvSpPr>
          <p:cNvPr id="2" name="Овал 1"/>
          <p:cNvSpPr/>
          <p:nvPr/>
        </p:nvSpPr>
        <p:spPr>
          <a:xfrm>
            <a:off x="693191" y="1121012"/>
            <a:ext cx="1316736" cy="36576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7561391" y="1344083"/>
            <a:ext cx="1316736" cy="36576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3292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75647" y="4719818"/>
            <a:ext cx="831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ШАГ 2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5647" y="5136545"/>
            <a:ext cx="30574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Нажать кнопку</a:t>
            </a:r>
          </a:p>
          <a:p>
            <a:r>
              <a:rPr lang="ru-RU" dirty="0" smtClean="0"/>
              <a:t>«</a:t>
            </a:r>
            <a:r>
              <a:rPr lang="ru-RU" b="1" dirty="0" smtClean="0">
                <a:solidFill>
                  <a:srgbClr val="0070C0"/>
                </a:solidFill>
              </a:rPr>
              <a:t>Эл. подпись</a:t>
            </a:r>
            <a:r>
              <a:rPr lang="ru-RU" dirty="0" smtClean="0"/>
              <a:t>».</a:t>
            </a:r>
            <a:endParaRPr lang="ru-RU" b="1" dirty="0"/>
          </a:p>
        </p:txBody>
      </p:sp>
      <p:pic>
        <p:nvPicPr>
          <p:cNvPr id="2050" name="Рисунок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47" t="10355" r="35745" b="40047"/>
          <a:stretch/>
        </p:blipFill>
        <p:spPr bwMode="auto">
          <a:xfrm>
            <a:off x="824238" y="1215303"/>
            <a:ext cx="2938838" cy="33182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1" name="Рисунок 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36" t="10001" r="36677" b="39166"/>
          <a:stretch/>
        </p:blipFill>
        <p:spPr bwMode="auto">
          <a:xfrm>
            <a:off x="4843411" y="1215303"/>
            <a:ext cx="2584205" cy="3067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0" name="Овал 9"/>
          <p:cNvSpPr/>
          <p:nvPr/>
        </p:nvSpPr>
        <p:spPr>
          <a:xfrm>
            <a:off x="5544117" y="2416930"/>
            <a:ext cx="1316736" cy="36576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2" name="Рисунок 10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08" t="9707" r="31792" b="45538"/>
          <a:stretch/>
        </p:blipFill>
        <p:spPr bwMode="auto">
          <a:xfrm>
            <a:off x="8243040" y="1358756"/>
            <a:ext cx="3023883" cy="22998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2" name="TextBox 11"/>
          <p:cNvSpPr txBox="1"/>
          <p:nvPr/>
        </p:nvSpPr>
        <p:spPr>
          <a:xfrm>
            <a:off x="4843411" y="4719818"/>
            <a:ext cx="1003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ШАГ 3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43411" y="5089150"/>
            <a:ext cx="271814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Подключить электронную подпись, если ранее этого не было сделано.</a:t>
            </a:r>
          </a:p>
          <a:p>
            <a:r>
              <a:rPr lang="ru-RU" dirty="0"/>
              <a:t>Нажать </a:t>
            </a:r>
            <a:r>
              <a:rPr lang="ru-RU" dirty="0" smtClean="0"/>
              <a:t>«</a:t>
            </a:r>
            <a:r>
              <a:rPr lang="ru-RU" b="1" dirty="0" smtClean="0">
                <a:solidFill>
                  <a:srgbClr val="0070C0"/>
                </a:solidFill>
              </a:rPr>
              <a:t>ГОТОВО</a:t>
            </a:r>
            <a:r>
              <a:rPr lang="ru-RU" dirty="0" smtClean="0"/>
              <a:t>».</a:t>
            </a:r>
            <a:endParaRPr lang="ru-RU" b="1" dirty="0"/>
          </a:p>
          <a:p>
            <a:endParaRPr lang="ru-RU" b="1" dirty="0"/>
          </a:p>
        </p:txBody>
      </p:sp>
      <p:sp>
        <p:nvSpPr>
          <p:cNvPr id="15" name="Овал 14"/>
          <p:cNvSpPr/>
          <p:nvPr/>
        </p:nvSpPr>
        <p:spPr>
          <a:xfrm>
            <a:off x="2112557" y="4079236"/>
            <a:ext cx="1316736" cy="36576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8376380" y="4130104"/>
            <a:ext cx="8876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ШАГ 4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410875" y="4507020"/>
            <a:ext cx="30883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Войти как </a:t>
            </a:r>
            <a:r>
              <a:rPr lang="ru-RU" b="1" dirty="0" smtClean="0">
                <a:solidFill>
                  <a:srgbClr val="0070C0"/>
                </a:solidFill>
              </a:rPr>
              <a:t>РУКОВОДИТЕЛЬ </a:t>
            </a:r>
            <a:r>
              <a:rPr lang="ru-RU" dirty="0" smtClean="0"/>
              <a:t>организации!</a:t>
            </a:r>
            <a:endParaRPr lang="ru-RU" b="1" dirty="0"/>
          </a:p>
          <a:p>
            <a:endParaRPr lang="ru-R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8707899" y="2199581"/>
            <a:ext cx="1047082" cy="29238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300" dirty="0" smtClean="0"/>
              <a:t>Иванов И.И.</a:t>
            </a:r>
            <a:endParaRPr lang="ru-RU" sz="1300" dirty="0"/>
          </a:p>
        </p:txBody>
      </p:sp>
      <p:sp>
        <p:nvSpPr>
          <p:cNvPr id="20" name="TextBox 19"/>
          <p:cNvSpPr txBox="1"/>
          <p:nvPr/>
        </p:nvSpPr>
        <p:spPr>
          <a:xfrm>
            <a:off x="8747833" y="2868414"/>
            <a:ext cx="1700123" cy="2923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300" dirty="0" smtClean="0"/>
              <a:t>ООО «Ромашка»</a:t>
            </a:r>
            <a:endParaRPr lang="ru-RU" sz="1300" dirty="0"/>
          </a:p>
        </p:txBody>
      </p:sp>
      <p:sp>
        <p:nvSpPr>
          <p:cNvPr id="21" name="Овал 20"/>
          <p:cNvSpPr/>
          <p:nvPr/>
        </p:nvSpPr>
        <p:spPr>
          <a:xfrm>
            <a:off x="8707899" y="2749153"/>
            <a:ext cx="1599883" cy="59624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798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1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37" r="15854" b="4655"/>
          <a:stretch/>
        </p:blipFill>
        <p:spPr bwMode="auto">
          <a:xfrm>
            <a:off x="346364" y="986605"/>
            <a:ext cx="6901544" cy="5450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015501" y="1612713"/>
            <a:ext cx="29748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Найти нужную </a:t>
            </a:r>
            <a:r>
              <a:rPr lang="ru-RU" dirty="0"/>
              <a:t>услугу </a:t>
            </a:r>
            <a:r>
              <a:rPr lang="ru-RU" dirty="0" smtClean="0"/>
              <a:t>СФР</a:t>
            </a:r>
            <a:r>
              <a:rPr lang="ru-RU" dirty="0"/>
              <a:t>,</a:t>
            </a:r>
            <a:r>
              <a:rPr lang="ru-RU" dirty="0" smtClean="0"/>
              <a:t> воспользовавшись подсказками робота </a:t>
            </a:r>
            <a:r>
              <a:rPr lang="ru-RU" b="1" dirty="0" smtClean="0">
                <a:solidFill>
                  <a:srgbClr val="0070C0"/>
                </a:solidFill>
              </a:rPr>
              <a:t>МАКСА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3880263" y="3275167"/>
            <a:ext cx="2529773" cy="48403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8015501" y="1203895"/>
            <a:ext cx="9807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ШАГ 5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015501" y="2760195"/>
            <a:ext cx="368697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При общение с роботом </a:t>
            </a:r>
            <a:r>
              <a:rPr lang="ru-RU" b="1" dirty="0">
                <a:solidFill>
                  <a:srgbClr val="0070C0"/>
                </a:solidFill>
              </a:rPr>
              <a:t>МАКСОМ</a:t>
            </a:r>
            <a:r>
              <a:rPr lang="ru-RU" dirty="0"/>
              <a:t> в поисковой строке написать </a:t>
            </a:r>
            <a:r>
              <a:rPr lang="ru-RU" b="1" dirty="0" smtClean="0"/>
              <a:t>«</a:t>
            </a:r>
            <a:r>
              <a:rPr lang="ru-RU" b="1" dirty="0" smtClean="0">
                <a:solidFill>
                  <a:srgbClr val="0070C0"/>
                </a:solidFill>
              </a:rPr>
              <a:t>ФИНАНСИРОВАНИЕ ПРЕДУПРЕДИТЕЛЬНЫХ МЕР</a:t>
            </a:r>
            <a:r>
              <a:rPr lang="ru-RU" b="1" dirty="0" smtClean="0"/>
              <a:t>»</a:t>
            </a:r>
            <a:endParaRPr lang="ru-RU" dirty="0"/>
          </a:p>
          <a:p>
            <a:endParaRPr lang="ru-RU" dirty="0" smtClean="0"/>
          </a:p>
          <a:p>
            <a:r>
              <a:rPr lang="ru-RU" dirty="0" smtClean="0"/>
              <a:t>Пользователю </a:t>
            </a:r>
            <a:r>
              <a:rPr lang="ru-RU" dirty="0"/>
              <a:t>будут предложены </a:t>
            </a:r>
            <a:r>
              <a:rPr lang="ru-RU" dirty="0" smtClean="0"/>
              <a:t>подсказки.</a:t>
            </a:r>
          </a:p>
          <a:p>
            <a:endParaRPr lang="ru-RU" dirty="0" smtClean="0"/>
          </a:p>
          <a:p>
            <a:r>
              <a:rPr lang="ru-RU" dirty="0" smtClean="0"/>
              <a:t>Выбрать услугу</a:t>
            </a:r>
          </a:p>
          <a:p>
            <a:r>
              <a:rPr lang="ru-RU" dirty="0" smtClean="0"/>
              <a:t>«</a:t>
            </a:r>
            <a:r>
              <a:rPr lang="ru-RU" b="1" dirty="0" smtClean="0">
                <a:solidFill>
                  <a:srgbClr val="0070C0"/>
                </a:solidFill>
              </a:rPr>
              <a:t>ПОЛУЧЕНИЕ ПРИКАЗА О ФИНАНСОВОМ ОБЕСПЕЧЕНИИ ПРЕДУПРЕДИТЕЛЬНЫХ МЕР</a:t>
            </a:r>
            <a:r>
              <a:rPr lang="ru-RU" dirty="0" smtClean="0"/>
              <a:t>»</a:t>
            </a:r>
            <a:endParaRPr lang="ru-RU" b="1" dirty="0"/>
          </a:p>
        </p:txBody>
      </p:sp>
      <p:sp>
        <p:nvSpPr>
          <p:cNvPr id="14" name="Овал 13"/>
          <p:cNvSpPr/>
          <p:nvPr/>
        </p:nvSpPr>
        <p:spPr>
          <a:xfrm>
            <a:off x="1529608" y="3842329"/>
            <a:ext cx="3901374" cy="39716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5" name="Прямая со стрелкой 14"/>
          <p:cNvCxnSpPr/>
          <p:nvPr/>
        </p:nvCxnSpPr>
        <p:spPr>
          <a:xfrm flipH="1" flipV="1">
            <a:off x="5491720" y="4040911"/>
            <a:ext cx="2409814" cy="1219533"/>
          </a:xfrm>
          <a:prstGeom prst="straightConnector1">
            <a:avLst/>
          </a:prstGeom>
          <a:ln w="76200">
            <a:solidFill>
              <a:srgbClr val="FF00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884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Рисунок 2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23" t="14776" r="32633" b="48481"/>
          <a:stretch/>
        </p:blipFill>
        <p:spPr bwMode="auto">
          <a:xfrm>
            <a:off x="4569187" y="1288919"/>
            <a:ext cx="2823444" cy="16991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Прямоугольник 3"/>
          <p:cNvSpPr/>
          <p:nvPr/>
        </p:nvSpPr>
        <p:spPr>
          <a:xfrm>
            <a:off x="4508071" y="3887036"/>
            <a:ext cx="309345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 соответствии с действующим законодательством заявление подается не позднее 31 июля.</a:t>
            </a:r>
          </a:p>
          <a:p>
            <a:endParaRPr lang="ru-RU" b="1" dirty="0"/>
          </a:p>
          <a:p>
            <a:r>
              <a:rPr lang="ru-RU" dirty="0" smtClean="0"/>
              <a:t>Выбрать</a:t>
            </a:r>
            <a:r>
              <a:rPr lang="ru-RU" b="1" dirty="0" smtClean="0"/>
              <a:t> </a:t>
            </a:r>
            <a:r>
              <a:rPr lang="ru-RU" b="1" dirty="0" smtClean="0">
                <a:solidFill>
                  <a:srgbClr val="0070C0"/>
                </a:solidFill>
              </a:rPr>
              <a:t>«ДА».</a:t>
            </a:r>
            <a:endParaRPr lang="ru-RU" b="1" dirty="0">
              <a:solidFill>
                <a:srgbClr val="0070C0"/>
              </a:solidFill>
            </a:endParaRPr>
          </a:p>
          <a:p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4569187" y="1712682"/>
            <a:ext cx="920496" cy="33566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506671" y="3517704"/>
            <a:ext cx="982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ШАГ 7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098" name="Рисунок 19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08" t="13947" r="30995" b="41021"/>
          <a:stretch/>
        </p:blipFill>
        <p:spPr bwMode="auto">
          <a:xfrm>
            <a:off x="564245" y="1246272"/>
            <a:ext cx="3266745" cy="23051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Овал 5"/>
          <p:cNvSpPr/>
          <p:nvPr/>
        </p:nvSpPr>
        <p:spPr>
          <a:xfrm>
            <a:off x="1572777" y="3073665"/>
            <a:ext cx="1249680" cy="39720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46348" y="4083736"/>
            <a:ext cx="800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ШАГ 6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6348" y="4453068"/>
            <a:ext cx="30574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Откроется окно с приглашением заполнить заявление. 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Нажать «</a:t>
            </a:r>
            <a:r>
              <a:rPr lang="ru-RU" b="1" dirty="0" smtClean="0">
                <a:solidFill>
                  <a:srgbClr val="0070C0"/>
                </a:solidFill>
              </a:rPr>
              <a:t>НАЧАТЬ</a:t>
            </a:r>
            <a:r>
              <a:rPr lang="ru-RU" dirty="0" smtClean="0"/>
              <a:t>».</a:t>
            </a:r>
            <a:endParaRPr lang="ru-RU" b="1" dirty="0"/>
          </a:p>
        </p:txBody>
      </p:sp>
      <p:pic>
        <p:nvPicPr>
          <p:cNvPr id="4100" name="Рисунок 2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1" t="14129" r="29839" b="47746"/>
          <a:stretch/>
        </p:blipFill>
        <p:spPr bwMode="auto">
          <a:xfrm>
            <a:off x="8327314" y="1337441"/>
            <a:ext cx="2817092" cy="16403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4" name="Прямоугольник 13"/>
          <p:cNvSpPr/>
          <p:nvPr/>
        </p:nvSpPr>
        <p:spPr>
          <a:xfrm>
            <a:off x="8318078" y="3799308"/>
            <a:ext cx="343057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Выбрать необходимый вариант. </a:t>
            </a:r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Если организация </a:t>
            </a:r>
            <a:r>
              <a:rPr lang="ru-RU" dirty="0"/>
              <a:t>является обособленным подразделением или филиалом страхователя – выбрать ответ </a:t>
            </a:r>
            <a:r>
              <a:rPr lang="ru-RU" b="1" dirty="0">
                <a:solidFill>
                  <a:srgbClr val="0070C0"/>
                </a:solidFill>
              </a:rPr>
              <a:t>«</a:t>
            </a:r>
            <a:r>
              <a:rPr lang="ru-RU" b="1" dirty="0" smtClean="0">
                <a:solidFill>
                  <a:srgbClr val="0070C0"/>
                </a:solidFill>
              </a:rPr>
              <a:t>ДА»</a:t>
            </a:r>
            <a:r>
              <a:rPr lang="ru-RU" b="1" dirty="0" smtClean="0"/>
              <a:t>.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</a:p>
          <a:p>
            <a:r>
              <a:rPr lang="ru-RU" dirty="0" smtClean="0"/>
              <a:t>Если юридическим </a:t>
            </a:r>
            <a:r>
              <a:rPr lang="ru-RU" dirty="0"/>
              <a:t>лицом – </a:t>
            </a:r>
            <a:r>
              <a:rPr lang="ru-RU" dirty="0">
                <a:solidFill>
                  <a:srgbClr val="0070C0"/>
                </a:solidFill>
              </a:rPr>
              <a:t>«</a:t>
            </a:r>
            <a:r>
              <a:rPr lang="ru-RU" b="1" dirty="0" smtClean="0">
                <a:solidFill>
                  <a:srgbClr val="0070C0"/>
                </a:solidFill>
              </a:rPr>
              <a:t>НЕТ</a:t>
            </a:r>
            <a:r>
              <a:rPr lang="ru-RU" dirty="0" smtClean="0">
                <a:solidFill>
                  <a:srgbClr val="0070C0"/>
                </a:solidFill>
              </a:rPr>
              <a:t>»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8327313" y="3366710"/>
            <a:ext cx="945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ШАГ 8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823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243781" y="2212380"/>
            <a:ext cx="507352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</a:t>
            </a:r>
            <a:r>
              <a:rPr lang="ru-RU" dirty="0" smtClean="0"/>
              <a:t>формление заявления начинается с интерактивной формы, на которой представлена вводная информация </a:t>
            </a:r>
            <a:r>
              <a:rPr lang="ru-RU" dirty="0"/>
              <a:t>об </a:t>
            </a:r>
            <a:r>
              <a:rPr lang="ru-RU" dirty="0" smtClean="0"/>
              <a:t>услуге.</a:t>
            </a:r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Необходимо</a:t>
            </a:r>
            <a:r>
              <a:rPr lang="ru-RU" b="1" dirty="0" smtClean="0"/>
              <a:t> о</a:t>
            </a:r>
            <a:r>
              <a:rPr lang="ru-RU" dirty="0" smtClean="0"/>
              <a:t>знакомиться с информацией. Нажать </a:t>
            </a:r>
            <a:r>
              <a:rPr lang="ru-RU" dirty="0"/>
              <a:t>на кнопку </a:t>
            </a:r>
            <a:r>
              <a:rPr lang="ru-RU" b="1" dirty="0" smtClean="0"/>
              <a:t>«</a:t>
            </a:r>
            <a:r>
              <a:rPr lang="ru-RU" b="1" dirty="0" smtClean="0">
                <a:solidFill>
                  <a:srgbClr val="0070C0"/>
                </a:solidFill>
              </a:rPr>
              <a:t>ПЕРЕЙТИ К ЗАЯВЛЕНИЮ</a:t>
            </a:r>
            <a:r>
              <a:rPr lang="ru-RU" b="1" dirty="0" smtClean="0"/>
              <a:t>».</a:t>
            </a:r>
            <a:endParaRPr lang="ru-RU" b="1" dirty="0"/>
          </a:p>
        </p:txBody>
      </p:sp>
      <p:sp>
        <p:nvSpPr>
          <p:cNvPr id="12" name="Овал 11"/>
          <p:cNvSpPr/>
          <p:nvPr/>
        </p:nvSpPr>
        <p:spPr>
          <a:xfrm>
            <a:off x="4235196" y="3293003"/>
            <a:ext cx="893064" cy="31389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122" name="Рисунок 2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09" t="13671" r="29840" b="12566"/>
          <a:stretch/>
        </p:blipFill>
        <p:spPr bwMode="auto">
          <a:xfrm>
            <a:off x="406036" y="1012762"/>
            <a:ext cx="4905889" cy="5647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Овал 10"/>
          <p:cNvSpPr/>
          <p:nvPr/>
        </p:nvSpPr>
        <p:spPr>
          <a:xfrm>
            <a:off x="2020684" y="5902015"/>
            <a:ext cx="1590733" cy="44349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243781" y="1759798"/>
            <a:ext cx="809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ШАГ 9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207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3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97" t="13119" r="31394" b="3725"/>
          <a:stretch/>
        </p:blipFill>
        <p:spPr bwMode="auto">
          <a:xfrm>
            <a:off x="665017" y="921741"/>
            <a:ext cx="4036292" cy="54237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Прямоугольник 4"/>
          <p:cNvSpPr/>
          <p:nvPr/>
        </p:nvSpPr>
        <p:spPr>
          <a:xfrm>
            <a:off x="5668059" y="1343932"/>
            <a:ext cx="61514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Проверить данные об организации и руководителе.</a:t>
            </a:r>
          </a:p>
          <a:p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случае если в сведениях найдена ошибка, нажать кнопку </a:t>
            </a:r>
            <a:r>
              <a:rPr lang="ru-RU" b="1" dirty="0" smtClean="0">
                <a:solidFill>
                  <a:srgbClr val="0070C0"/>
                </a:solidFill>
              </a:rPr>
              <a:t>«ОТКУДА ЭТИ ДАННЫЕ И ИСПРАВИТЬ ОШИБКУ</a:t>
            </a:r>
            <a:r>
              <a:rPr lang="ru-RU" dirty="0" smtClean="0">
                <a:solidFill>
                  <a:srgbClr val="0070C0"/>
                </a:solidFill>
              </a:rPr>
              <a:t>»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 smtClean="0"/>
              <a:t>Только после этого нажать </a:t>
            </a:r>
            <a:r>
              <a:rPr lang="ru-RU" b="1" dirty="0" smtClean="0">
                <a:solidFill>
                  <a:srgbClr val="0070C0"/>
                </a:solidFill>
              </a:rPr>
              <a:t>«ВЕРНО».</a:t>
            </a:r>
          </a:p>
          <a:p>
            <a:endParaRPr lang="ru-RU" dirty="0"/>
          </a:p>
          <a:p>
            <a:endParaRPr lang="ru-RU" dirty="0" smtClean="0"/>
          </a:p>
        </p:txBody>
      </p:sp>
      <p:sp>
        <p:nvSpPr>
          <p:cNvPr id="11" name="Овал 10"/>
          <p:cNvSpPr/>
          <p:nvPr/>
        </p:nvSpPr>
        <p:spPr>
          <a:xfrm>
            <a:off x="1813905" y="5902015"/>
            <a:ext cx="1590733" cy="44349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147" name="Рисунок 3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86" t="12842" r="30772" b="50414"/>
          <a:stretch/>
        </p:blipFill>
        <p:spPr bwMode="auto">
          <a:xfrm>
            <a:off x="5213813" y="3633624"/>
            <a:ext cx="3529956" cy="20412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2" name="Овал 11"/>
          <p:cNvSpPr/>
          <p:nvPr/>
        </p:nvSpPr>
        <p:spPr>
          <a:xfrm>
            <a:off x="6472084" y="5066522"/>
            <a:ext cx="1013414" cy="37369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3195783" y="2946400"/>
            <a:ext cx="2321639" cy="2955615"/>
          </a:xfrm>
          <a:prstGeom prst="straightConnector1">
            <a:avLst/>
          </a:prstGeom>
          <a:ln w="76200">
            <a:solidFill>
              <a:srgbClr val="FF00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8743769" y="3815437"/>
            <a:ext cx="31994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 smtClean="0"/>
          </a:p>
        </p:txBody>
      </p:sp>
      <p:sp>
        <p:nvSpPr>
          <p:cNvPr id="16" name="Прямоугольник 15"/>
          <p:cNvSpPr/>
          <p:nvPr/>
        </p:nvSpPr>
        <p:spPr>
          <a:xfrm>
            <a:off x="8993783" y="4037109"/>
            <a:ext cx="299564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Указать номер, который был присвоен организации при регистрации в ФСС РФ, состоящий из 10 цифр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dirty="0" smtClean="0"/>
              <a:t>Нажать </a:t>
            </a:r>
            <a:r>
              <a:rPr lang="ru-RU" b="1" dirty="0" smtClean="0">
                <a:solidFill>
                  <a:srgbClr val="0070C0"/>
                </a:solidFill>
              </a:rPr>
              <a:t>«ПРОДОЛЖИТЬ».</a:t>
            </a:r>
            <a:endParaRPr lang="ru-RU" b="1" dirty="0">
              <a:solidFill>
                <a:srgbClr val="0070C0"/>
              </a:solidFill>
            </a:endParaRPr>
          </a:p>
          <a:p>
            <a:endParaRPr lang="ru-RU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5463133" y="4693174"/>
            <a:ext cx="1200970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00" b="1" dirty="0" smtClean="0">
                <a:solidFill>
                  <a:srgbClr val="0070C0"/>
                </a:solidFill>
              </a:rPr>
              <a:t>37 ХХ ХХХ </a:t>
            </a:r>
            <a:r>
              <a:rPr lang="ru-RU" sz="1300" b="1" dirty="0" err="1" smtClean="0">
                <a:solidFill>
                  <a:srgbClr val="0070C0"/>
                </a:solidFill>
              </a:rPr>
              <a:t>ХХХ</a:t>
            </a:r>
            <a:endParaRPr lang="ru-RU" sz="1300" b="1" dirty="0">
              <a:solidFill>
                <a:srgbClr val="0070C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668059" y="974600"/>
            <a:ext cx="809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ШАГ 9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993783" y="3741607"/>
            <a:ext cx="1027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ШАГ 10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74743" y="1909114"/>
            <a:ext cx="3309263" cy="4924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300" dirty="0" smtClean="0">
                <a:cs typeface="Times New Roman" panose="02020603050405020304" pitchFamily="18" charset="0"/>
              </a:rPr>
              <a:t>Общество с ограниченной ответственностью «Ромашка»</a:t>
            </a:r>
            <a:endParaRPr lang="ru-RU" sz="1300" dirty="0"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93182" y="2364856"/>
            <a:ext cx="2311840" cy="334450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cs typeface="Times New Roman" panose="02020603050405020304" pitchFamily="18" charset="0"/>
              </a:rPr>
              <a:t>Сокращенное наименование</a:t>
            </a:r>
          </a:p>
          <a:p>
            <a:pPr>
              <a:spcAft>
                <a:spcPts val="400"/>
              </a:spcAft>
            </a:pPr>
            <a:r>
              <a:rPr lang="ru-RU" sz="1200" dirty="0" smtClean="0">
                <a:cs typeface="Times New Roman" panose="02020603050405020304" pitchFamily="18" charset="0"/>
              </a:rPr>
              <a:t>ООО «Ромашка»</a:t>
            </a:r>
          </a:p>
          <a:p>
            <a:r>
              <a:rPr lang="ru-RU" sz="1200" dirty="0" smtClean="0">
                <a:cs typeface="Times New Roman" panose="02020603050405020304" pitchFamily="18" charset="0"/>
              </a:rPr>
              <a:t>ОГРН</a:t>
            </a:r>
          </a:p>
          <a:p>
            <a:pPr>
              <a:spcAft>
                <a:spcPts val="400"/>
              </a:spcAft>
            </a:pPr>
            <a:r>
              <a:rPr lang="ru-RU" sz="1200" dirty="0" smtClean="0">
                <a:cs typeface="Times New Roman" panose="02020603050405020304" pitchFamily="18" charset="0"/>
              </a:rPr>
              <a:t>1023700541234</a:t>
            </a:r>
          </a:p>
          <a:p>
            <a:r>
              <a:rPr lang="ru-RU" sz="1200" dirty="0" smtClean="0">
                <a:cs typeface="Times New Roman" panose="02020603050405020304" pitchFamily="18" charset="0"/>
              </a:rPr>
              <a:t>ИНН</a:t>
            </a:r>
          </a:p>
          <a:p>
            <a:pPr>
              <a:spcAft>
                <a:spcPts val="400"/>
              </a:spcAft>
            </a:pPr>
            <a:r>
              <a:rPr lang="ru-RU" sz="1200" dirty="0" smtClean="0">
                <a:cs typeface="Times New Roman" panose="02020603050405020304" pitchFamily="18" charset="0"/>
              </a:rPr>
              <a:t>37311001001</a:t>
            </a:r>
          </a:p>
          <a:p>
            <a:r>
              <a:rPr lang="ru-RU" sz="1200" dirty="0" smtClean="0">
                <a:cs typeface="Times New Roman" panose="02020603050405020304" pitchFamily="18" charset="0"/>
              </a:rPr>
              <a:t>КПП</a:t>
            </a:r>
          </a:p>
          <a:p>
            <a:pPr>
              <a:spcAft>
                <a:spcPts val="800"/>
              </a:spcAft>
            </a:pPr>
            <a:r>
              <a:rPr lang="ru-RU" sz="1200" dirty="0" smtClean="0">
                <a:cs typeface="Times New Roman" panose="02020603050405020304" pitchFamily="18" charset="0"/>
              </a:rPr>
              <a:t>-</a:t>
            </a:r>
          </a:p>
          <a:p>
            <a:r>
              <a:rPr lang="ru-RU" sz="1200" b="1" dirty="0" smtClean="0">
                <a:cs typeface="Times New Roman" panose="02020603050405020304" pitchFamily="18" charset="0"/>
              </a:rPr>
              <a:t>Руководитель организации</a:t>
            </a:r>
          </a:p>
          <a:p>
            <a:r>
              <a:rPr lang="ru-RU" sz="1000" dirty="0" smtClean="0">
                <a:cs typeface="Times New Roman" panose="02020603050405020304" pitchFamily="18" charset="0"/>
              </a:rPr>
              <a:t>Фамилия</a:t>
            </a:r>
          </a:p>
          <a:p>
            <a:pPr>
              <a:spcAft>
                <a:spcPts val="400"/>
              </a:spcAft>
            </a:pPr>
            <a:r>
              <a:rPr lang="ru-RU" sz="1200" dirty="0" smtClean="0">
                <a:cs typeface="Times New Roman" panose="02020603050405020304" pitchFamily="18" charset="0"/>
              </a:rPr>
              <a:t>Иванов</a:t>
            </a:r>
          </a:p>
          <a:p>
            <a:r>
              <a:rPr lang="ru-RU" sz="1000" dirty="0" smtClean="0">
                <a:cs typeface="Times New Roman" panose="02020603050405020304" pitchFamily="18" charset="0"/>
              </a:rPr>
              <a:t>Имя</a:t>
            </a:r>
          </a:p>
          <a:p>
            <a:pPr>
              <a:spcAft>
                <a:spcPts val="400"/>
              </a:spcAft>
            </a:pPr>
            <a:r>
              <a:rPr lang="ru-RU" sz="1200" dirty="0" smtClean="0">
                <a:cs typeface="Times New Roman" panose="02020603050405020304" pitchFamily="18" charset="0"/>
              </a:rPr>
              <a:t>Иван</a:t>
            </a:r>
          </a:p>
          <a:p>
            <a:r>
              <a:rPr lang="ru-RU" sz="1000" dirty="0" smtClean="0">
                <a:cs typeface="Times New Roman" panose="02020603050405020304" pitchFamily="18" charset="0"/>
              </a:rPr>
              <a:t>Отчество</a:t>
            </a:r>
          </a:p>
          <a:p>
            <a:pPr>
              <a:spcAft>
                <a:spcPts val="600"/>
              </a:spcAft>
            </a:pPr>
            <a:r>
              <a:rPr lang="ru-RU" sz="1200" dirty="0" smtClean="0">
                <a:cs typeface="Times New Roman" panose="02020603050405020304" pitchFamily="18" charset="0"/>
              </a:rPr>
              <a:t>Иванович</a:t>
            </a:r>
          </a:p>
          <a:p>
            <a:r>
              <a:rPr lang="ru-RU" sz="900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Откуда эти данные и как исправить ошибку</a:t>
            </a:r>
            <a:endParaRPr lang="ru-RU" sz="900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7025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94391" y="5505778"/>
            <a:ext cx="442124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Указать все запланированные мероприятия плана ФОПМ с помощью кнопки «</a:t>
            </a:r>
            <a:r>
              <a:rPr lang="ru-RU" b="1" dirty="0" smtClean="0">
                <a:solidFill>
                  <a:srgbClr val="0070C0"/>
                </a:solidFill>
              </a:rPr>
              <a:t>ДОБАВИТЬ МЕРОПРИЯТИЕ</a:t>
            </a:r>
            <a:r>
              <a:rPr lang="ru-RU" dirty="0" smtClean="0"/>
              <a:t>». </a:t>
            </a:r>
          </a:p>
        </p:txBody>
      </p:sp>
      <p:sp>
        <p:nvSpPr>
          <p:cNvPr id="14" name="Овал 13"/>
          <p:cNvSpPr/>
          <p:nvPr/>
        </p:nvSpPr>
        <p:spPr>
          <a:xfrm>
            <a:off x="7096213" y="4830049"/>
            <a:ext cx="388800" cy="390144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3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8743769" y="3815437"/>
            <a:ext cx="31994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 smtClean="0"/>
          </a:p>
        </p:txBody>
      </p:sp>
      <p:sp>
        <p:nvSpPr>
          <p:cNvPr id="16" name="Прямоугольник 15"/>
          <p:cNvSpPr/>
          <p:nvPr/>
        </p:nvSpPr>
        <p:spPr>
          <a:xfrm>
            <a:off x="7120333" y="5635189"/>
            <a:ext cx="29956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Нажать </a:t>
            </a:r>
            <a:r>
              <a:rPr lang="ru-RU" b="1" dirty="0" smtClean="0">
                <a:solidFill>
                  <a:srgbClr val="0070C0"/>
                </a:solidFill>
              </a:rPr>
              <a:t>«ПРОДОЛЖИТЬ». </a:t>
            </a:r>
            <a:endParaRPr lang="ru-RU" dirty="0" smtClean="0"/>
          </a:p>
        </p:txBody>
      </p:sp>
      <p:pic>
        <p:nvPicPr>
          <p:cNvPr id="7170" name="Рисунок 3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10" t="12356" r="30504" b="24931"/>
          <a:stretch/>
        </p:blipFill>
        <p:spPr bwMode="auto">
          <a:xfrm>
            <a:off x="969478" y="1081892"/>
            <a:ext cx="4134314" cy="39432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1" name="Овал 10"/>
          <p:cNvSpPr/>
          <p:nvPr/>
        </p:nvSpPr>
        <p:spPr>
          <a:xfrm>
            <a:off x="1474067" y="3112566"/>
            <a:ext cx="2795041" cy="44349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1598262" y="3815437"/>
            <a:ext cx="2564218" cy="46312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171" name="Рисунок 40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32" t="14776" r="30461" b="7870"/>
          <a:stretch/>
        </p:blipFill>
        <p:spPr bwMode="auto">
          <a:xfrm>
            <a:off x="7120333" y="977032"/>
            <a:ext cx="3667304" cy="42431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7" name="Овал 16"/>
          <p:cNvSpPr/>
          <p:nvPr/>
        </p:nvSpPr>
        <p:spPr>
          <a:xfrm>
            <a:off x="7974570" y="4639807"/>
            <a:ext cx="2052676" cy="40709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894391" y="5136446"/>
            <a:ext cx="1080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ШАГ 11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120333" y="5321112"/>
            <a:ext cx="1052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ШАГ 12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850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Рисунок 4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99" t="12566" r="29373" b="7040"/>
          <a:stretch/>
        </p:blipFill>
        <p:spPr bwMode="auto">
          <a:xfrm>
            <a:off x="6525915" y="985289"/>
            <a:ext cx="3698740" cy="43753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194" name="Рисунок 4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26" t="13124" r="30788" b="6206"/>
          <a:stretch/>
        </p:blipFill>
        <p:spPr bwMode="auto">
          <a:xfrm>
            <a:off x="1024210" y="1079874"/>
            <a:ext cx="3374643" cy="41403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Прямоугольник 4"/>
          <p:cNvSpPr/>
          <p:nvPr/>
        </p:nvSpPr>
        <p:spPr>
          <a:xfrm>
            <a:off x="854508" y="5517461"/>
            <a:ext cx="371404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Далее программа будет предлагать</a:t>
            </a:r>
          </a:p>
          <a:p>
            <a:r>
              <a:rPr lang="ru-RU" dirty="0"/>
              <a:t>в</a:t>
            </a:r>
            <a:r>
              <a:rPr lang="ru-RU" dirty="0" smtClean="0"/>
              <a:t>нести сведения по каждому выбранному мероприятию.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8743769" y="3815437"/>
            <a:ext cx="31994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 smtClean="0"/>
          </a:p>
        </p:txBody>
      </p:sp>
      <p:sp>
        <p:nvSpPr>
          <p:cNvPr id="16" name="Прямоугольник 15"/>
          <p:cNvSpPr/>
          <p:nvPr/>
        </p:nvSpPr>
        <p:spPr>
          <a:xfrm>
            <a:off x="6564056" y="5752836"/>
            <a:ext cx="34882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Поля заполнить. </a:t>
            </a:r>
          </a:p>
          <a:p>
            <a:r>
              <a:rPr lang="ru-RU" dirty="0" smtClean="0"/>
              <a:t>Нажать </a:t>
            </a:r>
            <a:r>
              <a:rPr lang="ru-RU" b="1" dirty="0" smtClean="0">
                <a:solidFill>
                  <a:srgbClr val="0070C0"/>
                </a:solidFill>
              </a:rPr>
              <a:t>«ПРОДОЛЖИТЬ». </a:t>
            </a:r>
            <a:endParaRPr lang="ru-RU" dirty="0" smtClean="0"/>
          </a:p>
        </p:txBody>
      </p:sp>
      <p:sp>
        <p:nvSpPr>
          <p:cNvPr id="17" name="Овал 16"/>
          <p:cNvSpPr/>
          <p:nvPr/>
        </p:nvSpPr>
        <p:spPr>
          <a:xfrm>
            <a:off x="7657050" y="4832244"/>
            <a:ext cx="1302223" cy="38794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854508" y="5279390"/>
            <a:ext cx="1052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ШАГ 13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04104" y="5464056"/>
            <a:ext cx="1052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ШАГ 14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484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7377</TotalTime>
  <Words>594</Words>
  <Application>Microsoft Office PowerPoint</Application>
  <PresentationFormat>Произвольный</PresentationFormat>
  <Paragraphs>124</Paragraphs>
  <Slides>15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Отделение Фонда пенсионного и социального страхования по Ивановской области</dc:title>
  <dc:creator>Рябченкова Екатерина Александровна</dc:creator>
  <cp:lastModifiedBy>Гирлина Екатерина Николаевна</cp:lastModifiedBy>
  <cp:revision>386</cp:revision>
  <cp:lastPrinted>2023-04-04T10:08:27Z</cp:lastPrinted>
  <dcterms:created xsi:type="dcterms:W3CDTF">2023-03-31T05:27:52Z</dcterms:created>
  <dcterms:modified xsi:type="dcterms:W3CDTF">2025-01-20T13:57:48Z</dcterms:modified>
</cp:coreProperties>
</file>