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F2F9"/>
    <a:srgbClr val="E9EF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8" d="100"/>
          <a:sy n="88" d="100"/>
        </p:scale>
        <p:origin x="-3162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4744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172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508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183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774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8271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2767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5717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2972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7043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5678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857CE-7362-44DC-A85A-E8B76304000D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9290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3.png"/><Relationship Id="rId7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78592" y="190487"/>
            <a:ext cx="3376487" cy="1417374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584894" y="6991740"/>
            <a:ext cx="1041782" cy="113595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7072" y="326537"/>
            <a:ext cx="2533118" cy="1120812"/>
          </a:xfrm>
          <a:prstGeom prst="rect">
            <a:avLst/>
          </a:prstGeom>
        </p:spPr>
        <p:txBody>
          <a:bodyPr vert="horz" wrap="square" lIns="0" tIns="81272" rIns="0" bIns="0" rtlCol="0">
            <a:spAutoFit/>
          </a:bodyPr>
          <a:lstStyle/>
          <a:p>
            <a:pPr marL="439378" marR="5714" indent="-427314">
              <a:lnSpc>
                <a:spcPts val="2700"/>
              </a:lnSpc>
              <a:spcBef>
                <a:spcPts val="640"/>
              </a:spcBef>
            </a:pPr>
            <a:r>
              <a:rPr lang="ru-RU" sz="2700" b="1" spc="-10" dirty="0">
                <a:solidFill>
                  <a:schemeClr val="bg1"/>
                </a:solidFill>
              </a:rPr>
              <a:t>МЕРОПРИЯТИЯ</a:t>
            </a:r>
            <a:br>
              <a:rPr lang="ru-RU" sz="2700" b="1" spc="-10" dirty="0">
                <a:solidFill>
                  <a:schemeClr val="bg1"/>
                </a:solidFill>
              </a:rPr>
            </a:br>
            <a:r>
              <a:rPr lang="ru-RU" sz="2700" b="1" spc="-10" dirty="0" smtClean="0">
                <a:solidFill>
                  <a:schemeClr val="bg1"/>
                </a:solidFill>
              </a:rPr>
              <a:t>н</a:t>
            </a:r>
            <a:r>
              <a:rPr lang="ru-RU" sz="2700" b="1" dirty="0" smtClean="0">
                <a:solidFill>
                  <a:schemeClr val="bg1"/>
                </a:solidFill>
              </a:rPr>
              <a:t>а</a:t>
            </a:r>
            <a:r>
              <a:rPr lang="ru-RU" sz="2700" b="1" spc="-5" dirty="0">
                <a:solidFill>
                  <a:schemeClr val="bg1"/>
                </a:solidFill>
              </a:rPr>
              <a:t> </a:t>
            </a:r>
            <a:r>
              <a:rPr lang="ru-RU" sz="2700" b="1" spc="-5" dirty="0" smtClean="0">
                <a:solidFill>
                  <a:schemeClr val="bg1"/>
                </a:solidFill>
              </a:rPr>
              <a:t>февраль</a:t>
            </a:r>
            <a:r>
              <a:rPr lang="ru-RU" sz="2700" b="1" spc="-10" dirty="0" smtClean="0">
                <a:solidFill>
                  <a:schemeClr val="bg1"/>
                </a:solidFill>
              </a:rPr>
              <a:t> </a:t>
            </a:r>
            <a:r>
              <a:rPr lang="ru-RU" sz="2700" b="1" spc="-20" dirty="0">
                <a:solidFill>
                  <a:schemeClr val="bg1"/>
                </a:solidFill>
              </a:rPr>
              <a:t>2026</a:t>
            </a:r>
            <a:endParaRPr sz="2700" b="1" spc="-20" dirty="0">
              <a:solidFill>
                <a:schemeClr val="bg1"/>
              </a:solidFill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466062" y="6294917"/>
            <a:ext cx="2992738" cy="951926"/>
          </a:xfrm>
          <a:prstGeom prst="rect">
            <a:avLst/>
          </a:prstGeom>
        </p:spPr>
        <p:txBody>
          <a:bodyPr vert="horz" wrap="square" lIns="0" tIns="12699" rIns="0" bIns="0" rtlCol="0">
            <a:spAutoFit/>
          </a:bodyPr>
          <a:lstStyle/>
          <a:p>
            <a:pPr marL="12699" marR="5079" indent="1948624">
              <a:lnSpc>
                <a:spcPct val="112799"/>
              </a:lnSpc>
              <a:spcBef>
                <a:spcPts val="100"/>
              </a:spcBef>
            </a:pPr>
            <a:r>
              <a:rPr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230796" y="175784"/>
            <a:ext cx="2203251" cy="841364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098" cy="150253"/>
              <a:chOff x="2489099" y="1051534"/>
              <a:chExt cx="291098" cy="150253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5488708" y="6787412"/>
            <a:ext cx="740036" cy="6972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5592486" y="6962115"/>
            <a:ext cx="546028" cy="441713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5625366"/>
              </p:ext>
            </p:extLst>
          </p:nvPr>
        </p:nvGraphicFramePr>
        <p:xfrm>
          <a:off x="107170" y="1763688"/>
          <a:ext cx="6571876" cy="7272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5408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457069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299399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Дата 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Мероприятие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начала</a:t>
                      </a: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57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strike="noStrike" spc="-12" dirty="0" smtClean="0">
                          <a:solidFill>
                            <a:srgbClr val="231F20"/>
                          </a:solidFill>
                          <a:latin typeface="+mn-lt"/>
                        </a:rPr>
                        <a:t>02.02</a:t>
                      </a:r>
                      <a:endParaRPr lang="ru-RU" sz="1600" b="1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Плетение маскировочных </a:t>
                      </a: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сетей</a:t>
                      </a:r>
                      <a:endParaRPr lang="ru-RU" sz="16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strike="noStrike" spc="-12" dirty="0">
                          <a:solidFill>
                            <a:srgbClr val="231F20"/>
                          </a:solidFill>
                          <a:latin typeface="+mn-lt"/>
                        </a:rPr>
                        <a:t>09.00-16.00</a:t>
                      </a:r>
                      <a:endParaRPr lang="ru-RU" sz="1600" b="1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53831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strike="noStrike" spc="-12" dirty="0" smtClean="0">
                          <a:solidFill>
                            <a:srgbClr val="231F20"/>
                          </a:solidFill>
                          <a:latin typeface="+mn-lt"/>
                        </a:rPr>
                        <a:t>03.02</a:t>
                      </a:r>
                      <a:endParaRPr lang="ru-RU" sz="1600" b="1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Занятие по каллиграфии с элементами </a:t>
                      </a: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нейрогимнастики</a:t>
                      </a:r>
                      <a:endParaRPr lang="ru-RU" sz="16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10.00</a:t>
                      </a:r>
                      <a:endParaRPr lang="ru-RU" sz="1600" b="1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53831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04.02</a:t>
                      </a:r>
                      <a:endParaRPr lang="ru-RU" sz="1600" b="1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Занятие по каллиграфии с элементами </a:t>
                      </a: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нейрогимнастики</a:t>
                      </a:r>
                      <a:endParaRPr lang="ru-RU" sz="16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10.00</a:t>
                      </a:r>
                      <a:endParaRPr lang="ru-RU" sz="1600" b="1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642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05.02</a:t>
                      </a:r>
                      <a:endParaRPr lang="ru-RU" sz="1600" b="1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Занятия по </a:t>
                      </a: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шашкам, шахматам</a:t>
                      </a:r>
                      <a:endParaRPr lang="ru-RU" sz="16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14.00</a:t>
                      </a:r>
                      <a:endParaRPr lang="ru-RU" sz="1600" b="1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1165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09.02</a:t>
                      </a:r>
                      <a:endParaRPr lang="ru-RU" sz="1600" b="1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Плетение маскировочных </a:t>
                      </a: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сетей</a:t>
                      </a:r>
                      <a:endParaRPr lang="ru-RU" sz="16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09.00-16.00</a:t>
                      </a:r>
                      <a:endParaRPr lang="ru-RU" sz="1600" b="1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51900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10.02</a:t>
                      </a:r>
                      <a:endParaRPr lang="ru-RU" sz="1600" b="1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Занятие по каллиграфии с элементами нейрогимнастики.</a:t>
                      </a:r>
                      <a:endParaRPr lang="ru-RU" sz="16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10.00</a:t>
                      </a:r>
                      <a:endParaRPr lang="ru-RU" sz="1600" b="1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004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 spc="-1" dirty="0" smtClean="0">
                          <a:latin typeface="+mn-lt"/>
                          <a:cs typeface="Calibri" pitchFamily="34" charset="0"/>
                        </a:rPr>
                        <a:t>10.02</a:t>
                      </a:r>
                      <a:endParaRPr lang="ru-RU" sz="1600" b="1" strike="noStrike" spc="-1" dirty="0">
                        <a:latin typeface="+mn-lt"/>
                        <a:cs typeface="Calibri" pitchFamily="34" charset="0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latin typeface="+mn-lt"/>
                          <a:cs typeface="Calibri" pitchFamily="34" charset="0"/>
                        </a:rPr>
                        <a:t>Лекция по профилактике ИТТ-преступлений</a:t>
                      </a:r>
                      <a:endParaRPr lang="ru-RU" sz="1600" b="0" strike="noStrike" spc="-1" dirty="0">
                        <a:latin typeface="+mn-lt"/>
                        <a:cs typeface="Calibri" pitchFamily="34" charset="0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 spc="-1" dirty="0" smtClean="0">
                          <a:latin typeface="+mn-lt"/>
                          <a:cs typeface="Calibri" pitchFamily="34" charset="0"/>
                        </a:rPr>
                        <a:t>11.00</a:t>
                      </a:r>
                      <a:endParaRPr lang="ru-RU" sz="1600" b="1" strike="noStrike" spc="-1" dirty="0">
                        <a:latin typeface="+mn-lt"/>
                        <a:cs typeface="Calibri" pitchFamily="34" charset="0"/>
                      </a:endParaRPr>
                    </a:p>
                  </a:txBody>
                  <a:tcPr marL="82800" marR="82800"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51900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11.02</a:t>
                      </a:r>
                      <a:endParaRPr lang="ru-RU" sz="1600" b="1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Занятие по каллиграфии с элементами нейрогимнастики</a:t>
                      </a:r>
                      <a:endParaRPr lang="ru-RU" sz="16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10.00</a:t>
                      </a:r>
                      <a:endParaRPr lang="ru-RU" sz="1600" b="1" strike="noStrike" spc="-1" dirty="0" smtClean="0">
                        <a:latin typeface="+mn-lt"/>
                      </a:endParaRPr>
                    </a:p>
                  </a:txBody>
                  <a:tcPr marL="82800" marR="82800"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526002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+mn-lt"/>
                        </a:rPr>
                        <a:t>12.02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+mn-lt"/>
                        </a:rPr>
                        <a:t>Лекция РО «Знание» «Живые символы России: история, ремесла, народы»</a:t>
                      </a:r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+mn-lt"/>
                        </a:rPr>
                        <a:t>15.00-16.30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364251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+mn-lt"/>
                        </a:rPr>
                        <a:t>12.02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+mn-lt"/>
                        </a:rPr>
                        <a:t>Занятия по шашкам, шахматам</a:t>
                      </a:r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+mn-lt"/>
                        </a:rPr>
                        <a:t>14.00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311858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+mn-lt"/>
                        </a:rPr>
                        <a:t>16.02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Плетение маскировочных </a:t>
                      </a: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сетей</a:t>
                      </a:r>
                      <a:endParaRPr lang="ru-RU" sz="16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strike="noStrike" spc="-12" dirty="0">
                          <a:solidFill>
                            <a:srgbClr val="231F20"/>
                          </a:solidFill>
                          <a:latin typeface="+mn-lt"/>
                        </a:rPr>
                        <a:t>09.00-16.00</a:t>
                      </a:r>
                      <a:endParaRPr lang="ru-RU" sz="1600" b="1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extLst>
                  <a:ext uri="{0D108BD9-81ED-4DB2-BD59-A6C34878D82A}">
                    <a16:rowId xmlns="" xmlns:a16="http://schemas.microsoft.com/office/drawing/2014/main" val="531712758"/>
                  </a:ext>
                </a:extLst>
              </a:tr>
              <a:tr h="372858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+mn-lt"/>
                        </a:rPr>
                        <a:t>17.02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>
                    <a:lnB w="12700" cap="flat" cmpd="sng" algn="ctr">
                      <a:solidFill>
                        <a:srgbClr val="E9EF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Занятие по каллиграфии с элементами </a:t>
                      </a: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нейрогимнастики</a:t>
                      </a:r>
                      <a:endParaRPr lang="ru-RU" sz="1600" b="0" strike="noStrike" spc="-1" dirty="0">
                        <a:latin typeface="+mn-lt"/>
                      </a:endParaRPr>
                    </a:p>
                  </a:txBody>
                  <a:tcPr marL="82800" marR="82800">
                    <a:lnB w="12700" cap="flat" cmpd="sng" algn="ctr">
                      <a:solidFill>
                        <a:srgbClr val="E9EF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10.00</a:t>
                      </a:r>
                      <a:endParaRPr lang="ru-RU" sz="1600" b="1" strike="noStrike" spc="-1" dirty="0">
                        <a:latin typeface="+mn-lt"/>
                      </a:endParaRPr>
                    </a:p>
                  </a:txBody>
                  <a:tcPr marL="82800" marR="82800">
                    <a:lnB w="12700" cap="flat" cmpd="sng" algn="ctr">
                      <a:solidFill>
                        <a:srgbClr val="E9EF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8873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19.02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2988" marR="82988" marT="39095" marB="39095">
                    <a:lnT w="12700" cap="flat" cmpd="sng" algn="ctr">
                      <a:solidFill>
                        <a:srgbClr val="E9EF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chemeClr val="tx1"/>
                          </a:solidFill>
                          <a:latin typeface="+mn-lt"/>
                        </a:rPr>
                        <a:t>«Герои Отечества</a:t>
                      </a:r>
                      <a:r>
                        <a:rPr lang="ru-RU" sz="1600" b="0" strike="noStrike" spc="-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,герои земли Баргузинской», вечер памяти воинов, павших на СВО. Мероприятие в рамках Дня защитников Отечества.</a:t>
                      </a:r>
                      <a:endParaRPr lang="ru-RU" sz="1600" b="0" strike="noStrike" spc="-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2988" marR="82988" marT="39095" marB="39095">
                    <a:lnT w="12700" cap="flat" cmpd="sng" algn="ctr">
                      <a:solidFill>
                        <a:srgbClr val="E9EF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 spc="-1" dirty="0" smtClean="0">
                          <a:solidFill>
                            <a:schemeClr val="tx1"/>
                          </a:solidFill>
                          <a:latin typeface="+mn-lt"/>
                        </a:rPr>
                        <a:t>10.00</a:t>
                      </a:r>
                    </a:p>
                  </a:txBody>
                  <a:tcPr marL="82988" marR="82988" marT="39095" marB="39095">
                    <a:lnT w="12700" cap="flat" cmpd="sng" algn="ctr">
                      <a:solidFill>
                        <a:srgbClr val="E9EF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3973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0" y="5436096"/>
            <a:ext cx="6858000" cy="3707904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522688" y="6660232"/>
            <a:ext cx="1041783" cy="113594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178654" y="7218472"/>
            <a:ext cx="5033653" cy="1865844"/>
          </a:xfrm>
          <a:prstGeom prst="rect">
            <a:avLst/>
          </a:prstGeom>
        </p:spPr>
        <p:txBody>
          <a:bodyPr vert="horz" wrap="square" lIns="0" tIns="153111" rIns="0" bIns="0" rtlCol="0">
            <a:spAutoFit/>
          </a:bodyPr>
          <a:lstStyle/>
          <a:p>
            <a:pPr marL="11135" marR="1048951">
              <a:lnSpc>
                <a:spcPct val="75800"/>
              </a:lnSpc>
              <a:spcBef>
                <a:spcPts val="1206"/>
              </a:spcBef>
            </a:pPr>
            <a:r>
              <a:rPr sz="3600" b="1" spc="-9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3600" b="1" spc="-11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3600" b="1" spc="-11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spc="-9" dirty="0">
                <a:solidFill>
                  <a:srgbClr val="FFFFFF"/>
                </a:solidFill>
                <a:latin typeface="Calibri"/>
                <a:cs typeface="Calibri"/>
              </a:rPr>
              <a:t>ЖДЕМ</a:t>
            </a:r>
            <a:r>
              <a:rPr sz="3600" b="1" spc="-9" dirty="0" smtClean="0">
                <a:solidFill>
                  <a:srgbClr val="FFFFFF"/>
                </a:solidFill>
                <a:latin typeface="Calibri"/>
                <a:cs typeface="Calibri"/>
              </a:rPr>
              <a:t>!</a:t>
            </a:r>
            <a:endParaRPr lang="ru-RU" sz="3600" b="1" spc="-9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1135" marR="1048951">
              <a:lnSpc>
                <a:spcPct val="75800"/>
              </a:lnSpc>
              <a:spcBef>
                <a:spcPts val="1206"/>
              </a:spcBef>
            </a:pPr>
            <a:r>
              <a:rPr lang="ru-RU" sz="1200" dirty="0">
                <a:solidFill>
                  <a:schemeClr val="bg1"/>
                </a:solidFill>
                <a:cs typeface="Calibri"/>
              </a:rPr>
              <a:t>Наши контакты: Адрес: Баргузинский </a:t>
            </a:r>
            <a:r>
              <a:rPr lang="ru-RU" sz="1200" dirty="0" smtClean="0">
                <a:solidFill>
                  <a:schemeClr val="bg1"/>
                </a:solidFill>
                <a:cs typeface="Calibri"/>
              </a:rPr>
              <a:t>р-он,  </a:t>
            </a:r>
            <a:r>
              <a:rPr lang="ru-RU" sz="1200" dirty="0">
                <a:solidFill>
                  <a:schemeClr val="bg1"/>
                </a:solidFill>
                <a:cs typeface="Calibri"/>
              </a:rPr>
              <a:t>с</a:t>
            </a:r>
            <a:r>
              <a:rPr lang="ru-RU" sz="1200" dirty="0" smtClean="0">
                <a:solidFill>
                  <a:schemeClr val="bg1"/>
                </a:solidFill>
                <a:cs typeface="Calibri"/>
              </a:rPr>
              <a:t>. Баргузин,  </a:t>
            </a:r>
            <a:r>
              <a:rPr lang="ru-RU" sz="1200" dirty="0">
                <a:solidFill>
                  <a:schemeClr val="bg1"/>
                </a:solidFill>
                <a:cs typeface="Calibri"/>
              </a:rPr>
              <a:t>ул</a:t>
            </a:r>
            <a:r>
              <a:rPr lang="ru-RU" sz="1200" dirty="0" smtClean="0">
                <a:solidFill>
                  <a:schemeClr val="bg1"/>
                </a:solidFill>
                <a:cs typeface="Calibri"/>
              </a:rPr>
              <a:t>. Братьев </a:t>
            </a:r>
            <a:r>
              <a:rPr lang="ru-RU" sz="1200" dirty="0">
                <a:solidFill>
                  <a:schemeClr val="bg1"/>
                </a:solidFill>
                <a:cs typeface="Calibri"/>
              </a:rPr>
              <a:t>Козулиных</a:t>
            </a:r>
            <a:r>
              <a:rPr lang="ru-RU" sz="1200" dirty="0" smtClean="0">
                <a:solidFill>
                  <a:schemeClr val="bg1"/>
                </a:solidFill>
                <a:cs typeface="Calibri"/>
              </a:rPr>
              <a:t>, дом 84</a:t>
            </a:r>
            <a:r>
              <a:rPr lang="ru-RU" sz="1200" dirty="0">
                <a:solidFill>
                  <a:schemeClr val="bg1"/>
                </a:solidFill>
                <a:cs typeface="Calibri"/>
              </a:rPr>
              <a:t>.</a:t>
            </a:r>
            <a:br>
              <a:rPr lang="ru-RU" sz="1200" dirty="0">
                <a:solidFill>
                  <a:schemeClr val="bg1"/>
                </a:solidFill>
                <a:cs typeface="Calibri"/>
              </a:rPr>
            </a:br>
            <a:r>
              <a:rPr lang="ru-RU" sz="1200" dirty="0">
                <a:solidFill>
                  <a:schemeClr val="bg1"/>
                </a:solidFill>
                <a:cs typeface="Calibri"/>
              </a:rPr>
              <a:t>Контактный </a:t>
            </a:r>
            <a:r>
              <a:rPr lang="ru-RU" sz="1200" dirty="0" smtClean="0">
                <a:solidFill>
                  <a:schemeClr val="bg1"/>
                </a:solidFill>
                <a:cs typeface="Calibri"/>
              </a:rPr>
              <a:t>номер:  </a:t>
            </a:r>
            <a:r>
              <a:rPr lang="ru-RU" sz="1200" dirty="0">
                <a:solidFill>
                  <a:schemeClr val="bg1"/>
                </a:solidFill>
                <a:cs typeface="Calibri"/>
              </a:rPr>
              <a:t>89503863615</a:t>
            </a:r>
          </a:p>
          <a:p>
            <a:pPr marL="11135" marR="1048951">
              <a:lnSpc>
                <a:spcPct val="75800"/>
              </a:lnSpc>
              <a:spcBef>
                <a:spcPts val="1206"/>
              </a:spcBef>
            </a:pPr>
            <a:r>
              <a:rPr lang="ru-RU" sz="1200" dirty="0">
                <a:solidFill>
                  <a:schemeClr val="bg1"/>
                </a:solidFill>
                <a:cs typeface="Calibri"/>
              </a:rPr>
              <a:t>ФИО: Баяндуева Нина </a:t>
            </a:r>
            <a:r>
              <a:rPr lang="ru-RU" sz="1200" dirty="0" smtClean="0">
                <a:solidFill>
                  <a:schemeClr val="bg1"/>
                </a:solidFill>
                <a:cs typeface="Calibri"/>
              </a:rPr>
              <a:t>Солбоновна</a:t>
            </a:r>
            <a:endParaRPr sz="39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746645" y="6010188"/>
            <a:ext cx="2992738" cy="498172"/>
          </a:xfrm>
          <a:prstGeom prst="rect">
            <a:avLst/>
          </a:prstGeom>
        </p:spPr>
        <p:txBody>
          <a:bodyPr vert="horz" wrap="square" lIns="0" tIns="11135" rIns="0" bIns="0" rtlCol="0">
            <a:spAutoFit/>
          </a:bodyPr>
          <a:lstStyle/>
          <a:p>
            <a:pPr marL="11135" marR="4454" indent="1708720">
              <a:lnSpc>
                <a:spcPct val="112799"/>
              </a:lnSpc>
              <a:spcBef>
                <a:spcPts val="88"/>
              </a:spcBef>
            </a:pPr>
            <a:r>
              <a:rPr sz="1400" b="1" dirty="0" err="1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400" b="1" spc="-57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9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9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400" b="1" spc="-9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08.30-16.50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4437112" y="7843174"/>
            <a:ext cx="2198710" cy="503723"/>
          </a:xfrm>
          <a:prstGeom prst="rect">
            <a:avLst/>
          </a:prstGeom>
        </p:spPr>
        <p:txBody>
          <a:bodyPr vert="horz" wrap="square" lIns="0" tIns="28951" rIns="0" bIns="0" rtlCol="0">
            <a:spAutoFit/>
          </a:bodyPr>
          <a:lstStyle/>
          <a:p>
            <a:pPr marL="11135" marR="105786">
              <a:lnSpc>
                <a:spcPts val="701"/>
              </a:lnSpc>
              <a:spcBef>
                <a:spcPts val="227"/>
              </a:spcBef>
            </a:pPr>
            <a:r>
              <a:rPr lang="ru-RU" sz="900" spc="-9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Баргузинском районе  </a:t>
            </a:r>
          </a:p>
          <a:p>
            <a:pPr marL="11135" marR="105786">
              <a:lnSpc>
                <a:spcPts val="701"/>
              </a:lnSpc>
              <a:spcBef>
                <a:spcPts val="227"/>
              </a:spcBef>
            </a:pPr>
            <a:r>
              <a:rPr sz="900" spc="-9" dirty="0" err="1" smtClean="0">
                <a:solidFill>
                  <a:srgbClr val="FFFFFF"/>
                </a:solidFill>
                <a:latin typeface="Calibri"/>
                <a:cs typeface="Calibri"/>
              </a:rPr>
              <a:t>Отделени</a:t>
            </a:r>
            <a:r>
              <a:rPr lang="ru-RU" sz="900" spc="-9" dirty="0" smtClean="0">
                <a:solidFill>
                  <a:srgbClr val="FFFFFF"/>
                </a:solidFill>
                <a:latin typeface="Calibri"/>
                <a:cs typeface="Calibri"/>
              </a:rPr>
              <a:t>я  </a:t>
            </a:r>
            <a:r>
              <a:rPr sz="900" spc="-9" dirty="0" err="1" smtClean="0">
                <a:solidFill>
                  <a:srgbClr val="FFFFFF"/>
                </a:solidFill>
                <a:latin typeface="Calibri"/>
                <a:cs typeface="Calibri"/>
              </a:rPr>
              <a:t>Фонда</a:t>
            </a:r>
            <a:r>
              <a:rPr sz="900" spc="438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9" dirty="0" err="1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r>
              <a:rPr lang="ru-RU" sz="900" spc="-9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900" spc="-9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9" dirty="0">
                <a:solidFill>
                  <a:srgbClr val="FFFFFF"/>
                </a:solidFill>
                <a:latin typeface="Calibri"/>
                <a:cs typeface="Calibri"/>
              </a:rPr>
              <a:t>социального</a:t>
            </a:r>
            <a:r>
              <a:rPr sz="900" spc="43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9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900" spc="9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22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900" dirty="0">
              <a:latin typeface="Calibri"/>
              <a:cs typeface="Calibri"/>
            </a:endParaRPr>
          </a:p>
          <a:p>
            <a:pPr marL="11135" marR="4454">
              <a:lnSpc>
                <a:spcPts val="701"/>
              </a:lnSpc>
            </a:pPr>
            <a:r>
              <a:rPr sz="9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900" spc="39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900" spc="-18" dirty="0">
                <a:solidFill>
                  <a:srgbClr val="FFFFFF"/>
                </a:solidFill>
                <a:latin typeface="Calibri"/>
                <a:cs typeface="Calibri"/>
              </a:rPr>
              <a:t>Республике Бурятия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5804956" y="8293359"/>
            <a:ext cx="794084" cy="734083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75" tIns="40087" rIns="80175" bIns="40087"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5449363" y="6695037"/>
            <a:ext cx="803659" cy="79052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75" tIns="40087" rIns="80175" bIns="40087"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557429" y="6840895"/>
            <a:ext cx="587526" cy="623554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4956" y="8300908"/>
            <a:ext cx="782656" cy="73741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6427499"/>
              </p:ext>
            </p:extLst>
          </p:nvPr>
        </p:nvGraphicFramePr>
        <p:xfrm>
          <a:off x="185125" y="153926"/>
          <a:ext cx="6560729" cy="4472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4025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853467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893237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27802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19.02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 marL="82988" marR="82988" marT="39095" marB="39095">
                    <a:solidFill>
                      <a:srgbClr val="EDF2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chemeClr val="tx1"/>
                          </a:solidFill>
                          <a:latin typeface="+mn-lt"/>
                        </a:rPr>
                        <a:t>Занятия по шашкам, шахматам.</a:t>
                      </a:r>
                      <a:endParaRPr lang="ru-RU" sz="1600" b="0" strike="noStrike" spc="-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2800" marR="82800">
                    <a:solidFill>
                      <a:srgbClr val="EDF2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 spc="-1" dirty="0" smtClean="0">
                          <a:solidFill>
                            <a:schemeClr val="tx1"/>
                          </a:solidFill>
                          <a:latin typeface="+mn-lt"/>
                        </a:rPr>
                        <a:t>14.00</a:t>
                      </a:r>
                      <a:endParaRPr lang="ru-RU" sz="1600" b="1" strike="noStrike" spc="-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2800" marR="82800">
                    <a:solidFill>
                      <a:srgbClr val="EDF2F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566204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20.02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baseline="0" dirty="0" err="1" smtClean="0">
                          <a:latin typeface="+mn-lt"/>
                        </a:rPr>
                        <a:t>Квест</a:t>
                      </a:r>
                      <a:r>
                        <a:rPr lang="ru-RU" sz="1600" b="0" strike="noStrike" spc="-1" baseline="0" dirty="0" smtClean="0">
                          <a:latin typeface="+mn-lt"/>
                        </a:rPr>
                        <a:t> -игра «Мы за здоровый образ жизни» совместно с ГБУЗ «Баргузинская ЦРБ»</a:t>
                      </a:r>
                      <a:endParaRPr lang="ru-RU" sz="16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 spc="-1" dirty="0" smtClean="0">
                          <a:latin typeface="+mn-lt"/>
                        </a:rPr>
                        <a:t>16.00-17.00</a:t>
                      </a:r>
                    </a:p>
                  </a:txBody>
                  <a:tcPr marL="82800" marR="82800"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566204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+mn-lt"/>
                        </a:rPr>
                        <a:t>24.02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latin typeface="+mn-lt"/>
                        </a:rPr>
                        <a:t>Занятие по каллиграфии с элементами нейрогимнастики</a:t>
                      </a:r>
                      <a:endParaRPr lang="ru-RU" sz="16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 spc="-1" dirty="0" smtClean="0">
                          <a:latin typeface="+mn-lt"/>
                        </a:rPr>
                        <a:t>10.00</a:t>
                      </a:r>
                    </a:p>
                  </a:txBody>
                  <a:tcPr marL="82800" marR="82800"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566204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+mn-lt"/>
                        </a:rPr>
                        <a:t>25.02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latin typeface="+mn-lt"/>
                        </a:rPr>
                        <a:t>Занятие по каллиграфии с элементами нейрогимнастики</a:t>
                      </a:r>
                      <a:endParaRPr lang="ru-RU" sz="16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 spc="-1" dirty="0" smtClean="0">
                          <a:latin typeface="+mn-lt"/>
                        </a:rPr>
                        <a:t>10.00</a:t>
                      </a:r>
                    </a:p>
                  </a:txBody>
                  <a:tcPr marL="82800" marR="82800"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566204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+mn-lt"/>
                        </a:rPr>
                        <a:t>25.02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latin typeface="+mn-lt"/>
                        </a:rPr>
                        <a:t>Районный правовой конкурс «Пусть каждый права свои знает»</a:t>
                      </a:r>
                      <a:endParaRPr lang="ru-RU" sz="16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 spc="-1" dirty="0" smtClean="0">
                          <a:latin typeface="+mn-lt"/>
                        </a:rPr>
                        <a:t>11.00</a:t>
                      </a:r>
                    </a:p>
                  </a:txBody>
                  <a:tcPr marL="82800" marR="82800"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566204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25.02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latin typeface="+mn-lt"/>
                        </a:rPr>
                        <a:t>Праздничный</a:t>
                      </a:r>
                      <a:r>
                        <a:rPr lang="ru-RU" sz="1600" b="0" strike="noStrike" spc="-1" baseline="0" dirty="0" smtClean="0">
                          <a:latin typeface="+mn-lt"/>
                        </a:rPr>
                        <a:t> концерт  к празднику Белого месяца «Сагаалган» (подключение к ВКС)</a:t>
                      </a:r>
                      <a:endParaRPr lang="ru-RU" sz="16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 spc="-1" dirty="0" smtClean="0">
                          <a:latin typeface="+mn-lt"/>
                        </a:rPr>
                        <a:t>14.00</a:t>
                      </a:r>
                    </a:p>
                  </a:txBody>
                  <a:tcPr marL="82800" marR="82800"/>
                </a:tc>
              </a:tr>
              <a:tr h="327802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26.02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latin typeface="+mn-lt"/>
                        </a:rPr>
                        <a:t>Занятия по шашкам, шахматам</a:t>
                      </a:r>
                      <a:endParaRPr lang="ru-RU" sz="16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 spc="-1" dirty="0" smtClean="0">
                          <a:latin typeface="+mn-lt"/>
                        </a:rPr>
                        <a:t>14.00</a:t>
                      </a:r>
                    </a:p>
                  </a:txBody>
                  <a:tcPr marL="82800" marR="82800"/>
                </a:tc>
              </a:tr>
              <a:tr h="906300">
                <a:tc>
                  <a:txBody>
                    <a:bodyPr/>
                    <a:lstStyle/>
                    <a:p>
                      <a:pPr algn="ctr"/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latin typeface="+mn-lt"/>
                        </a:rPr>
                        <a:t>Ежедневно: Настольные игры (шашки, домино, шахматы, лото, др.); Медицинский уголок (измерение давления, температура).</a:t>
                      </a:r>
                      <a:endParaRPr lang="ru-RU" sz="16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600" b="1" strike="noStrike" spc="-1" dirty="0" smtClean="0">
                        <a:latin typeface="+mn-lt"/>
                      </a:endParaRPr>
                    </a:p>
                  </a:txBody>
                  <a:tcPr marL="82800" marR="828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1553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288</Words>
  <Application>Microsoft Office PowerPoint</Application>
  <PresentationFormat>Экран (4:3)</PresentationFormat>
  <Paragraphs>74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МЕРОПРИЯТИЯ на февраль 2026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март 2026</dc:title>
  <dc:creator>Очертарова Евгения Григорьевна</dc:creator>
  <cp:lastModifiedBy>Очертарова Евгения Григорьевна</cp:lastModifiedBy>
  <cp:revision>20</cp:revision>
  <dcterms:created xsi:type="dcterms:W3CDTF">2025-12-15T06:47:53Z</dcterms:created>
  <dcterms:modified xsi:type="dcterms:W3CDTF">2026-01-21T03:31:28Z</dcterms:modified>
</cp:coreProperties>
</file>