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858000" cy="9144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38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3080" y="2133720"/>
            <a:ext cx="617184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43080" y="5285880"/>
            <a:ext cx="617184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43080" y="213372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05680" y="213372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43080" y="528588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505680" y="528588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43080" y="2133720"/>
            <a:ext cx="198720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430000" y="2133720"/>
            <a:ext cx="198720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16920" y="2133720"/>
            <a:ext cx="198720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43080" y="5285880"/>
            <a:ext cx="198720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430000" y="5285880"/>
            <a:ext cx="198720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16920" y="5285880"/>
            <a:ext cx="198720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3080" y="2133720"/>
            <a:ext cx="6171840" cy="6034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43080" y="2133720"/>
            <a:ext cx="6171840" cy="603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43080" y="2133720"/>
            <a:ext cx="3011760" cy="603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505680" y="2133720"/>
            <a:ext cx="3011760" cy="603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3080" y="366120"/>
            <a:ext cx="6171840" cy="7063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43080" y="213372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05680" y="2133720"/>
            <a:ext cx="3011760" cy="603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43080" y="528588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43080" y="2133720"/>
            <a:ext cx="3011760" cy="603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505680" y="213372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505680" y="528588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43080" y="213372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505680" y="2133720"/>
            <a:ext cx="301176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43080" y="5285880"/>
            <a:ext cx="6171840" cy="2878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3080" y="366120"/>
            <a:ext cx="6171840" cy="1523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43080" y="2133720"/>
            <a:ext cx="6171840" cy="60343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Образец текста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Второй уровень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Третий уровень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Четвертый уровень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343080" y="8475120"/>
            <a:ext cx="1599840" cy="486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57E9A69D-422A-4F80-B960-6B70B031FE22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t>22.12.2025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2343240" y="8475120"/>
            <a:ext cx="2171520" cy="486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4915080" y="8475120"/>
            <a:ext cx="1599840" cy="486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AED75804-D0CD-4535-B64B-85536008A88C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386520" y="92520"/>
            <a:ext cx="3376080" cy="1418040"/>
          </a:xfrm>
          <a:prstGeom prst="rect">
            <a:avLst/>
          </a:prstGeom>
          <a:ln>
            <a:noFill/>
          </a:ln>
        </p:spPr>
      </p:pic>
      <p:grpSp>
        <p:nvGrpSpPr>
          <p:cNvPr id="42" name="Group 1"/>
          <p:cNvGrpSpPr/>
          <p:nvPr/>
        </p:nvGrpSpPr>
        <p:grpSpPr>
          <a:xfrm>
            <a:off x="585000" y="6991560"/>
            <a:ext cx="1041120" cy="113760"/>
            <a:chOff x="585000" y="6991560"/>
            <a:chExt cx="1041120" cy="113760"/>
          </a:xfrm>
        </p:grpSpPr>
        <p:pic>
          <p:nvPicPr>
            <p:cNvPr id="43" name="object 36"/>
            <p:cNvPicPr/>
            <p:nvPr/>
          </p:nvPicPr>
          <p:blipFill>
            <a:blip r:embed="rId3"/>
            <a:stretch/>
          </p:blipFill>
          <p:spPr>
            <a:xfrm>
              <a:off x="585000" y="6991920"/>
              <a:ext cx="93240" cy="113400"/>
            </a:xfrm>
            <a:prstGeom prst="rect">
              <a:avLst/>
            </a:prstGeom>
            <a:ln>
              <a:noFill/>
            </a:ln>
          </p:spPr>
        </p:pic>
        <p:sp>
          <p:nvSpPr>
            <p:cNvPr id="44" name="CustomShape 2"/>
            <p:cNvSpPr/>
            <p:nvPr/>
          </p:nvSpPr>
          <p:spPr>
            <a:xfrm>
              <a:off x="700200" y="6993000"/>
              <a:ext cx="85680" cy="110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5" name="object 38"/>
            <p:cNvPicPr/>
            <p:nvPr/>
          </p:nvPicPr>
          <p:blipFill>
            <a:blip r:embed="rId4"/>
            <a:stretch/>
          </p:blipFill>
          <p:spPr>
            <a:xfrm>
              <a:off x="806760" y="6991920"/>
              <a:ext cx="264960" cy="113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6" name="object 39"/>
            <p:cNvPicPr/>
            <p:nvPr/>
          </p:nvPicPr>
          <p:blipFill>
            <a:blip r:embed="rId5"/>
            <a:stretch/>
          </p:blipFill>
          <p:spPr>
            <a:xfrm>
              <a:off x="1090800" y="6991560"/>
              <a:ext cx="289440" cy="113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7" name="object 40"/>
            <p:cNvPicPr/>
            <p:nvPr/>
          </p:nvPicPr>
          <p:blipFill>
            <a:blip r:embed="rId6"/>
            <a:stretch/>
          </p:blipFill>
          <p:spPr>
            <a:xfrm>
              <a:off x="1402560" y="6993360"/>
              <a:ext cx="99720" cy="1101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8" name="object 41"/>
            <p:cNvPicPr/>
            <p:nvPr/>
          </p:nvPicPr>
          <p:blipFill>
            <a:blip r:embed="rId7"/>
            <a:stretch/>
          </p:blipFill>
          <p:spPr>
            <a:xfrm>
              <a:off x="1523880" y="6993360"/>
              <a:ext cx="102240" cy="1116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9" name="TextShape 3"/>
          <p:cNvSpPr txBox="1"/>
          <p:nvPr/>
        </p:nvSpPr>
        <p:spPr>
          <a:xfrm>
            <a:off x="3645000" y="-52920"/>
            <a:ext cx="2964960" cy="160812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 anchor="ctr">
            <a:noAutofit/>
          </a:bodyPr>
          <a:lstStyle/>
          <a:p>
            <a:pPr marL="439560" indent="-426960" algn="ct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t/>
            </a:r>
            <a:br/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 н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CustomShape 4"/>
          <p:cNvSpPr/>
          <p:nvPr/>
        </p:nvSpPr>
        <p:spPr>
          <a:xfrm>
            <a:off x="5557320" y="7513560"/>
            <a:ext cx="832320" cy="94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Республике Бурятия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1" name="Group 5"/>
          <p:cNvGrpSpPr/>
          <p:nvPr/>
        </p:nvGrpSpPr>
        <p:grpSpPr>
          <a:xfrm>
            <a:off x="465120" y="418320"/>
            <a:ext cx="2202480" cy="840600"/>
            <a:chOff x="465120" y="418320"/>
            <a:chExt cx="2202480" cy="840600"/>
          </a:xfrm>
        </p:grpSpPr>
        <p:pic>
          <p:nvPicPr>
            <p:cNvPr id="52" name="object 49"/>
            <p:cNvPicPr/>
            <p:nvPr/>
          </p:nvPicPr>
          <p:blipFill>
            <a:blip r:embed="rId8"/>
            <a:stretch/>
          </p:blipFill>
          <p:spPr>
            <a:xfrm>
              <a:off x="465120" y="418320"/>
              <a:ext cx="734040" cy="817920"/>
            </a:xfrm>
            <a:prstGeom prst="rect">
              <a:avLst/>
            </a:prstGeom>
            <a:ln>
              <a:noFill/>
            </a:ln>
          </p:spPr>
        </p:pic>
        <p:sp>
          <p:nvSpPr>
            <p:cNvPr id="53" name="CustomShape 6"/>
            <p:cNvSpPr/>
            <p:nvPr/>
          </p:nvSpPr>
          <p:spPr>
            <a:xfrm>
              <a:off x="1396440" y="696600"/>
              <a:ext cx="258120" cy="158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Group 7"/>
            <p:cNvGrpSpPr/>
            <p:nvPr/>
          </p:nvGrpSpPr>
          <p:grpSpPr>
            <a:xfrm>
              <a:off x="1694880" y="696600"/>
              <a:ext cx="391320" cy="128880"/>
              <a:chOff x="1694880" y="696600"/>
              <a:chExt cx="391320" cy="128880"/>
            </a:xfrm>
          </p:grpSpPr>
          <p:sp>
            <p:nvSpPr>
              <p:cNvPr id="55" name="CustomShape 8"/>
              <p:cNvSpPr/>
              <p:nvPr/>
            </p:nvSpPr>
            <p:spPr>
              <a:xfrm>
                <a:off x="1694880" y="696600"/>
                <a:ext cx="254160" cy="12888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1980360" y="696960"/>
                <a:ext cx="105840" cy="1281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/>
            <a:stretch/>
          </p:blipFill>
          <p:spPr>
            <a:xfrm>
              <a:off x="1378800" y="897840"/>
              <a:ext cx="139320" cy="13104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8" name="Group 9"/>
            <p:cNvGrpSpPr/>
            <p:nvPr/>
          </p:nvGrpSpPr>
          <p:grpSpPr>
            <a:xfrm>
              <a:off x="1559160" y="898920"/>
              <a:ext cx="592560" cy="156600"/>
              <a:chOff x="1559160" y="898920"/>
              <a:chExt cx="592560" cy="15660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559160" y="899280"/>
                <a:ext cx="106920" cy="128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0" name="CustomShape 10"/>
              <p:cNvSpPr/>
              <p:nvPr/>
            </p:nvSpPr>
            <p:spPr>
              <a:xfrm>
                <a:off x="1694880" y="898920"/>
                <a:ext cx="456840" cy="1566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Group 11"/>
            <p:cNvGrpSpPr/>
            <p:nvPr/>
          </p:nvGrpSpPr>
          <p:grpSpPr>
            <a:xfrm>
              <a:off x="2194560" y="899280"/>
              <a:ext cx="254160" cy="128160"/>
              <a:chOff x="2194560" y="899280"/>
              <a:chExt cx="254160" cy="12816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194560" y="899280"/>
                <a:ext cx="113400" cy="128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343240" y="899280"/>
                <a:ext cx="105480" cy="1281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4" name="Group 12"/>
            <p:cNvGrpSpPr/>
            <p:nvPr/>
          </p:nvGrpSpPr>
          <p:grpSpPr>
            <a:xfrm>
              <a:off x="1378800" y="1098360"/>
              <a:ext cx="1288800" cy="160560"/>
              <a:chOff x="1378800" y="1098360"/>
              <a:chExt cx="1288800" cy="16056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378800" y="1104840"/>
                <a:ext cx="124920" cy="1324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526760" y="1104840"/>
                <a:ext cx="143640" cy="1324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694880" y="1098360"/>
                <a:ext cx="315000" cy="160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029320" y="1104840"/>
                <a:ext cx="143640" cy="13248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9" name="CustomShape 13"/>
              <p:cNvSpPr/>
              <p:nvPr/>
            </p:nvSpPr>
            <p:spPr>
              <a:xfrm>
                <a:off x="2198880" y="1103760"/>
                <a:ext cx="120600" cy="1278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345400" y="1103760"/>
                <a:ext cx="148680" cy="1548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520360" y="1103760"/>
                <a:ext cx="147240" cy="1281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2" name="CustomShape 14"/>
          <p:cNvSpPr/>
          <p:nvPr/>
        </p:nvSpPr>
        <p:spPr>
          <a:xfrm>
            <a:off x="5488560" y="6787440"/>
            <a:ext cx="739800" cy="696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3" name="Table 15"/>
          <p:cNvGraphicFramePr/>
          <p:nvPr>
            <p:extLst>
              <p:ext uri="{D42A27DB-BD31-4B8C-83A1-F6EECF244321}">
                <p14:modId xmlns:p14="http://schemas.microsoft.com/office/powerpoint/2010/main" val="1115184511"/>
              </p:ext>
            </p:extLst>
          </p:nvPr>
        </p:nvGraphicFramePr>
        <p:xfrm>
          <a:off x="260640" y="1763640"/>
          <a:ext cx="6480360" cy="7135680"/>
        </p:xfrm>
        <a:graphic>
          <a:graphicData uri="http://schemas.openxmlformats.org/drawingml/2006/table">
            <a:tbl>
              <a:tblPr/>
              <a:tblGrid>
                <a:gridCol w="779040"/>
                <a:gridCol w="4436280"/>
                <a:gridCol w="1265040"/>
              </a:tblGrid>
              <a:tr h="564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0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Плетение маскировочных сетей.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09:00-16:00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51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Занятие по каллиграфии с элементами </a:t>
                      </a:r>
                      <a:r>
                        <a:rPr lang="ru-RU" sz="16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нейрогимнастики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51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Занятие по каллиграфии с элементами </a:t>
                      </a:r>
                      <a:r>
                        <a:rPr lang="ru-RU" sz="16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нейрогимнастики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Занятия по шахматам.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 – 16:00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26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«Финансовое долголетие» -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онлайн-лекция проекта РО "Знание». 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Плетение маскировочных сетей.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09:00-16:00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0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Занятие по каллиграфии с элементами </a:t>
                      </a:r>
                      <a:r>
                        <a:rPr lang="ru-RU" sz="1600" b="0" strike="noStrike" spc="-1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нейрогимнастики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Занятие по каллиграфии с элементами </a:t>
                      </a:r>
                      <a:r>
                        <a:rPr lang="ru-RU" sz="1600" b="0" strike="noStrike" spc="-1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нейрогимнастики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100800" y="6045480"/>
            <a:ext cx="6666480" cy="30643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5" name="Group 2"/>
          <p:cNvGrpSpPr/>
          <p:nvPr/>
        </p:nvGrpSpPr>
        <p:grpSpPr>
          <a:xfrm>
            <a:off x="585000" y="6991560"/>
            <a:ext cx="1041120" cy="113760"/>
            <a:chOff x="585000" y="6991560"/>
            <a:chExt cx="1041120" cy="113760"/>
          </a:xfrm>
        </p:grpSpPr>
        <p:pic>
          <p:nvPicPr>
            <p:cNvPr id="76" name="object 36"/>
            <p:cNvPicPr/>
            <p:nvPr/>
          </p:nvPicPr>
          <p:blipFill>
            <a:blip r:embed="rId2"/>
            <a:stretch/>
          </p:blipFill>
          <p:spPr>
            <a:xfrm>
              <a:off x="585000" y="6991920"/>
              <a:ext cx="93240" cy="113400"/>
            </a:xfrm>
            <a:prstGeom prst="rect">
              <a:avLst/>
            </a:prstGeom>
            <a:ln>
              <a:noFill/>
            </a:ln>
          </p:spPr>
        </p:pic>
        <p:sp>
          <p:nvSpPr>
            <p:cNvPr id="77" name="CustomShape 3"/>
            <p:cNvSpPr/>
            <p:nvPr/>
          </p:nvSpPr>
          <p:spPr>
            <a:xfrm>
              <a:off x="700200" y="6993000"/>
              <a:ext cx="85680" cy="110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78" name="object 38"/>
            <p:cNvPicPr/>
            <p:nvPr/>
          </p:nvPicPr>
          <p:blipFill>
            <a:blip r:embed="rId3"/>
            <a:stretch/>
          </p:blipFill>
          <p:spPr>
            <a:xfrm>
              <a:off x="806760" y="6991920"/>
              <a:ext cx="264960" cy="113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9" name="object 39"/>
            <p:cNvPicPr/>
            <p:nvPr/>
          </p:nvPicPr>
          <p:blipFill>
            <a:blip r:embed="rId4"/>
            <a:stretch/>
          </p:blipFill>
          <p:spPr>
            <a:xfrm>
              <a:off x="1090800" y="6991560"/>
              <a:ext cx="289440" cy="113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0" name="object 40"/>
            <p:cNvPicPr/>
            <p:nvPr/>
          </p:nvPicPr>
          <p:blipFill>
            <a:blip r:embed="rId5"/>
            <a:stretch/>
          </p:blipFill>
          <p:spPr>
            <a:xfrm>
              <a:off x="1402560" y="6993360"/>
              <a:ext cx="99720" cy="1101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1" name="object 41"/>
            <p:cNvPicPr/>
            <p:nvPr/>
          </p:nvPicPr>
          <p:blipFill>
            <a:blip r:embed="rId6"/>
            <a:stretch/>
          </p:blipFill>
          <p:spPr>
            <a:xfrm>
              <a:off x="1523880" y="6993360"/>
              <a:ext cx="102240" cy="1116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2" name="CustomShape 4"/>
          <p:cNvSpPr/>
          <p:nvPr/>
        </p:nvSpPr>
        <p:spPr>
          <a:xfrm>
            <a:off x="178560" y="7218360"/>
            <a:ext cx="5033160" cy="18382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3000" rIns="0" bIns="0">
            <a:spAutoFit/>
          </a:bodyPr>
          <a:lstStyle/>
          <a:p>
            <a:pPr marL="11160">
              <a:lnSpc>
                <a:spcPct val="75000"/>
              </a:lnSpc>
              <a:spcBef>
                <a:spcPts val="1205"/>
              </a:spcBef>
            </a:pPr>
            <a:r>
              <a:rPr lang="ru-RU" sz="3900" b="1" strike="noStrike" spc="-9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39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3900" b="1" strike="noStrike" spc="-12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9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3900" b="1" strike="noStrike" spc="-12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900" b="1" strike="noStrike" spc="-9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3900" b="0" strike="noStrike" spc="-1" dirty="0">
              <a:latin typeface="Arial"/>
            </a:endParaRPr>
          </a:p>
          <a:p>
            <a:pPr marL="13320">
              <a:lnSpc>
                <a:spcPts val="1253"/>
              </a:lnSpc>
              <a:spcBef>
                <a:spcPts val="913"/>
              </a:spcBef>
            </a:pPr>
            <a:r>
              <a:rPr lang="ru-RU" sz="15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500" b="0" strike="noStrike" spc="-32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500" b="0" strike="noStrike" spc="-9" dirty="0">
                <a:solidFill>
                  <a:srgbClr val="FFFFFF"/>
                </a:solidFill>
                <a:latin typeface="Calibri"/>
              </a:rPr>
              <a:t>контакты: </a:t>
            </a:r>
            <a:r>
              <a:rPr lang="ru-RU" sz="15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500" b="0" strike="noStrike" spc="-1" dirty="0" err="1">
                <a:solidFill>
                  <a:srgbClr val="FFFFFF"/>
                </a:solidFill>
                <a:latin typeface="Calibri"/>
              </a:rPr>
              <a:t>Баргузинский</a:t>
            </a:r>
            <a:r>
              <a:rPr lang="ru-RU" sz="1500" b="0" strike="noStrike" spc="-1" dirty="0">
                <a:solidFill>
                  <a:srgbClr val="FFFFFF"/>
                </a:solidFill>
                <a:latin typeface="Calibri"/>
              </a:rPr>
              <a:t> р-он. </a:t>
            </a:r>
            <a:r>
              <a:rPr lang="ru-RU" sz="1500" b="0" strike="noStrike" spc="-1" dirty="0" err="1" smtClean="0">
                <a:solidFill>
                  <a:srgbClr val="FFFFFF"/>
                </a:solidFill>
                <a:latin typeface="Calibri"/>
              </a:rPr>
              <a:t>с.Баргузин</a:t>
            </a:r>
            <a:r>
              <a:rPr lang="ru-RU" sz="1500" b="0" strike="noStrike" spc="-1" dirty="0" smtClean="0">
                <a:solidFill>
                  <a:srgbClr val="FFFFFF"/>
                </a:solidFill>
                <a:latin typeface="Calibri"/>
              </a:rPr>
              <a:t>., </a:t>
            </a:r>
            <a:r>
              <a:rPr lang="ru-RU" sz="1500" b="0" strike="noStrike" spc="-1" dirty="0" err="1" smtClean="0">
                <a:solidFill>
                  <a:srgbClr val="FFFFFF"/>
                </a:solidFill>
                <a:latin typeface="Calibri"/>
              </a:rPr>
              <a:t>ул.Братьев</a:t>
            </a:r>
            <a:r>
              <a:rPr lang="ru-RU" sz="15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500" b="0" strike="noStrike" spc="-1" dirty="0">
                <a:solidFill>
                  <a:srgbClr val="FFFFFF"/>
                </a:solidFill>
                <a:latin typeface="Calibri"/>
              </a:rPr>
              <a:t>Козулиных,84, </a:t>
            </a:r>
            <a:r>
              <a:rPr dirty="0"/>
              <a:t/>
            </a:r>
            <a:br>
              <a:rPr dirty="0"/>
            </a:br>
            <a:r>
              <a:rPr lang="ru-RU" sz="1500" b="0" strike="noStrike" spc="-1" dirty="0">
                <a:solidFill>
                  <a:srgbClr val="FFFFFF"/>
                </a:solidFill>
                <a:latin typeface="Calibri"/>
              </a:rPr>
              <a:t>Контактный </a:t>
            </a:r>
            <a:r>
              <a:rPr lang="ru-RU" sz="1500" b="0" strike="noStrike" spc="-1" dirty="0" smtClean="0">
                <a:solidFill>
                  <a:srgbClr val="FFFFFF"/>
                </a:solidFill>
                <a:latin typeface="Calibri"/>
              </a:rPr>
              <a:t>номер:  </a:t>
            </a:r>
            <a:r>
              <a:rPr lang="ru-RU" sz="1500" b="0" strike="noStrike" spc="-9" dirty="0">
                <a:solidFill>
                  <a:srgbClr val="FFFFFF"/>
                </a:solidFill>
                <a:latin typeface="Calibri"/>
              </a:rPr>
              <a:t>89503863615</a:t>
            </a:r>
            <a:endParaRPr lang="ru-RU" sz="1500" b="0" strike="noStrike" spc="-1" dirty="0">
              <a:latin typeface="Arial"/>
            </a:endParaRPr>
          </a:p>
          <a:p>
            <a:pPr marL="13320">
              <a:lnSpc>
                <a:spcPts val="1140"/>
              </a:lnSpc>
              <a:spcBef>
                <a:spcPts val="113"/>
              </a:spcBef>
            </a:pPr>
            <a:r>
              <a:rPr lang="ru-RU" sz="1500" b="0" strike="noStrike" spc="-1" dirty="0">
                <a:solidFill>
                  <a:srgbClr val="FFFFFF"/>
                </a:solidFill>
                <a:latin typeface="Calibri"/>
              </a:rPr>
              <a:t>ФИО: </a:t>
            </a:r>
            <a:r>
              <a:rPr lang="ru-RU" sz="1500" b="0" strike="noStrike" spc="-1" dirty="0" err="1">
                <a:solidFill>
                  <a:srgbClr val="FFFFFF"/>
                </a:solidFill>
                <a:latin typeface="Calibri"/>
              </a:rPr>
              <a:t>Баяндуева</a:t>
            </a:r>
            <a:r>
              <a:rPr lang="ru-RU" sz="1500" b="0" strike="noStrike" spc="-1" dirty="0">
                <a:solidFill>
                  <a:srgbClr val="FFFFFF"/>
                </a:solidFill>
                <a:latin typeface="Calibri"/>
              </a:rPr>
              <a:t> Нина </a:t>
            </a:r>
            <a:r>
              <a:rPr lang="ru-RU" sz="1500" b="0" strike="noStrike" spc="-1" dirty="0" err="1">
                <a:solidFill>
                  <a:srgbClr val="FFFFFF"/>
                </a:solidFill>
                <a:latin typeface="Calibri"/>
              </a:rPr>
              <a:t>Солбоновна</a:t>
            </a:r>
            <a:endParaRPr lang="ru-RU" sz="1500" b="0" strike="noStrike" spc="-1" dirty="0">
              <a:latin typeface="Arial"/>
            </a:endParaRPr>
          </a:p>
        </p:txBody>
      </p:sp>
      <p:sp>
        <p:nvSpPr>
          <p:cNvPr id="83" name="CustomShape 5"/>
          <p:cNvSpPr/>
          <p:nvPr/>
        </p:nvSpPr>
        <p:spPr>
          <a:xfrm>
            <a:off x="3715920" y="6381360"/>
            <a:ext cx="2992320" cy="4938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1160" rIns="0" bIns="0">
            <a:spAutoFit/>
          </a:bodyPr>
          <a:lstStyle/>
          <a:p>
            <a:pPr marL="11160" indent="1708560">
              <a:lnSpc>
                <a:spcPct val="112000"/>
              </a:lnSpc>
              <a:spcBef>
                <a:spcPts val="88"/>
              </a:spcBef>
              <a:tabLst>
                <a:tab pos="0" algn="l"/>
              </a:tabLst>
            </a:pPr>
            <a:r>
              <a:rPr lang="ru-RU" sz="1400" b="1" strike="noStrike" spc="-1" dirty="0">
                <a:solidFill>
                  <a:srgbClr val="002060"/>
                </a:solidFill>
                <a:latin typeface="Calibri"/>
              </a:rPr>
              <a:t>Время</a:t>
            </a:r>
            <a:r>
              <a:rPr lang="ru-RU" sz="1400" b="1" strike="noStrike" spc="-58" dirty="0">
                <a:solidFill>
                  <a:srgbClr val="002060"/>
                </a:solidFill>
                <a:latin typeface="Calibri"/>
              </a:rPr>
              <a:t> </a:t>
            </a:r>
            <a:r>
              <a:rPr lang="ru-RU" sz="1400" b="1" strike="noStrike" spc="-9" dirty="0">
                <a:solidFill>
                  <a:srgbClr val="002060"/>
                </a:solidFill>
                <a:latin typeface="Calibri"/>
              </a:rPr>
              <a:t>работы: понедельник </a:t>
            </a:r>
            <a:r>
              <a:rPr lang="ru-RU" sz="1400" b="1" strike="noStrike" spc="-1" dirty="0">
                <a:solidFill>
                  <a:srgbClr val="002060"/>
                </a:solidFill>
                <a:latin typeface="Calibri"/>
              </a:rPr>
              <a:t>–</a:t>
            </a:r>
            <a:r>
              <a:rPr lang="ru-RU" sz="1400" b="1" strike="noStrike" spc="-9" dirty="0">
                <a:solidFill>
                  <a:srgbClr val="002060"/>
                </a:solidFill>
                <a:latin typeface="Calibri"/>
              </a:rPr>
              <a:t> </a:t>
            </a:r>
            <a:r>
              <a:rPr lang="ru-RU" sz="1400" b="1" strike="noStrike" spc="-1" dirty="0">
                <a:solidFill>
                  <a:srgbClr val="002060"/>
                </a:solidFill>
                <a:latin typeface="Calibri"/>
              </a:rPr>
              <a:t>пятница</a:t>
            </a:r>
            <a:r>
              <a:rPr lang="ru-RU" sz="1400" b="1" strike="noStrike" spc="-9" dirty="0">
                <a:solidFill>
                  <a:srgbClr val="002060"/>
                </a:solidFill>
                <a:latin typeface="Calibri"/>
              </a:rPr>
              <a:t> </a:t>
            </a:r>
            <a:r>
              <a:rPr lang="ru-RU" sz="1400" b="1" strike="noStrike" spc="-1" dirty="0">
                <a:solidFill>
                  <a:srgbClr val="002060"/>
                </a:solidFill>
                <a:latin typeface="Calibri"/>
              </a:rPr>
              <a:t>09:30</a:t>
            </a:r>
            <a:r>
              <a:rPr lang="ru-RU" sz="1400" b="1" strike="noStrike" spc="-4" dirty="0">
                <a:solidFill>
                  <a:srgbClr val="002060"/>
                </a:solidFill>
                <a:latin typeface="Calibri"/>
              </a:rPr>
              <a:t> </a:t>
            </a:r>
            <a:r>
              <a:rPr lang="ru-RU" sz="1400" b="1" strike="noStrike" spc="-1" dirty="0">
                <a:solidFill>
                  <a:srgbClr val="002060"/>
                </a:solidFill>
                <a:latin typeface="Calibri"/>
              </a:rPr>
              <a:t>–</a:t>
            </a:r>
            <a:r>
              <a:rPr lang="ru-RU" sz="1400" b="1" strike="noStrike" spc="-15" dirty="0">
                <a:solidFill>
                  <a:srgbClr val="002060"/>
                </a:solidFill>
                <a:latin typeface="Calibri"/>
              </a:rPr>
              <a:t> </a:t>
            </a:r>
            <a:r>
              <a:rPr lang="ru-RU" sz="1400" b="1" strike="noStrike" spc="-18" dirty="0">
                <a:solidFill>
                  <a:srgbClr val="002060"/>
                </a:solidFill>
                <a:latin typeface="Calibri"/>
              </a:rPr>
              <a:t>17:30</a:t>
            </a:r>
            <a:endParaRPr lang="ru-RU" sz="1400" b="1" strike="noStrike" spc="-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84" name="CustomShape 6"/>
          <p:cNvSpPr/>
          <p:nvPr/>
        </p:nvSpPr>
        <p:spPr>
          <a:xfrm>
            <a:off x="5301360" y="7634160"/>
            <a:ext cx="1295640" cy="473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800" rIns="0" bIns="0">
            <a:spAutoFit/>
          </a:bodyPr>
          <a:lstStyle/>
          <a:p>
            <a:pPr marL="11160">
              <a:lnSpc>
                <a:spcPts val="700"/>
              </a:lnSpc>
              <a:spcBef>
                <a:spcPts val="227"/>
              </a:spcBef>
            </a:pPr>
            <a:r>
              <a:rPr lang="ru-RU" sz="900" b="0" strike="noStrike" spc="-9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900" b="0" strike="noStrike" spc="4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900" b="1" strike="noStrike" spc="-9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900" b="0" strike="noStrike" spc="-1">
              <a:latin typeface="Arial"/>
            </a:endParaRPr>
          </a:p>
          <a:p>
            <a:pPr marL="11160">
              <a:lnSpc>
                <a:spcPts val="700"/>
              </a:lnSpc>
            </a:pPr>
            <a:r>
              <a:rPr lang="ru-RU" sz="9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900" b="0" strike="noStrike" spc="-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900" b="1" strike="noStrike" spc="-9">
                <a:solidFill>
                  <a:srgbClr val="FFFFFF"/>
                </a:solidFill>
                <a:latin typeface="Calibri"/>
              </a:rPr>
              <a:t>социального</a:t>
            </a:r>
            <a:r>
              <a:rPr lang="ru-RU" sz="900" b="0" strike="noStrike" spc="4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900" b="0" strike="noStrike" spc="-9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900" b="0" strike="noStrike" spc="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900" b="0" strike="noStrike" spc="-24">
                <a:solidFill>
                  <a:srgbClr val="FFFFFF"/>
                </a:solidFill>
                <a:latin typeface="Calibri"/>
              </a:rPr>
              <a:t>РФ</a:t>
            </a:r>
            <a:endParaRPr lang="ru-RU" sz="900" b="0" strike="noStrike" spc="-1">
              <a:latin typeface="Arial"/>
            </a:endParaRPr>
          </a:p>
          <a:p>
            <a:pPr marL="11160">
              <a:lnSpc>
                <a:spcPts val="700"/>
              </a:lnSpc>
            </a:pPr>
            <a:r>
              <a:rPr lang="ru-RU" sz="9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900" b="0" strike="noStrike" spc="3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900" b="0" strike="noStrike" spc="-18">
                <a:solidFill>
                  <a:srgbClr val="FFFFFF"/>
                </a:solidFill>
                <a:latin typeface="Calibri"/>
              </a:rPr>
              <a:t>Республике Бурятия</a:t>
            </a:r>
            <a:endParaRPr lang="ru-RU" sz="900" b="0" strike="noStrike" spc="-1">
              <a:latin typeface="Arial"/>
            </a:endParaRPr>
          </a:p>
        </p:txBody>
      </p:sp>
      <p:sp>
        <p:nvSpPr>
          <p:cNvPr id="85" name="CustomShape 7"/>
          <p:cNvSpPr/>
          <p:nvPr/>
        </p:nvSpPr>
        <p:spPr>
          <a:xfrm>
            <a:off x="5572800" y="8203680"/>
            <a:ext cx="793800" cy="7336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8"/>
          <p:cNvSpPr/>
          <p:nvPr/>
        </p:nvSpPr>
        <p:spPr>
          <a:xfrm>
            <a:off x="5471280" y="6826320"/>
            <a:ext cx="739800" cy="696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7" name="object 48"/>
          <p:cNvPicPr/>
          <p:nvPr/>
        </p:nvPicPr>
        <p:blipFill>
          <a:blip r:embed="rId7"/>
          <a:stretch/>
        </p:blipFill>
        <p:spPr>
          <a:xfrm>
            <a:off x="5572440" y="6954120"/>
            <a:ext cx="545760" cy="441360"/>
          </a:xfrm>
          <a:prstGeom prst="rect">
            <a:avLst/>
          </a:prstGeom>
          <a:ln>
            <a:noFill/>
          </a:ln>
        </p:spPr>
      </p:pic>
      <p:pic>
        <p:nvPicPr>
          <p:cNvPr id="88" name="Рисунок 7"/>
          <p:cNvPicPr/>
          <p:nvPr/>
        </p:nvPicPr>
        <p:blipFill>
          <a:blip r:embed="rId8"/>
          <a:stretch/>
        </p:blipFill>
        <p:spPr>
          <a:xfrm>
            <a:off x="5578560" y="8203680"/>
            <a:ext cx="782280" cy="736920"/>
          </a:xfrm>
          <a:prstGeom prst="rect">
            <a:avLst/>
          </a:prstGeom>
          <a:ln>
            <a:noFill/>
          </a:ln>
        </p:spPr>
      </p:pic>
      <p:graphicFrame>
        <p:nvGraphicFramePr>
          <p:cNvPr id="89" name="Table 9"/>
          <p:cNvGraphicFramePr/>
          <p:nvPr>
            <p:extLst>
              <p:ext uri="{D42A27DB-BD31-4B8C-83A1-F6EECF244321}">
                <p14:modId xmlns:p14="http://schemas.microsoft.com/office/powerpoint/2010/main" val="1965674084"/>
              </p:ext>
            </p:extLst>
          </p:nvPr>
        </p:nvGraphicFramePr>
        <p:xfrm>
          <a:off x="178560" y="107641"/>
          <a:ext cx="6361200" cy="6204033"/>
        </p:xfrm>
        <a:graphic>
          <a:graphicData uri="http://schemas.openxmlformats.org/drawingml/2006/table">
            <a:tbl>
              <a:tblPr/>
              <a:tblGrid>
                <a:gridCol w="789120"/>
                <a:gridCol w="4493520"/>
                <a:gridCol w="1078560"/>
              </a:tblGrid>
              <a:tr h="5335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500" b="0" strike="noStrike" spc="-1" dirty="0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500" b="0" strike="noStrike" spc="-1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5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500" b="0" strike="noStrike" spc="-1">
                        <a:latin typeface="Arial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737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22.01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Занятия по шахматам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32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«Активное долголетие» -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онлайн-лекция проекта РО "Знание». 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025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Плетение маскировочных сетей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09:00-16:00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03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Занятие по каллиграфии с элементами </a:t>
                      </a:r>
                      <a:r>
                        <a:rPr lang="ru-RU" sz="1600" b="0" strike="noStrike" spc="-1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нейрогимнастики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2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28.01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Занятие по каллиграфии с элементами </a:t>
                      </a:r>
                      <a:r>
                        <a:rPr lang="ru-RU" sz="1600" b="0" strike="noStrike" spc="-1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нейрогимнастики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156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29.01.</a:t>
                      </a: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Занятие по шахматам.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3494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Ежедневно: -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Настольные игры (шашки, домино, шахматы, лото, </a:t>
                      </a:r>
                      <a:r>
                        <a:rPr lang="ru-RU" sz="16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лего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);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-Медицинский уголок (измерение давления, температура);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6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Дартц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Вязание маскировочных сетей.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206</Words>
  <Application>Microsoft Office PowerPoint</Application>
  <PresentationFormat>Экран (4:3)</PresentationFormat>
  <Paragraphs>67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19</cp:revision>
  <dcterms:created xsi:type="dcterms:W3CDTF">2025-12-15T06:10:52Z</dcterms:created>
  <dcterms:modified xsi:type="dcterms:W3CDTF">2025-12-22T06:19:22Z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