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3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3162" y="14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74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172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50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18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77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27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76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71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97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04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67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857CE-7362-44DC-A85A-E8B76304000D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29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74187" y="179512"/>
            <a:ext cx="3467181" cy="1656185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4" y="6991740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7072" y="326537"/>
            <a:ext cx="2533118" cy="1120812"/>
          </a:xfrm>
          <a:prstGeom prst="rect">
            <a:avLst/>
          </a:prstGeom>
        </p:spPr>
        <p:txBody>
          <a:bodyPr vert="horz" wrap="square" lIns="0" tIns="81272" rIns="0" bIns="0" rtlCol="0">
            <a:spAutoFit/>
          </a:bodyPr>
          <a:lstStyle/>
          <a:p>
            <a:pPr marL="439378" marR="5714" indent="-427314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>
                <a:solidFill>
                  <a:schemeClr val="bg1"/>
                </a:solidFill>
              </a:rPr>
            </a:br>
            <a:r>
              <a:rPr lang="ru-RU" sz="2700" b="1" spc="-10" dirty="0" smtClean="0">
                <a:solidFill>
                  <a:schemeClr val="bg1"/>
                </a:solidFill>
              </a:rPr>
              <a:t>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>
                <a:solidFill>
                  <a:schemeClr val="bg1"/>
                </a:solidFill>
              </a:rPr>
              <a:t> </a:t>
            </a:r>
            <a:r>
              <a:rPr lang="ru-RU" sz="2700" b="1" spc="-5" dirty="0" smtClean="0">
                <a:solidFill>
                  <a:schemeClr val="bg1"/>
                </a:solidFill>
              </a:rPr>
              <a:t>апрель</a:t>
            </a:r>
            <a:r>
              <a:rPr lang="ru-RU" sz="2700" b="1" spc="-10" dirty="0" smtClean="0">
                <a:solidFill>
                  <a:schemeClr val="bg1"/>
                </a:solidFill>
              </a:rPr>
              <a:t> </a:t>
            </a:r>
            <a:r>
              <a:rPr lang="ru-RU" sz="2700" b="1" spc="-20" dirty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317261" y="214311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88708" y="6787412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381084"/>
              </p:ext>
            </p:extLst>
          </p:nvPr>
        </p:nvGraphicFramePr>
        <p:xfrm>
          <a:off x="100739" y="2339752"/>
          <a:ext cx="6640631" cy="6048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93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7646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4023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27783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274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01.04</a:t>
                      </a:r>
                      <a:endParaRPr lang="ru-RU" sz="14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Занятие по каллиграфии с элементами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нейрогимнастики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10.00-11.00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65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latin typeface="+mn-lt"/>
                        </a:rPr>
                        <a:t>01.04</a:t>
                      </a:r>
                      <a:endParaRPr lang="ru-RU" sz="14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Мастер-класс по хореографии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 «Музыка в душе, танец в сердце» в ДШИ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14.00-16.00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465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latin typeface="+mn-lt"/>
                        </a:rPr>
                        <a:t>01.04</a:t>
                      </a:r>
                      <a:endParaRPr lang="ru-RU" sz="14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Репетиция к конкурсу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патриотической песни 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baseline="0" dirty="0" smtClean="0">
                          <a:latin typeface="+mn-lt"/>
                        </a:rPr>
                        <a:t>«Песни Победы»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16.00-17.00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65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 smtClean="0">
                          <a:latin typeface="+mn-lt"/>
                        </a:rPr>
                        <a:t>02.04</a:t>
                      </a:r>
                      <a:endParaRPr lang="ru-RU" sz="14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Совместный проект с МБДОУ «Баргузинский детский сад «Соболенок» в рамках направления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«Связь поколений»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15.30-16.00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465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 smtClean="0">
                          <a:latin typeface="+mn-lt"/>
                        </a:rPr>
                        <a:t>04.04</a:t>
                      </a:r>
                      <a:endParaRPr lang="ru-RU" sz="14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Репетиция к конкурсу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патриотической песни 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baseline="0" dirty="0" smtClean="0">
                          <a:latin typeface="+mn-lt"/>
                        </a:rPr>
                        <a:t>«Песни Победы»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16.00-17.00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274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 smtClean="0">
                          <a:latin typeface="+mn-lt"/>
                        </a:rPr>
                        <a:t>06.04</a:t>
                      </a:r>
                      <a:endParaRPr lang="ru-RU" sz="14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dirty="0" smtClean="0">
                          <a:latin typeface="+mn-lt"/>
                        </a:rPr>
                        <a:t>Плетение маскировочных сетей</a:t>
                      </a: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09.00-16.00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274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 smtClean="0">
                          <a:latin typeface="+mn-lt"/>
                        </a:rPr>
                        <a:t>06.04</a:t>
                      </a:r>
                      <a:endParaRPr lang="ru-RU" sz="14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dirty="0" smtClean="0">
                          <a:latin typeface="+mn-lt"/>
                        </a:rPr>
                        <a:t>День открытых дверей</a:t>
                      </a: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09.00-16.00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274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 smtClean="0">
                          <a:latin typeface="+mn-lt"/>
                        </a:rPr>
                        <a:t>07.04</a:t>
                      </a:r>
                      <a:endParaRPr lang="ru-RU" sz="14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Занятие по каллиграфии с элементами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нейрогимнастики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10.00-11.00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465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latin typeface="+mn-lt"/>
                        </a:rPr>
                        <a:t>08.04</a:t>
                      </a:r>
                      <a:endParaRPr lang="ru-RU" sz="14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Психологический тренинг по когнитивному здоровью «Возраст счастья»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10.00-14.00</a:t>
                      </a:r>
                    </a:p>
                  </a:txBody>
                  <a:tcPr marL="82800" marR="82800"/>
                </a:tc>
              </a:tr>
              <a:tr h="465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latin typeface="+mn-lt"/>
                        </a:rPr>
                        <a:t>08.04</a:t>
                      </a:r>
                      <a:endParaRPr lang="ru-RU" sz="14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Репетиция к конкурсу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патриотической песни 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baseline="0" dirty="0" smtClean="0">
                          <a:latin typeface="+mn-lt"/>
                        </a:rPr>
                        <a:t>«Песни Победы»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16.00-17.00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465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latin typeface="+mn-lt"/>
                        </a:rPr>
                        <a:t>09.04</a:t>
                      </a:r>
                      <a:endParaRPr lang="ru-RU" sz="14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Совместный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п</a:t>
                      </a:r>
                      <a:r>
                        <a:rPr lang="ru-RU" sz="1400" b="0" strike="noStrike" spc="-1" dirty="0" smtClean="0">
                          <a:latin typeface="+mn-lt"/>
                        </a:rPr>
                        <a:t>роект с 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</a:t>
                      </a:r>
                      <a:r>
                        <a:rPr lang="ru-RU" sz="1400" b="0" strike="noStrike" spc="-1" dirty="0" smtClean="0">
                          <a:latin typeface="+mn-lt"/>
                        </a:rPr>
                        <a:t>МБДОУ «Баргузинский детский сад «Соболенок» в рамках направления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«Связь поколений»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15.30-16.00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6364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latin typeface="+mn-lt"/>
                        </a:rPr>
                        <a:t>11.04</a:t>
                      </a:r>
                      <a:endParaRPr lang="ru-RU" sz="14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Репетиция к конкурсу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патриотической песни 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baseline="0" dirty="0" smtClean="0">
                          <a:latin typeface="+mn-lt"/>
                        </a:rPr>
                        <a:t>«Песни Победы»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16.00-17.00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97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4" y="6991740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7072" y="499661"/>
            <a:ext cx="2533118" cy="774563"/>
          </a:xfrm>
          <a:prstGeom prst="rect">
            <a:avLst/>
          </a:prstGeom>
        </p:spPr>
        <p:txBody>
          <a:bodyPr vert="horz" wrap="square" lIns="0" tIns="81272" rIns="0" bIns="0" rtlCol="0">
            <a:spAutoFit/>
          </a:bodyPr>
          <a:lstStyle/>
          <a:p>
            <a:pPr marL="439378" marR="5714" indent="-427314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>
                <a:solidFill>
                  <a:schemeClr val="bg1"/>
                </a:solidFill>
              </a:rPr>
            </a:br>
            <a:r>
              <a:rPr lang="ru-RU" sz="2700" b="1" spc="-10" dirty="0" smtClean="0">
                <a:solidFill>
                  <a:schemeClr val="bg1"/>
                </a:solidFill>
              </a:rPr>
              <a:t>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>
                <a:solidFill>
                  <a:schemeClr val="bg1"/>
                </a:solidFill>
              </a:rPr>
              <a:t> </a:t>
            </a:r>
            <a:r>
              <a:rPr lang="ru-RU" sz="2700" b="1" spc="-5" dirty="0" smtClean="0">
                <a:solidFill>
                  <a:schemeClr val="bg1"/>
                </a:solidFill>
              </a:rPr>
              <a:t>март</a:t>
            </a:r>
            <a:r>
              <a:rPr lang="ru-RU" sz="2700" b="1" spc="-10" dirty="0" smtClean="0">
                <a:solidFill>
                  <a:schemeClr val="bg1"/>
                </a:solidFill>
              </a:rPr>
              <a:t> </a:t>
            </a:r>
            <a:r>
              <a:rPr lang="ru-RU" sz="2700" b="1" spc="-20" dirty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488708" y="6787412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39686"/>
              </p:ext>
            </p:extLst>
          </p:nvPr>
        </p:nvGraphicFramePr>
        <p:xfrm>
          <a:off x="116632" y="323528"/>
          <a:ext cx="6571876" cy="8686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40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2907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2739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13.04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6" marB="39096"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chemeClr val="tx1"/>
                          </a:solidFill>
                          <a:latin typeface="+mn-lt"/>
                        </a:rPr>
                        <a:t>Плетение маскировочных </a:t>
                      </a:r>
                      <a:r>
                        <a:rPr lang="ru-RU" sz="1400" b="0" strike="noStrike" spc="-1" dirty="0" smtClean="0">
                          <a:solidFill>
                            <a:schemeClr val="tx1"/>
                          </a:solidFill>
                          <a:latin typeface="+mn-lt"/>
                        </a:rPr>
                        <a:t>сетей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800" marR="82800"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chemeClr val="tx1"/>
                          </a:solidFill>
                          <a:latin typeface="+mn-lt"/>
                        </a:rPr>
                        <a:t>09.00-16.00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800" marR="82800">
                    <a:solidFill>
                      <a:srgbClr val="EEF3F8"/>
                    </a:solidFill>
                  </a:tcPr>
                </a:tc>
              </a:tr>
              <a:tr h="6156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 smtClean="0">
                          <a:latin typeface="+mn-lt"/>
                        </a:rPr>
                        <a:t>14.04</a:t>
                      </a:r>
                      <a:endParaRPr lang="ru-RU" sz="1400" b="1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Занятие по каллиграфии с элементами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нейрогимнастики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10.00-11.00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369375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15.04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Занятие по каллиграфии с элементами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нейрогимнастики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10.00-11.00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615625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15.04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Репетиция к конкурсу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патриотической песни 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baseline="0" dirty="0" smtClean="0">
                          <a:latin typeface="+mn-lt"/>
                        </a:rPr>
                        <a:t>«Песни Победы»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16.00-17.00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369375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16.04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chemeClr val="tx1"/>
                          </a:solidFill>
                          <a:latin typeface="+mn-lt"/>
                        </a:rPr>
                        <a:t>Лекция РО «Знание»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на тему: Эхо         Чернобыля. Подвиг ликвидаторов.     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smtClean="0">
                          <a:solidFill>
                            <a:schemeClr val="tx1"/>
                          </a:solidFill>
                          <a:latin typeface="+mn-lt"/>
                        </a:rPr>
                        <a:t>15.00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86187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16.04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Совместный проект с МБДОУ «Баргузинский детский сад «Соболенок» в рамках направления «Связь поколений»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15.30-16.00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1562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18.04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Репетиция к конкурсу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патриотической песни 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baseline="0" dirty="0" smtClean="0">
                          <a:latin typeface="+mn-lt"/>
                        </a:rPr>
                        <a:t>«Песни Победы»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16.00-17.00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6937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20.04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Плетение маскировочных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сетей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09.00-16.00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615625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20.04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Образовательная лекция «Программа долгосрочных платежей» (ВКС) с  представителем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</a:t>
                      </a:r>
                      <a:r>
                        <a:rPr lang="ru-RU" sz="1400" b="0" strike="noStrike" spc="-1" dirty="0" smtClean="0">
                          <a:latin typeface="+mn-lt"/>
                        </a:rPr>
                        <a:t> Альфа - банка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15.00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53062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21.04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Занятие по каллиграфии с элементами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нейрогимнастики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10.00-11.00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53062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21.04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Литературно-музыкальный вечер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 «Стихами и песней», посвященный русским композиторам 20 века совместно с ДШИ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14.00-15.30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53062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21.04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Участие в конкурсе патриотической песни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«Песни победы»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16.00</a:t>
                      </a:r>
                    </a:p>
                  </a:txBody>
                  <a:tcPr marL="82800" marR="82800"/>
                </a:tc>
              </a:tr>
              <a:tr h="61562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22.04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Каллиграфия с элементами нейрогимнастики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10.00-11.00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90743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23.04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Совместный проект с МБДОУ «Баргузинский детский сад «Соболенок» в рамках направления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«Связь поколений»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15.30-16.00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514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10" y="4593431"/>
            <a:ext cx="6565657" cy="4506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672" y="4569158"/>
            <a:ext cx="31099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5" y="6762254"/>
            <a:ext cx="5383213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728" y="4593431"/>
            <a:ext cx="1042987" cy="109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4768" y="6066929"/>
            <a:ext cx="738187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400" y="6152331"/>
            <a:ext cx="542925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365" y="7054354"/>
            <a:ext cx="2219325" cy="81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400" y="8316416"/>
            <a:ext cx="785813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88" y="6012160"/>
            <a:ext cx="1042987" cy="109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533892"/>
              </p:ext>
            </p:extLst>
          </p:nvPr>
        </p:nvGraphicFramePr>
        <p:xfrm>
          <a:off x="175711" y="467545"/>
          <a:ext cx="6565657" cy="3570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152"/>
                <a:gridCol w="4644297"/>
                <a:gridCol w="1085208"/>
              </a:tblGrid>
              <a:tr h="54520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27.04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6" marB="39096"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solidFill>
                            <a:schemeClr val="tx1"/>
                          </a:solidFill>
                          <a:latin typeface="+mn-lt"/>
                        </a:rPr>
                        <a:t>Плетение маскировочных </a:t>
                      </a:r>
                      <a:r>
                        <a:rPr lang="ru-RU" sz="1400" b="0" strike="noStrike" spc="-1" dirty="0" smtClean="0">
                          <a:solidFill>
                            <a:schemeClr val="tx1"/>
                          </a:solidFill>
                          <a:latin typeface="+mn-lt"/>
                        </a:rPr>
                        <a:t>сетей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800" marR="82800">
                    <a:solidFill>
                      <a:srgbClr val="EEF3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chemeClr val="tx1"/>
                          </a:solidFill>
                          <a:latin typeface="+mn-lt"/>
                        </a:rPr>
                        <a:t>09.00-16.00</a:t>
                      </a:r>
                      <a:endParaRPr lang="ru-RU" sz="1400" b="0" strike="noStrike" spc="-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800" marR="82800">
                    <a:solidFill>
                      <a:srgbClr val="EEF3F8"/>
                    </a:solidFill>
                  </a:tcPr>
                </a:tc>
              </a:tr>
              <a:tr h="75094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28.04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Каллиграфия с элементами нейрогимнастики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10.00-11.00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634356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29.04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Каллиграфия с элементами нейрогимнастики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10.00-11.00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54520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30.04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Совместный проект с МБДОУ «Баргузинский детский сад «Соболенок» в рамках направления</a:t>
                      </a:r>
                      <a:r>
                        <a:rPr lang="ru-RU" sz="1400" b="0" strike="noStrike" spc="-1" baseline="0" dirty="0" smtClean="0">
                          <a:latin typeface="+mn-lt"/>
                        </a:rPr>
                        <a:t> «Связь поколений»</a:t>
                      </a: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15.30-16.00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  <a:tr h="90867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+mn-lt"/>
                        </a:rPr>
                        <a:t>Ежедневно: Настольные игры (шашки, домино, шахматы, лото, др.); Медицинский уголок (измерение давления, температура).</a:t>
                      </a:r>
                    </a:p>
                  </a:txBody>
                  <a:tcPr marL="82800" marR="82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 marL="82800" marR="828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89882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368</Words>
  <Application>Microsoft Office PowerPoint</Application>
  <PresentationFormat>Экран (4:3)</PresentationFormat>
  <Paragraphs>106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МЕРОПРИЯТИЯ на апрель 2026</vt:lpstr>
      <vt:lpstr>МЕРОПРИЯТИЯ на март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март 2026</dc:title>
  <dc:creator>Очертарова Евгения Григорьевна</dc:creator>
  <cp:lastModifiedBy>Очертарова Евгения Григорьевна</cp:lastModifiedBy>
  <cp:revision>50</cp:revision>
  <dcterms:created xsi:type="dcterms:W3CDTF">2025-12-15T06:47:53Z</dcterms:created>
  <dcterms:modified xsi:type="dcterms:W3CDTF">2026-03-23T05:02:31Z</dcterms:modified>
</cp:coreProperties>
</file>