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692" y="3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4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0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8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6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04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8305" y="189018"/>
            <a:ext cx="3473063" cy="1417374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4" y="6991740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12485" y="539217"/>
            <a:ext cx="2533118" cy="774563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5" dirty="0" smtClean="0">
                <a:solidFill>
                  <a:schemeClr val="bg1"/>
                </a:solidFill>
              </a:rPr>
              <a:t>март</a:t>
            </a:r>
            <a:r>
              <a:rPr lang="ru-RU" sz="2700" b="1" spc="-10" dirty="0" smtClean="0">
                <a:solidFill>
                  <a:schemeClr val="bg1"/>
                </a:solidFill>
              </a:rPr>
              <a:t>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66062" y="6294917"/>
            <a:ext cx="2992738" cy="951926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699" marR="5079" indent="1948624">
              <a:lnSpc>
                <a:spcPct val="112799"/>
              </a:lnSpc>
              <a:spcBef>
                <a:spcPts val="100"/>
              </a:spcBef>
            </a:pP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1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88708" y="678741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592486" y="6962115"/>
            <a:ext cx="546028" cy="441713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560517"/>
              </p:ext>
            </p:extLst>
          </p:nvPr>
        </p:nvGraphicFramePr>
        <p:xfrm>
          <a:off x="116632" y="1835696"/>
          <a:ext cx="6624736" cy="5879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96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6550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3726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15739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982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02.03</a:t>
                      </a:r>
                      <a:endParaRPr lang="ru-RU" sz="1400" b="1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Плетение маскировочных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сетей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09.00-16.00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38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+mn-lt"/>
                          <a:cs typeface="Times New Roman" pitchFamily="18" charset="0"/>
                        </a:rPr>
                        <a:t>02.03</a:t>
                      </a:r>
                      <a:endParaRPr lang="ru-RU" sz="1400" b="1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  <a:cs typeface="Times New Roman" pitchFamily="18" charset="0"/>
                        </a:rPr>
                        <a:t>Региональное РО "Знание"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  <a:cs typeface="Times New Roman" pitchFamily="18" charset="0"/>
                        </a:rPr>
                        <a:t> (ВКС) Путешествие по картинным галереям мира: как "читать" знаменитые картины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  <a:cs typeface="Times New Roman" pitchFamily="18" charset="0"/>
                        </a:rPr>
                        <a:t>14.00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61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03.03</a:t>
                      </a:r>
                      <a:endParaRPr lang="ru-RU" sz="1400" b="1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нейрогимнастики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10.00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72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04.03</a:t>
                      </a:r>
                      <a:endParaRPr lang="ru-RU" sz="1400" b="1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нейрогимнастики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10.00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405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+mn-lt"/>
                          <a:cs typeface="Times New Roman" pitchFamily="18" charset="0"/>
                        </a:rPr>
                        <a:t>05.03.</a:t>
                      </a:r>
                      <a:endParaRPr lang="ru-RU" sz="1400" b="1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  <a:cs typeface="Times New Roman" pitchFamily="18" charset="0"/>
                        </a:rPr>
                        <a:t>Чаепитие, посвященное 8 марта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  <a:cs typeface="Times New Roman" pitchFamily="18" charset="0"/>
                        </a:rPr>
                        <a:t>«Дыхание весны»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  <a:cs typeface="Times New Roman" pitchFamily="18" charset="0"/>
                        </a:rPr>
                        <a:t>15.00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00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10.03</a:t>
                      </a:r>
                      <a:endParaRPr lang="ru-RU" sz="1400" b="1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Занятие по каллиграфии с элементами нейрогимнастики.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10.00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5190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11.03</a:t>
                      </a:r>
                      <a:endParaRPr lang="ru-RU" sz="1400" b="1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Занятие по каллиграфии с элементами нейрогимнастики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10.00</a:t>
                      </a:r>
                      <a:endParaRPr lang="ru-RU" sz="1400" b="0" strike="noStrike" spc="-1" dirty="0" smtClean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520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12.03</a:t>
                      </a:r>
                      <a:endParaRPr lang="ru-RU" sz="1400" b="1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dirty="0" smtClean="0">
                          <a:latin typeface="+mn-lt"/>
                          <a:cs typeface="Times New Roman" pitchFamily="18" charset="0"/>
                        </a:rPr>
                        <a:t>Образовательное мероприятие(ВКС): Встреча с лучшими агрономами республики: Гусевой Н.К. – научным сотрудником БГСХА и Кушнаревым А.Г. – доктором сельскохозяйственных наук, профессором БГСХА, доцентом, депутатом НХ. «Весенние работы в саду и</a:t>
                      </a:r>
                      <a:r>
                        <a:rPr lang="ru-RU" sz="1400" baseline="0" dirty="0" smtClean="0">
                          <a:latin typeface="+mn-lt"/>
                          <a:cs typeface="Times New Roman" pitchFamily="18" charset="0"/>
                        </a:rPr>
                        <a:t> огороде»</a:t>
                      </a:r>
                      <a:r>
                        <a:rPr lang="ru-RU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endParaRPr lang="ru-RU" sz="1400" b="0" dirty="0" smtClean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14:00-16.00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642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+mn-lt"/>
                          <a:cs typeface="Times New Roman" pitchFamily="18" charset="0"/>
                        </a:rPr>
                        <a:t>12.03</a:t>
                      </a:r>
                      <a:endParaRPr lang="ru-RU" sz="1400" b="1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Час искусства «Твоя мечта тебя влечёт» к 170-летию со дня рождения </a:t>
                      </a:r>
                      <a:r>
                        <a:rPr lang="ru-RU" sz="1400" b="0" dirty="0" err="1" smtClean="0">
                          <a:latin typeface="+mn-lt"/>
                          <a:cs typeface="Times New Roman" pitchFamily="18" charset="0"/>
                        </a:rPr>
                        <a:t>М.А.Врубеля</a:t>
                      </a: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, художника, графика и скульптора</a:t>
                      </a: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  <a:cs typeface="Times New Roman" pitchFamily="18" charset="0"/>
                        </a:rPr>
                        <a:t>16.00</a:t>
                      </a:r>
                      <a:endParaRPr lang="ru-RU" sz="1400" b="0" strike="noStrike" spc="-1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9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4" y="6991740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7072" y="499661"/>
            <a:ext cx="2533118" cy="774563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5" dirty="0" smtClean="0">
                <a:solidFill>
                  <a:schemeClr val="bg1"/>
                </a:solidFill>
              </a:rPr>
              <a:t>март</a:t>
            </a:r>
            <a:r>
              <a:rPr lang="ru-RU" sz="2700" b="1" spc="-10" dirty="0" smtClean="0">
                <a:solidFill>
                  <a:schemeClr val="bg1"/>
                </a:solidFill>
              </a:rPr>
              <a:t>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66062" y="6294917"/>
            <a:ext cx="2992738" cy="951926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699" marR="5079" indent="1948624">
              <a:lnSpc>
                <a:spcPct val="112799"/>
              </a:lnSpc>
              <a:spcBef>
                <a:spcPts val="100"/>
              </a:spcBef>
            </a:pP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88708" y="678741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92486" y="6962115"/>
            <a:ext cx="546028" cy="441713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141743"/>
              </p:ext>
            </p:extLst>
          </p:nvPr>
        </p:nvGraphicFramePr>
        <p:xfrm>
          <a:off x="116632" y="251516"/>
          <a:ext cx="6624736" cy="8568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96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6550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3726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1387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13.03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День открытых дверей в ЦОСП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10.00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9490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16.03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Плетение маскировочных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сетей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09.00-16.00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9490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17.03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10.00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9490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18.03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10.00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83986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19.03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Тренинг по когнитивному здоровью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 «Возраст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счастья»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10.00</a:t>
                      </a: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00702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20.03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Проект «Цифровое равенство» от партии «Новые люди»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по теме: «Обучение работе с искусственным интеллектом»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10.00</a:t>
                      </a: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59490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23.03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Плетение маскировочных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сетей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09.00-16.00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59490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24.03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10.00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69507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25.03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83986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26.03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baseline="0" dirty="0" smtClean="0">
                          <a:latin typeface="+mn-lt"/>
                        </a:rPr>
                        <a:t>Квест -игра «Мы за здоровый образ жизни» совместно с ГБУЗ «Баргузинская ЦРБ»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16.00-17.00</a:t>
                      </a:r>
                    </a:p>
                  </a:txBody>
                  <a:tcPr marL="82800" marR="8280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86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26.03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Лекция по финансовой грамотности с управляющей «</a:t>
                      </a:r>
                      <a:r>
                        <a:rPr lang="ru-RU" sz="1400" b="0" strike="noStrike" spc="-1" dirty="0" err="1" smtClean="0">
                          <a:latin typeface="+mn-lt"/>
                        </a:rPr>
                        <a:t>Россельхозбанка</a:t>
                      </a:r>
                      <a:r>
                        <a:rPr lang="ru-RU" sz="1400" b="0" strike="noStrike" spc="-1" dirty="0" smtClean="0">
                          <a:latin typeface="+mn-lt"/>
                        </a:rPr>
                        <a:t>»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17.00-17.30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36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30.03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Плетение маскировочных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сетей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09.00-16.00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14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78655" y="4644008"/>
            <a:ext cx="6615990" cy="4364926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22688" y="6660232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78655" y="6851488"/>
            <a:ext cx="5119621" cy="2043072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6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9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3600" b="1" spc="-9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3600" b="1" spc="-9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1135" marR="1048951">
              <a:spcBef>
                <a:spcPts val="1206"/>
              </a:spcBef>
            </a:pPr>
            <a:r>
              <a:rPr lang="ru-RU" sz="1200" b="1" dirty="0">
                <a:solidFill>
                  <a:schemeClr val="bg1"/>
                </a:solidFill>
                <a:cs typeface="Calibri"/>
              </a:rPr>
              <a:t>Наши контакты: Адрес: Баргузинский </a:t>
            </a:r>
            <a:r>
              <a:rPr lang="ru-RU" sz="1200" b="1" dirty="0" smtClean="0">
                <a:solidFill>
                  <a:schemeClr val="bg1"/>
                </a:solidFill>
                <a:cs typeface="Calibri"/>
              </a:rPr>
              <a:t>р-он,  </a:t>
            </a:r>
            <a:r>
              <a:rPr lang="ru-RU" sz="1200" b="1" dirty="0">
                <a:solidFill>
                  <a:schemeClr val="bg1"/>
                </a:solidFill>
                <a:cs typeface="Calibri"/>
              </a:rPr>
              <a:t>с</a:t>
            </a:r>
            <a:r>
              <a:rPr lang="ru-RU" sz="1200" b="1" dirty="0" smtClean="0">
                <a:solidFill>
                  <a:schemeClr val="bg1"/>
                </a:solidFill>
                <a:cs typeface="Calibri"/>
              </a:rPr>
              <a:t>. Баргузин,  </a:t>
            </a:r>
            <a:r>
              <a:rPr lang="ru-RU" sz="1200" b="1" dirty="0">
                <a:solidFill>
                  <a:schemeClr val="bg1"/>
                </a:solidFill>
                <a:cs typeface="Calibri"/>
              </a:rPr>
              <a:t>ул</a:t>
            </a:r>
            <a:r>
              <a:rPr lang="ru-RU" sz="1200" b="1" dirty="0" smtClean="0">
                <a:solidFill>
                  <a:schemeClr val="bg1"/>
                </a:solidFill>
                <a:cs typeface="Calibri"/>
              </a:rPr>
              <a:t>. Братьев </a:t>
            </a:r>
            <a:r>
              <a:rPr lang="ru-RU" sz="1200" b="1" dirty="0">
                <a:solidFill>
                  <a:schemeClr val="bg1"/>
                </a:solidFill>
                <a:cs typeface="Calibri"/>
              </a:rPr>
              <a:t>Козулиных</a:t>
            </a:r>
            <a:r>
              <a:rPr lang="ru-RU" sz="1200" b="1" dirty="0" smtClean="0">
                <a:solidFill>
                  <a:schemeClr val="bg1"/>
                </a:solidFill>
                <a:cs typeface="Calibri"/>
              </a:rPr>
              <a:t>, дом 84</a:t>
            </a:r>
            <a:r>
              <a:rPr lang="ru-RU" sz="1200" b="1" dirty="0">
                <a:solidFill>
                  <a:schemeClr val="bg1"/>
                </a:solidFill>
                <a:cs typeface="Calibri"/>
              </a:rPr>
              <a:t>.</a:t>
            </a:r>
            <a:br>
              <a:rPr lang="ru-RU" sz="1200" b="1" dirty="0">
                <a:solidFill>
                  <a:schemeClr val="bg1"/>
                </a:solidFill>
                <a:cs typeface="Calibri"/>
              </a:rPr>
            </a:br>
            <a:r>
              <a:rPr lang="ru-RU" sz="1200" b="1" dirty="0">
                <a:solidFill>
                  <a:schemeClr val="bg1"/>
                </a:solidFill>
                <a:cs typeface="Calibri"/>
              </a:rPr>
              <a:t>Контактный </a:t>
            </a:r>
            <a:r>
              <a:rPr lang="ru-RU" sz="1200" b="1" dirty="0" smtClean="0">
                <a:solidFill>
                  <a:schemeClr val="bg1"/>
                </a:solidFill>
                <a:cs typeface="Calibri"/>
              </a:rPr>
              <a:t>номер:  89503863615 </a:t>
            </a:r>
          </a:p>
          <a:p>
            <a:pPr marL="11135" marR="1048951">
              <a:spcBef>
                <a:spcPts val="1206"/>
              </a:spcBef>
            </a:pPr>
            <a:r>
              <a:rPr lang="ru-RU" sz="1200" b="1" dirty="0">
                <a:solidFill>
                  <a:schemeClr val="bg1"/>
                </a:solidFill>
                <a:cs typeface="Calibri"/>
              </a:rPr>
              <a:t>ФИО: </a:t>
            </a:r>
            <a:r>
              <a:rPr lang="ru-RU" sz="1200" b="1" dirty="0" err="1">
                <a:solidFill>
                  <a:schemeClr val="bg1"/>
                </a:solidFill>
                <a:cs typeface="Calibri"/>
              </a:rPr>
              <a:t>Баяндуева</a:t>
            </a:r>
            <a:r>
              <a:rPr lang="ru-RU" sz="1200" b="1" dirty="0">
                <a:solidFill>
                  <a:schemeClr val="bg1"/>
                </a:solidFill>
                <a:cs typeface="Calibri"/>
              </a:rPr>
              <a:t> Нина </a:t>
            </a:r>
            <a:r>
              <a:rPr lang="ru-RU" sz="1200" b="1" dirty="0" err="1" smtClean="0">
                <a:solidFill>
                  <a:schemeClr val="bg1"/>
                </a:solidFill>
                <a:cs typeface="Calibri"/>
              </a:rPr>
              <a:t>Солбоновна</a:t>
            </a:r>
            <a:endParaRPr lang="ru-RU" sz="1200" b="1" dirty="0" smtClean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01907" y="4910847"/>
            <a:ext cx="2992738" cy="728171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lang="ru-RU" sz="1400" b="1">
                <a:solidFill>
                  <a:srgbClr val="58595B"/>
                </a:solidFill>
                <a:cs typeface="Calibri"/>
              </a:rPr>
              <a:t>Время</a:t>
            </a:r>
            <a:r>
              <a:rPr lang="ru-RU" sz="1400" b="1" spc="-57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spc="-9">
                <a:solidFill>
                  <a:srgbClr val="58595B"/>
                </a:solidFill>
                <a:cs typeface="Calibri"/>
              </a:rPr>
              <a:t>работы: понедельник </a:t>
            </a:r>
            <a:r>
              <a:rPr lang="ru-RU" sz="1400" b="1">
                <a:solidFill>
                  <a:srgbClr val="58595B"/>
                </a:solidFill>
                <a:cs typeface="Calibri"/>
              </a:rPr>
              <a:t>–</a:t>
            </a:r>
            <a:r>
              <a:rPr lang="ru-RU" sz="1400" b="1" spc="-9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>
                <a:solidFill>
                  <a:srgbClr val="58595B"/>
                </a:solidFill>
                <a:cs typeface="Calibri"/>
              </a:rPr>
              <a:t>четверг</a:t>
            </a:r>
            <a:r>
              <a:rPr lang="ru-RU" sz="1400" b="1" spc="-9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>
                <a:solidFill>
                  <a:srgbClr val="58595B"/>
                </a:solidFill>
                <a:cs typeface="Calibri"/>
              </a:rPr>
              <a:t>09:00</a:t>
            </a:r>
            <a:r>
              <a:rPr lang="ru-RU" sz="1400" b="1" spc="-4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>
                <a:solidFill>
                  <a:srgbClr val="58595B"/>
                </a:solidFill>
                <a:cs typeface="Calibri"/>
              </a:rPr>
              <a:t>–1</a:t>
            </a:r>
            <a:r>
              <a:rPr lang="ru-RU" sz="1400" b="1" spc="-18">
                <a:solidFill>
                  <a:srgbClr val="58595B"/>
                </a:solidFill>
                <a:cs typeface="Calibri"/>
              </a:rPr>
              <a:t>7:00 пятница 09:00-16:00</a:t>
            </a:r>
            <a:endParaRPr lang="ru-RU" sz="1400" dirty="0"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4509120" y="7160528"/>
            <a:ext cx="2160240" cy="747379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spcBef>
                <a:spcPts val="227"/>
              </a:spcBef>
            </a:pPr>
            <a:r>
              <a:rPr lang="ru-RU" sz="900" b="1" spc="-9" dirty="0" smtClean="0">
                <a:solidFill>
                  <a:srgbClr val="FFFFFF"/>
                </a:solidFill>
                <a:cs typeface="Calibri"/>
              </a:rPr>
              <a:t>Клиентская служба (на правах отдела) в Баргузинском районе </a:t>
            </a:r>
          </a:p>
          <a:p>
            <a:pPr marL="11135" marR="105786">
              <a:spcBef>
                <a:spcPts val="227"/>
              </a:spcBef>
            </a:pPr>
            <a:r>
              <a:rPr sz="900" b="1" spc="-9" dirty="0" err="1" smtClean="0">
                <a:solidFill>
                  <a:srgbClr val="FFFFFF"/>
                </a:solidFill>
                <a:cs typeface="Calibri"/>
              </a:rPr>
              <a:t>Отделени</a:t>
            </a:r>
            <a:r>
              <a:rPr lang="ru-RU" sz="900" b="1" spc="-9" dirty="0" smtClean="0">
                <a:solidFill>
                  <a:srgbClr val="FFFFFF"/>
                </a:solidFill>
                <a:cs typeface="Calibri"/>
              </a:rPr>
              <a:t>я  </a:t>
            </a:r>
            <a:r>
              <a:rPr sz="900" b="1" spc="-9" dirty="0" err="1" smtClean="0">
                <a:solidFill>
                  <a:srgbClr val="FFFFFF"/>
                </a:solidFill>
                <a:cs typeface="Calibri"/>
              </a:rPr>
              <a:t>Фонда</a:t>
            </a:r>
            <a:r>
              <a:rPr sz="900" b="1" spc="438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cs typeface="Calibri"/>
              </a:rPr>
              <a:t>пенсионного</a:t>
            </a:r>
            <a:endParaRPr sz="900" b="1" dirty="0">
              <a:cs typeface="Calibri"/>
            </a:endParaRPr>
          </a:p>
          <a:p>
            <a:pPr marL="11135" marR="189301"/>
            <a:r>
              <a:rPr sz="900" b="1" dirty="0">
                <a:solidFill>
                  <a:srgbClr val="FFFFFF"/>
                </a:solidFill>
                <a:cs typeface="Calibri"/>
              </a:rPr>
              <a:t>и</a:t>
            </a:r>
            <a:r>
              <a:rPr sz="900" b="1" spc="-9" dirty="0">
                <a:solidFill>
                  <a:srgbClr val="FFFFFF"/>
                </a:solidFill>
                <a:cs typeface="Calibri"/>
              </a:rPr>
              <a:t> социального</a:t>
            </a:r>
            <a:r>
              <a:rPr sz="90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sz="900" b="1" spc="9" dirty="0">
                <a:solidFill>
                  <a:srgbClr val="FFFFFF"/>
                </a:solidFill>
                <a:cs typeface="Calibri"/>
              </a:rPr>
              <a:t> </a:t>
            </a:r>
            <a:r>
              <a:rPr sz="900" b="1" spc="-22" dirty="0">
                <a:solidFill>
                  <a:srgbClr val="FFFFFF"/>
                </a:solidFill>
                <a:cs typeface="Calibri"/>
              </a:rPr>
              <a:t>РФ</a:t>
            </a:r>
            <a:endParaRPr sz="900" b="1" dirty="0">
              <a:cs typeface="Calibri"/>
            </a:endParaRPr>
          </a:p>
          <a:p>
            <a:pPr marL="11135" marR="4454"/>
            <a:r>
              <a:rPr sz="900" b="1" dirty="0" err="1">
                <a:solidFill>
                  <a:srgbClr val="FFFFFF"/>
                </a:solidFill>
                <a:cs typeface="Calibri"/>
              </a:rPr>
              <a:t>по</a:t>
            </a:r>
            <a:r>
              <a:rPr sz="900" b="1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900" b="1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sz="900" b="1" dirty="0"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564858" y="8274851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564203" y="6154227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49411" y="627609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340" y="8270057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666145"/>
              </p:ext>
            </p:extLst>
          </p:nvPr>
        </p:nvGraphicFramePr>
        <p:xfrm>
          <a:off x="178654" y="251519"/>
          <a:ext cx="6490706" cy="2222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6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5111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5927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Плетение маскировочных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сетей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09.00-16.00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9886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31.03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нейрогимнастики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5381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Ежедневно:</a:t>
                      </a:r>
                      <a:r>
                        <a:rPr lang="ru-RU" sz="14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 Настольные игры (шашки, домино, шахматы, лото, др.); Медицинский уголок (измерение давления, температура).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55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374</Words>
  <Application>Microsoft Office PowerPoint</Application>
  <PresentationFormat>Экран (4:3)</PresentationFormat>
  <Paragraphs>89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МЕРОПРИЯТИЯ на март 2026</vt:lpstr>
      <vt:lpstr>МЕРОПРИЯТИЯ на март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март 2026</dc:title>
  <dc:creator>Очертарова Евгения Григорьевна</dc:creator>
  <cp:lastModifiedBy>Очертарова Евгения Григорьевна</cp:lastModifiedBy>
  <cp:revision>33</cp:revision>
  <dcterms:created xsi:type="dcterms:W3CDTF">2025-12-15T06:47:53Z</dcterms:created>
  <dcterms:modified xsi:type="dcterms:W3CDTF">2026-03-02T05:32:27Z</dcterms:modified>
</cp:coreProperties>
</file>