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636" y="-59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4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0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8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6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04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7" y="92353"/>
            <a:ext cx="3376487" cy="1418339"/>
          </a:xfrm>
          <a:prstGeom prst="rect">
            <a:avLst/>
          </a:prstGeom>
        </p:spPr>
      </p:pic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58876" y="10201"/>
            <a:ext cx="2351314" cy="1120812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апрель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1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572847" y="8203581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886892"/>
              </p:ext>
            </p:extLst>
          </p:nvPr>
        </p:nvGraphicFramePr>
        <p:xfrm>
          <a:off x="156267" y="1705123"/>
          <a:ext cx="6513094" cy="7175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11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0067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0430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2305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036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effectLst/>
                          <a:latin typeface="+mn-lt"/>
                        </a:rPr>
                        <a:t>               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День смеха. Конкурсы и загадки.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017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  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Плетение маскировочных сетей. Помощь СВО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endParaRPr lang="en-US" sz="1600" b="0" dirty="0" smtClean="0">
                        <a:latin typeface="+mn-lt"/>
                      </a:endParaRPr>
                    </a:p>
                    <a:p>
                      <a:r>
                        <a:rPr lang="ru-RU" sz="1600" b="0" dirty="0" smtClean="0">
                          <a:latin typeface="+mn-lt"/>
                        </a:rPr>
                        <a:t>1</a:t>
                      </a:r>
                      <a:r>
                        <a:rPr lang="en-US" sz="1600" b="0" dirty="0" smtClean="0">
                          <a:latin typeface="+mn-lt"/>
                        </a:rPr>
                        <a:t>0</a:t>
                      </a:r>
                      <a:r>
                        <a:rPr lang="ru-RU" sz="1600" b="0" dirty="0" smtClean="0">
                          <a:latin typeface="+mn-lt"/>
                        </a:rPr>
                        <a:t>.00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6288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06.04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Азбука компьютерной грамотности.</a:t>
                      </a:r>
                    </a:p>
                    <a:p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</a:t>
                      </a:r>
                      <a:r>
                        <a:rPr lang="en-US" sz="1600" b="0" dirty="0" smtClean="0">
                          <a:latin typeface="+mn-lt"/>
                        </a:rPr>
                        <a:t>1.00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6288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07.04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Мастер класс по изготовлению фигурок из гипса и заливка в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молд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14:00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0544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0</a:t>
                      </a:r>
                      <a:r>
                        <a:rPr lang="en-US" sz="1600" b="1" dirty="0" smtClean="0">
                          <a:latin typeface="+mn-lt"/>
                        </a:rPr>
                        <a:t>8.04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Занятия по шашкам в ФСК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</a:p>
                    <a:p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latin typeface="+mn-lt"/>
                      </a:endParaRPr>
                    </a:p>
                    <a:p>
                      <a:r>
                        <a:rPr lang="en-US" sz="1600" b="0" dirty="0" smtClean="0">
                          <a:latin typeface="+mn-lt"/>
                        </a:rPr>
                        <a:t>10.00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7685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</a:rPr>
                        <a:t>09.04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                  </a:t>
                      </a:r>
                      <a:r>
                        <a:rPr lang="en-US" sz="1600" b="1" dirty="0" smtClean="0">
                          <a:latin typeface="+mn-lt"/>
                          <a:cs typeface="Calibri Light"/>
                        </a:rPr>
                        <a:t>    </a:t>
                      </a: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     </a:t>
                      </a: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от Лор – врача 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72461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</a:rPr>
                        <a:t>13.04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                         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                          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 День космонавтики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                        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endParaRPr lang="en-US" sz="1600" b="0" dirty="0" smtClean="0">
                        <a:latin typeface="+mn-lt"/>
                      </a:endParaRPr>
                    </a:p>
                    <a:p>
                      <a:r>
                        <a:rPr lang="ru-RU" sz="1600" b="0" dirty="0" smtClean="0">
                          <a:latin typeface="+mn-lt"/>
                        </a:rPr>
                        <a:t>10:00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89463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14</a:t>
                      </a:r>
                      <a:r>
                        <a:rPr lang="en-US" sz="1600" b="1" dirty="0" smtClean="0">
                          <a:latin typeface="+mn-lt"/>
                        </a:rPr>
                        <a:t>.04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  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 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Плетение маскировочных сетей. Помощь СВО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                 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0" dirty="0" smtClean="0">
                        <a:ln>
                          <a:noFill/>
                        </a:ln>
                        <a:latin typeface="+mn-lt"/>
                      </a:endParaRPr>
                    </a:p>
                    <a:p>
                      <a:r>
                        <a:rPr lang="ru-RU" sz="1600" b="0" dirty="0" smtClean="0">
                          <a:ln>
                            <a:noFill/>
                          </a:ln>
                          <a:latin typeface="+mn-lt"/>
                        </a:rPr>
                        <a:t>14:00</a:t>
                      </a:r>
                      <a:endParaRPr lang="ru-RU" sz="1600" b="0" dirty="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8054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latin typeface="+mn-lt"/>
                        </a:rPr>
                        <a:t>16</a:t>
                      </a:r>
                      <a:r>
                        <a:rPr lang="ru-RU" sz="1600" b="1" dirty="0" smtClean="0">
                          <a:latin typeface="+mn-lt"/>
                        </a:rPr>
                        <a:t>.04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 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Прямой эфир. РО Знание на тему: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«Эхо        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Чернобыля. Подвиг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ликвидаторов».    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 smtClean="0">
                          <a:latin typeface="+mn-lt"/>
                        </a:rPr>
                        <a:t>16:00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9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37017" y="5678668"/>
            <a:ext cx="6663627" cy="33478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193671" y="6663165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37017" y="7050011"/>
            <a:ext cx="501563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b="1" dirty="0">
                <a:solidFill>
                  <a:srgbClr val="FFFFFF"/>
                </a:solidFill>
                <a:cs typeface="Calibri"/>
              </a:rPr>
              <a:t>Наши</a:t>
            </a:r>
            <a:r>
              <a:rPr sz="1100" b="1" spc="-31" dirty="0">
                <a:solidFill>
                  <a:srgbClr val="FFFFFF"/>
                </a:solidFill>
                <a:cs typeface="Calibri"/>
              </a:rPr>
              <a:t> </a:t>
            </a:r>
            <a:r>
              <a:rPr sz="1100" b="1" spc="-9" dirty="0">
                <a:solidFill>
                  <a:srgbClr val="FFFFFF"/>
                </a:solidFill>
                <a:cs typeface="Calibri"/>
              </a:rPr>
              <a:t>контакты:</a:t>
            </a:r>
            <a:endParaRPr sz="1100" b="1" dirty="0"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b="1" dirty="0">
                <a:solidFill>
                  <a:srgbClr val="FFFFFF"/>
                </a:solidFill>
                <a:cs typeface="Calibri"/>
              </a:rPr>
              <a:t>Адрес: </a:t>
            </a:r>
            <a:r>
              <a:rPr lang="ru-RU" sz="1100" b="1" dirty="0" err="1" smtClean="0">
                <a:solidFill>
                  <a:srgbClr val="FFFFFF"/>
                </a:solidFill>
                <a:cs typeface="Calibri"/>
              </a:rPr>
              <a:t>с.Курумкан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, </a:t>
            </a:r>
            <a:r>
              <a:rPr lang="ru-RU" sz="1100" b="1" dirty="0" err="1" smtClean="0">
                <a:solidFill>
                  <a:srgbClr val="FFFFFF"/>
                </a:solidFill>
                <a:cs typeface="Calibri"/>
              </a:rPr>
              <a:t>ул.Школьная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. 7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/>
            </a:r>
            <a:br>
              <a:rPr lang="ru-RU" sz="1100" b="1" dirty="0">
                <a:solidFill>
                  <a:srgbClr val="FFFFFF"/>
                </a:solidFill>
                <a:cs typeface="Calibri"/>
              </a:rPr>
            </a:br>
            <a:r>
              <a:rPr lang="ru-RU" sz="1100" b="1" dirty="0">
                <a:solidFill>
                  <a:srgbClr val="FFFFFF"/>
                </a:solidFill>
                <a:cs typeface="Calibri"/>
              </a:rPr>
              <a:t>Контактный 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номер: 89243995188</a:t>
            </a:r>
            <a:endParaRPr lang="ru-RU" sz="1100" b="1" dirty="0">
              <a:solidFill>
                <a:srgbClr val="FFFFFF"/>
              </a:solidFill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ФИО: </a:t>
            </a:r>
            <a:r>
              <a:rPr lang="ru-RU" sz="1100" b="1" dirty="0" err="1" smtClean="0">
                <a:solidFill>
                  <a:srgbClr val="FFFFFF"/>
                </a:solidFill>
                <a:cs typeface="Calibri"/>
              </a:rPr>
              <a:t>Буянтуева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 Жанна </a:t>
            </a:r>
            <a:r>
              <a:rPr lang="ru-RU" sz="1100" b="1" dirty="0" err="1" smtClean="0">
                <a:solidFill>
                  <a:srgbClr val="FFFFFF"/>
                </a:solidFill>
                <a:cs typeface="Calibri"/>
              </a:rPr>
              <a:t>Баторовна</a:t>
            </a:r>
            <a:endParaRPr sz="1100" b="1" dirty="0"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645045" y="6132324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4005065" y="7327757"/>
            <a:ext cx="2632718" cy="1268034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 algn="ctr">
              <a:spcBef>
                <a:spcPts val="227"/>
              </a:spcBef>
            </a:pPr>
            <a:r>
              <a:rPr lang="ru-RU" sz="1100" b="1" spc="-9" dirty="0" smtClean="0">
                <a:solidFill>
                  <a:srgbClr val="FFFFFF"/>
                </a:solidFill>
                <a:cs typeface="Calibri"/>
              </a:rPr>
              <a:t>Клиентская служба (на правах отдела) </a:t>
            </a:r>
          </a:p>
          <a:p>
            <a:pPr marL="11135" marR="105786" algn="ctr">
              <a:spcBef>
                <a:spcPts val="227"/>
              </a:spcBef>
            </a:pPr>
            <a:r>
              <a:rPr lang="ru-RU" sz="1100" b="1" spc="-9" dirty="0" smtClean="0">
                <a:solidFill>
                  <a:srgbClr val="FFFFFF"/>
                </a:solidFill>
                <a:cs typeface="Calibri"/>
              </a:rPr>
              <a:t>в </a:t>
            </a:r>
            <a:r>
              <a:rPr lang="ru-RU" sz="1100" b="1" spc="-9" dirty="0" err="1" smtClean="0">
                <a:solidFill>
                  <a:srgbClr val="FFFFFF"/>
                </a:solidFill>
                <a:cs typeface="Calibri"/>
              </a:rPr>
              <a:t>Курумканском</a:t>
            </a:r>
            <a:r>
              <a:rPr lang="ru-RU" sz="1100" b="1" spc="-9" dirty="0" smtClean="0">
                <a:solidFill>
                  <a:srgbClr val="FFFFFF"/>
                </a:solidFill>
                <a:cs typeface="Calibri"/>
              </a:rPr>
              <a:t> районе</a:t>
            </a:r>
          </a:p>
          <a:p>
            <a:pPr marL="11135" marR="105786" algn="ctr">
              <a:spcBef>
                <a:spcPts val="227"/>
              </a:spcBef>
            </a:pPr>
            <a:r>
              <a:rPr lang="ru-RU" sz="1100" b="1" spc="-9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Отделения  Фонда</a:t>
            </a:r>
            <a:r>
              <a:rPr lang="ru-RU" sz="11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пенсионного</a:t>
            </a:r>
            <a:endParaRPr lang="ru-RU" sz="1100" b="1" dirty="0">
              <a:cs typeface="Calibri"/>
            </a:endParaRPr>
          </a:p>
          <a:p>
            <a:pPr marL="11135" marR="189301" algn="ctr"/>
            <a:r>
              <a:rPr lang="ru-RU" sz="1100" b="1" dirty="0">
                <a:solidFill>
                  <a:srgbClr val="FFFFFF"/>
                </a:solidFill>
                <a:cs typeface="Calibri"/>
              </a:rPr>
              <a:t>и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 социального</a:t>
            </a:r>
            <a:r>
              <a:rPr lang="ru-RU" sz="11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lang="ru-RU" sz="1100" b="1" spc="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22" dirty="0">
                <a:solidFill>
                  <a:srgbClr val="FFFFFF"/>
                </a:solidFill>
                <a:cs typeface="Calibri"/>
              </a:rPr>
              <a:t>РФ</a:t>
            </a:r>
            <a:endParaRPr lang="ru-RU" sz="1100" b="1" dirty="0">
              <a:cs typeface="Calibri"/>
            </a:endParaRPr>
          </a:p>
          <a:p>
            <a:pPr marL="11135" marR="4454" algn="ctr"/>
            <a:r>
              <a:rPr lang="ru-RU" sz="1100" b="1" dirty="0">
                <a:solidFill>
                  <a:srgbClr val="FFFFFF"/>
                </a:solidFill>
                <a:cs typeface="Calibri"/>
              </a:rPr>
              <a:t>по</a:t>
            </a:r>
            <a:r>
              <a:rPr lang="ru-RU" sz="1100" b="1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lang="ru-RU" sz="1100" b="1" dirty="0">
              <a:cs typeface="Calibri"/>
            </a:endParaRPr>
          </a:p>
          <a:p>
            <a:pPr marL="11135" marR="105786" algn="ctr">
              <a:spcBef>
                <a:spcPts val="227"/>
              </a:spcBef>
            </a:pPr>
            <a:endParaRPr lang="ru-RU" sz="1300" b="1" spc="-9" dirty="0" smtClean="0">
              <a:solidFill>
                <a:srgbClr val="FFFFFF"/>
              </a:solidFill>
              <a:cs typeface="Calibri"/>
            </a:endParaRPr>
          </a:p>
          <a:p>
            <a:pPr marL="11135" marR="105786">
              <a:lnSpc>
                <a:spcPts val="701"/>
              </a:lnSpc>
              <a:spcBef>
                <a:spcPts val="227"/>
              </a:spcBef>
            </a:pPr>
            <a:endParaRPr sz="1300" dirty="0"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726535" y="829245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538960" y="6630496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5964" y="6776759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950" y="8341861"/>
            <a:ext cx="677254" cy="63810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614862"/>
              </p:ext>
            </p:extLst>
          </p:nvPr>
        </p:nvGraphicFramePr>
        <p:xfrm>
          <a:off x="178654" y="189684"/>
          <a:ext cx="6487359" cy="5326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75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9665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8194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0990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21.04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Участие в конкурсе патриотической песни "Песни Победы"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11:00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1501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22.04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Лекция от полиции «Осторожно мошенники»</a:t>
                      </a:r>
                    </a:p>
                    <a:p>
                      <a:endParaRPr lang="ru-RU" sz="1600" b="0" baseline="0" dirty="0" smtClean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l"/>
                      <a:endParaRPr lang="en-US" sz="1600" b="0" dirty="0" smtClean="0">
                        <a:latin typeface="+mn-lt"/>
                      </a:endParaRPr>
                    </a:p>
                    <a:p>
                      <a:pPr algn="l"/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</a:txBody>
                  <a:tcPr marL="82988" marR="82988" marT="39095" marB="39095"/>
                </a:tc>
              </a:tr>
              <a:tr h="9668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.04</a:t>
                      </a:r>
                    </a:p>
                    <a:p>
                      <a:pPr algn="ctr"/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Устные консультации граждан по вопросам пенсионного и социального обеспечения с привлечением ответственных работников КС, в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т.ч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с использованием ВКС с работниками ОСФР по Республике Бурятия</a:t>
                      </a:r>
                      <a:endParaRPr lang="ru-RU" sz="1600" b="0" dirty="0" smtClean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endParaRPr lang="en-US" sz="1600" b="0" dirty="0" smtClean="0"/>
                    </a:p>
                    <a:p>
                      <a:endParaRPr lang="en-US" sz="1600" b="0" dirty="0" smtClean="0"/>
                    </a:p>
                    <a:p>
                      <a:r>
                        <a:rPr lang="ru-RU" sz="1600" b="0" dirty="0" smtClean="0"/>
                        <a:t> 14:00</a:t>
                      </a:r>
                      <a:endParaRPr lang="ru-RU" sz="1600" b="0" dirty="0"/>
                    </a:p>
                  </a:txBody>
                  <a:tcPr marL="82988" marR="82988" marT="39096" marB="39096"/>
                </a:tc>
              </a:tr>
              <a:tr h="45933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24.04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  Плетение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маскировочных сетей. Помощь СВО.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93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2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7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.04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       Национальная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игра «Шагай наадан».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10:00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5933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28.04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         </a:t>
                      </a:r>
                      <a:r>
                        <a:rPr lang="ru-RU" sz="1600" b="0" dirty="0" smtClean="0">
                          <a:latin typeface="+mn-lt"/>
                        </a:rPr>
                        <a:t>Азбука</a:t>
                      </a:r>
                      <a:r>
                        <a:rPr lang="ru-RU" sz="1600" b="0" baseline="0" dirty="0" smtClean="0">
                          <a:latin typeface="+mn-lt"/>
                        </a:rPr>
                        <a:t> компьютерной грамотности</a:t>
                      </a:r>
                      <a:r>
                        <a:rPr lang="ru-RU" sz="1600" b="1" baseline="0" dirty="0" smtClean="0">
                          <a:latin typeface="+mn-lt"/>
                        </a:rPr>
                        <a:t>.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10:00</a:t>
                      </a:r>
                      <a:endParaRPr lang="ru-RU" sz="1600" b="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5933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29.04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                   </a:t>
                      </a:r>
                      <a:r>
                        <a:rPr lang="ru-RU" sz="1600" b="0" dirty="0" smtClean="0">
                          <a:latin typeface="+mn-lt"/>
                        </a:rPr>
                        <a:t>Скандинавская ходьба</a:t>
                      </a:r>
                      <a:r>
                        <a:rPr lang="ru-RU" sz="1600" b="1" dirty="0" smtClean="0">
                          <a:latin typeface="+mn-lt"/>
                        </a:rPr>
                        <a:t>.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14:0</a:t>
                      </a:r>
                      <a:r>
                        <a:rPr lang="ru-RU" sz="1600" b="1" dirty="0" smtClean="0"/>
                        <a:t>0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5933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30.04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  Плетение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маскировочных сетей. Помощь СВО.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</a:p>
                    <a:p>
                      <a:endParaRPr lang="ru-RU" sz="1600" b="0" dirty="0" smtClean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55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244</Words>
  <Application>Microsoft Office PowerPoint</Application>
  <PresentationFormat>Экран (4:3)</PresentationFormat>
  <Paragraphs>78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на апрель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март 2026</dc:title>
  <dc:creator>Очертарова Евгения Григорьевна</dc:creator>
  <cp:lastModifiedBy>Очертарова Евгения Григорьевна</cp:lastModifiedBy>
  <cp:revision>33</cp:revision>
  <dcterms:created xsi:type="dcterms:W3CDTF">2025-12-15T06:47:53Z</dcterms:created>
  <dcterms:modified xsi:type="dcterms:W3CDTF">2026-03-23T05:10:54Z</dcterms:modified>
</cp:coreProperties>
</file>