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46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744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172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50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183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774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27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767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71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97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043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678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290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86677" y="92353"/>
            <a:ext cx="3376487" cy="1418339"/>
          </a:xfrm>
          <a:prstGeom prst="rect">
            <a:avLst/>
          </a:prstGeom>
        </p:spPr>
      </p:pic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258876" y="7796"/>
            <a:ext cx="2351314" cy="1125621"/>
          </a:xfrm>
          <a:prstGeom prst="rect">
            <a:avLst/>
          </a:prstGeom>
        </p:spPr>
        <p:txBody>
          <a:bodyPr vert="horz" wrap="square" lIns="0" tIns="81272" rIns="0" bIns="0" rtlCol="0">
            <a:spAutoFit/>
          </a:bodyPr>
          <a:lstStyle/>
          <a:p>
            <a:pPr marL="439378" marR="5714" indent="-427314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>
                <a:solidFill>
                  <a:schemeClr val="bg1"/>
                </a:solidFill>
              </a:rPr>
              <a:t>МЕРОПРИЯТИЯ</a:t>
            </a:r>
            <a:br>
              <a:rPr lang="ru-RU" sz="2700" b="1" spc="-10" dirty="0">
                <a:solidFill>
                  <a:schemeClr val="bg1"/>
                </a:solidFill>
              </a:rPr>
            </a:br>
            <a:r>
              <a:rPr lang="ru-RU" sz="2700" b="1" spc="-10" dirty="0">
                <a:solidFill>
                  <a:schemeClr val="bg1"/>
                </a:solidFill>
              </a:rPr>
              <a:t>н</a:t>
            </a:r>
            <a:r>
              <a:rPr lang="ru-RU" sz="2700" b="1" dirty="0" smtClean="0">
                <a:solidFill>
                  <a:schemeClr val="bg1"/>
                </a:solidFill>
              </a:rPr>
              <a:t>а</a:t>
            </a:r>
            <a:r>
              <a:rPr lang="ru-RU" sz="2700" b="1" spc="-5" dirty="0">
                <a:solidFill>
                  <a:schemeClr val="bg1"/>
                </a:solidFill>
              </a:rPr>
              <a:t> </a:t>
            </a:r>
            <a:r>
              <a:rPr lang="ru-RU" sz="2700" b="1" spc="-10" dirty="0">
                <a:solidFill>
                  <a:schemeClr val="bg1"/>
                </a:solidFill>
              </a:rPr>
              <a:t>март </a:t>
            </a:r>
            <a:r>
              <a:rPr lang="ru-RU" sz="2700" b="1" spc="-20" dirty="0">
                <a:solidFill>
                  <a:schemeClr val="bg1"/>
                </a:solidFill>
              </a:rPr>
              <a:t>2026</a:t>
            </a:r>
            <a:endParaRPr sz="2700" b="1" spc="-20" dirty="0">
              <a:solidFill>
                <a:schemeClr val="bg1"/>
              </a:solidFill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465031" y="418322"/>
            <a:ext cx="2203251" cy="841364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5572847" y="8203581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719148"/>
              </p:ext>
            </p:extLst>
          </p:nvPr>
        </p:nvGraphicFramePr>
        <p:xfrm>
          <a:off x="100961" y="1580447"/>
          <a:ext cx="6578386" cy="7092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21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46795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1537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82742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6798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02.03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effectLst/>
                          <a:latin typeface="+mn-lt"/>
                        </a:rPr>
                        <a:t> Региональное РО «Знание» (ВКС) Путешествие по картинным галереям мира: как "читать" знаменитые картины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80599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03.03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Мастер класс приуроченная к </a:t>
                      </a:r>
                      <a:r>
                        <a:rPr lang="en-US" sz="16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Б</a:t>
                      </a: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елому месяцу.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</a:t>
                      </a:r>
                      <a:r>
                        <a:rPr lang="en-US" sz="1600" b="0" dirty="0" smtClean="0">
                          <a:latin typeface="+mn-lt"/>
                        </a:rPr>
                        <a:t>4</a:t>
                      </a:r>
                      <a:r>
                        <a:rPr lang="ru-RU" sz="1600" b="0" dirty="0" smtClean="0">
                          <a:latin typeface="+mn-lt"/>
                        </a:rPr>
                        <a:t>.00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79378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05:03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Конкурсная</a:t>
                      </a:r>
                      <a:r>
                        <a:rPr lang="ru-RU" sz="1600" baseline="0" dirty="0" smtClean="0">
                          <a:latin typeface="+mn-lt"/>
                        </a:rPr>
                        <a:t> программа Праздник весны и труда.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14:00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79378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06:03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Праздничный</a:t>
                      </a:r>
                      <a:r>
                        <a:rPr lang="ru-RU" sz="1600" baseline="0" dirty="0" smtClean="0">
                          <a:latin typeface="+mn-lt"/>
                        </a:rPr>
                        <a:t> концерт к празднику 8 марта в ДК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14:00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805998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09:03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Час общения</a:t>
                      </a:r>
                      <a:r>
                        <a:rPr lang="ru-RU" sz="1600" baseline="0" dirty="0" smtClean="0">
                          <a:latin typeface="+mn-lt"/>
                        </a:rPr>
                        <a:t> «за чашкой чая»: обсуждение интересных книг, фильмов и жизненных истории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14:00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79378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10:03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</a:t>
                      </a: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маскировочных сетей. Помощь СВО.</a:t>
                      </a:r>
                      <a:endParaRPr lang="ru-RU" sz="1600" b="0" dirty="0" smtClean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11:00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805998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12:03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Лекция</a:t>
                      </a:r>
                      <a:r>
                        <a:rPr lang="ru-RU" sz="1600" baseline="0" dirty="0" smtClean="0">
                          <a:latin typeface="+mn-lt"/>
                        </a:rPr>
                        <a:t> РО «Знание» В здравом уме и твердой практики для активного долголетия.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10:00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899378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16:03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Лекция от центрального районной</a:t>
                      </a:r>
                      <a:r>
                        <a:rPr lang="ru-RU" sz="1600" baseline="0" dirty="0" smtClean="0">
                          <a:latin typeface="+mn-lt"/>
                        </a:rPr>
                        <a:t> больницы Месячник борьбы с онкологическими заболеваниями.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n>
                            <a:noFill/>
                          </a:ln>
                          <a:latin typeface="+mn-lt"/>
                        </a:rPr>
                        <a:t>14:00</a:t>
                      </a:r>
                      <a:endParaRPr lang="ru-RU" sz="1600" dirty="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641854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+mn-lt"/>
                        </a:rPr>
                        <a:t>17:03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</a:t>
                      </a: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маскировочных сетей. Помощь СВО.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+mn-lt"/>
                        </a:rPr>
                        <a:t>11:00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397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5796136"/>
            <a:ext cx="6858000" cy="3220212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193671" y="6663165"/>
            <a:ext cx="1041783" cy="113594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8997" y="7050011"/>
            <a:ext cx="5033653" cy="1797877"/>
          </a:xfrm>
          <a:prstGeom prst="rect">
            <a:avLst/>
          </a:prstGeom>
        </p:spPr>
        <p:txBody>
          <a:bodyPr vert="horz" wrap="square" lIns="0" tIns="153111" rIns="0" bIns="0" rtlCol="0">
            <a:spAutoFit/>
          </a:bodyPr>
          <a:lstStyle/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900" dirty="0">
              <a:latin typeface="Calibri"/>
              <a:cs typeface="Calibri"/>
            </a:endParaRPr>
          </a:p>
          <a:p>
            <a:pPr marL="13362">
              <a:lnSpc>
                <a:spcPts val="1254"/>
              </a:lnSpc>
              <a:spcBef>
                <a:spcPts val="912"/>
              </a:spcBef>
            </a:pPr>
            <a:r>
              <a:rPr sz="1100" b="1" dirty="0">
                <a:solidFill>
                  <a:srgbClr val="FFFFFF"/>
                </a:solidFill>
                <a:cs typeface="Calibri"/>
              </a:rPr>
              <a:t>Наши</a:t>
            </a:r>
            <a:r>
              <a:rPr sz="1100" b="1" spc="-31" dirty="0">
                <a:solidFill>
                  <a:srgbClr val="FFFFFF"/>
                </a:solidFill>
                <a:cs typeface="Calibri"/>
              </a:rPr>
              <a:t> </a:t>
            </a:r>
            <a:r>
              <a:rPr sz="1100" b="1" spc="-9" dirty="0">
                <a:solidFill>
                  <a:srgbClr val="FFFFFF"/>
                </a:solidFill>
                <a:cs typeface="Calibri"/>
              </a:rPr>
              <a:t>контакты:</a:t>
            </a:r>
            <a:endParaRPr sz="1100" b="1" dirty="0">
              <a:cs typeface="Calibri"/>
            </a:endParaRPr>
          </a:p>
          <a:p>
            <a:pPr marL="13362" marR="4454">
              <a:lnSpc>
                <a:spcPts val="1140"/>
              </a:lnSpc>
              <a:spcBef>
                <a:spcPts val="114"/>
              </a:spcBef>
            </a:pPr>
            <a:r>
              <a:rPr lang="ru-RU" sz="1100" b="1" dirty="0">
                <a:solidFill>
                  <a:srgbClr val="FFFFFF"/>
                </a:solidFill>
                <a:cs typeface="Calibri"/>
              </a:rPr>
              <a:t>Адрес: </a:t>
            </a:r>
            <a:r>
              <a:rPr lang="ru-RU" sz="1100" b="1" dirty="0" err="1" smtClean="0">
                <a:solidFill>
                  <a:srgbClr val="FFFFFF"/>
                </a:solidFill>
                <a:cs typeface="Calibri"/>
              </a:rPr>
              <a:t>с.Курумкан</a:t>
            </a:r>
            <a:r>
              <a:rPr lang="ru-RU" sz="1100" b="1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dirty="0" err="1" smtClean="0">
                <a:solidFill>
                  <a:srgbClr val="FFFFFF"/>
                </a:solidFill>
                <a:cs typeface="Calibri"/>
              </a:rPr>
              <a:t>ул.Школьная</a:t>
            </a:r>
            <a:r>
              <a:rPr lang="ru-RU" sz="1100" b="1" dirty="0" smtClean="0">
                <a:solidFill>
                  <a:srgbClr val="FFFFFF"/>
                </a:solidFill>
                <a:cs typeface="Calibri"/>
              </a:rPr>
              <a:t> . 7</a:t>
            </a:r>
            <a:r>
              <a:rPr lang="ru-RU" sz="1100" b="1" dirty="0">
                <a:solidFill>
                  <a:srgbClr val="FFFFFF"/>
                </a:solidFill>
                <a:cs typeface="Calibri"/>
              </a:rPr>
              <a:t/>
            </a:r>
            <a:br>
              <a:rPr lang="ru-RU" sz="1100" b="1" dirty="0">
                <a:solidFill>
                  <a:srgbClr val="FFFFFF"/>
                </a:solidFill>
                <a:cs typeface="Calibri"/>
              </a:rPr>
            </a:br>
            <a:r>
              <a:rPr lang="ru-RU" sz="1100" b="1" dirty="0">
                <a:solidFill>
                  <a:srgbClr val="FFFFFF"/>
                </a:solidFill>
                <a:cs typeface="Calibri"/>
              </a:rPr>
              <a:t>Контактный </a:t>
            </a:r>
            <a:r>
              <a:rPr lang="ru-RU" sz="1100" b="1" dirty="0" smtClean="0">
                <a:solidFill>
                  <a:srgbClr val="FFFFFF"/>
                </a:solidFill>
                <a:cs typeface="Calibri"/>
              </a:rPr>
              <a:t>номер: 89243995188</a:t>
            </a:r>
            <a:endParaRPr lang="ru-RU" sz="1100" b="1" dirty="0">
              <a:solidFill>
                <a:srgbClr val="FFFFFF"/>
              </a:solidFill>
              <a:cs typeface="Calibri"/>
            </a:endParaRPr>
          </a:p>
          <a:p>
            <a:pPr marL="13362" marR="4454">
              <a:lnSpc>
                <a:spcPts val="1140"/>
              </a:lnSpc>
              <a:spcBef>
                <a:spcPts val="114"/>
              </a:spcBef>
            </a:pPr>
            <a:r>
              <a:rPr lang="ru-RU" sz="1100" b="1" dirty="0" smtClean="0">
                <a:solidFill>
                  <a:srgbClr val="FFFFFF"/>
                </a:solidFill>
                <a:cs typeface="Calibri"/>
              </a:rPr>
              <a:t>ФИО: </a:t>
            </a:r>
            <a:r>
              <a:rPr lang="ru-RU" sz="1100" b="1" dirty="0" err="1" smtClean="0">
                <a:solidFill>
                  <a:srgbClr val="FFFFFF"/>
                </a:solidFill>
                <a:cs typeface="Calibri"/>
              </a:rPr>
              <a:t>Буянтуева</a:t>
            </a:r>
            <a:r>
              <a:rPr lang="ru-RU" sz="1100" b="1" dirty="0" smtClean="0">
                <a:solidFill>
                  <a:srgbClr val="FFFFFF"/>
                </a:solidFill>
                <a:cs typeface="Calibri"/>
              </a:rPr>
              <a:t> Жанна </a:t>
            </a:r>
            <a:r>
              <a:rPr lang="ru-RU" sz="1100" b="1" dirty="0" err="1" smtClean="0">
                <a:solidFill>
                  <a:srgbClr val="FFFFFF"/>
                </a:solidFill>
                <a:cs typeface="Calibri"/>
              </a:rPr>
              <a:t>Баторовна</a:t>
            </a:r>
            <a:endParaRPr sz="1100" b="1" dirty="0"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645045" y="6132324"/>
            <a:ext cx="2992738" cy="498172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sz="1400" b="1" dirty="0" err="1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57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400" b="1" spc="-4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3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8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4005065" y="7327757"/>
            <a:ext cx="2632718" cy="1268034"/>
          </a:xfrm>
          <a:prstGeom prst="rect">
            <a:avLst/>
          </a:prstGeom>
        </p:spPr>
        <p:txBody>
          <a:bodyPr vert="horz" wrap="square" lIns="0" tIns="28951" rIns="0" bIns="0" rtlCol="0">
            <a:spAutoFit/>
          </a:bodyPr>
          <a:lstStyle/>
          <a:p>
            <a:pPr marL="11135" marR="105786" algn="just">
              <a:spcBef>
                <a:spcPts val="227"/>
              </a:spcBef>
            </a:pPr>
            <a:r>
              <a:rPr lang="ru-RU" sz="1100" b="1" spc="-9" dirty="0" smtClean="0">
                <a:solidFill>
                  <a:srgbClr val="FFFFFF"/>
                </a:solidFill>
                <a:cs typeface="Calibri"/>
              </a:rPr>
              <a:t>Клиентская служба (на правах отдела) </a:t>
            </a:r>
          </a:p>
          <a:p>
            <a:pPr marL="11135" marR="105786">
              <a:spcBef>
                <a:spcPts val="227"/>
              </a:spcBef>
            </a:pPr>
            <a:r>
              <a:rPr lang="ru-RU" sz="1100" b="1" spc="-9" dirty="0" smtClean="0">
                <a:solidFill>
                  <a:srgbClr val="FFFFFF"/>
                </a:solidFill>
                <a:cs typeface="Calibri"/>
              </a:rPr>
              <a:t>в </a:t>
            </a:r>
            <a:r>
              <a:rPr lang="ru-RU" sz="1100" b="1" spc="-9" dirty="0" err="1" smtClean="0">
                <a:solidFill>
                  <a:srgbClr val="FFFFFF"/>
                </a:solidFill>
                <a:cs typeface="Calibri"/>
              </a:rPr>
              <a:t>Курумканском</a:t>
            </a:r>
            <a:r>
              <a:rPr lang="ru-RU" sz="1100" b="1" spc="-9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spc="-9" dirty="0" smtClean="0">
                <a:solidFill>
                  <a:srgbClr val="FFFFFF"/>
                </a:solidFill>
                <a:cs typeface="Calibri"/>
              </a:rPr>
              <a:t>районе</a:t>
            </a:r>
          </a:p>
          <a:p>
            <a:pPr marL="11135" marR="105786">
              <a:spcBef>
                <a:spcPts val="227"/>
              </a:spcBef>
            </a:pPr>
            <a:r>
              <a:rPr lang="ru-RU" sz="1100" b="1" spc="-9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spc="-9" dirty="0">
                <a:solidFill>
                  <a:srgbClr val="FFFFFF"/>
                </a:solidFill>
                <a:cs typeface="Calibri"/>
              </a:rPr>
              <a:t>Отделения  Фонда</a:t>
            </a:r>
            <a:r>
              <a:rPr lang="ru-RU" sz="1100" b="1" spc="438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spc="-9" dirty="0">
                <a:solidFill>
                  <a:srgbClr val="FFFFFF"/>
                </a:solidFill>
                <a:cs typeface="Calibri"/>
              </a:rPr>
              <a:t>пенсионного</a:t>
            </a:r>
            <a:endParaRPr lang="ru-RU" sz="1100" b="1" dirty="0">
              <a:cs typeface="Calibri"/>
            </a:endParaRPr>
          </a:p>
          <a:p>
            <a:pPr marL="11135" marR="189301"/>
            <a:r>
              <a:rPr lang="ru-RU" sz="1100" b="1" dirty="0">
                <a:solidFill>
                  <a:srgbClr val="FFFFFF"/>
                </a:solidFill>
                <a:cs typeface="Calibri"/>
              </a:rPr>
              <a:t>и</a:t>
            </a:r>
            <a:r>
              <a:rPr lang="ru-RU" sz="1100" b="1" spc="-9" dirty="0">
                <a:solidFill>
                  <a:srgbClr val="FFFFFF"/>
                </a:solidFill>
                <a:cs typeface="Calibri"/>
              </a:rPr>
              <a:t> социального</a:t>
            </a:r>
            <a:r>
              <a:rPr lang="ru-RU" sz="1100" b="1" spc="438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spc="-9" dirty="0">
                <a:solidFill>
                  <a:srgbClr val="FFFFFF"/>
                </a:solidFill>
                <a:cs typeface="Calibri"/>
              </a:rPr>
              <a:t>страхования</a:t>
            </a:r>
            <a:r>
              <a:rPr lang="ru-RU" sz="1100" b="1" spc="9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spc="-22" dirty="0">
                <a:solidFill>
                  <a:srgbClr val="FFFFFF"/>
                </a:solidFill>
                <a:cs typeface="Calibri"/>
              </a:rPr>
              <a:t>РФ</a:t>
            </a:r>
            <a:endParaRPr lang="ru-RU" sz="1100" b="1" dirty="0">
              <a:cs typeface="Calibri"/>
            </a:endParaRPr>
          </a:p>
          <a:p>
            <a:pPr marL="11135" marR="4454"/>
            <a:r>
              <a:rPr lang="ru-RU" sz="1100" b="1" dirty="0">
                <a:solidFill>
                  <a:srgbClr val="FFFFFF"/>
                </a:solidFill>
                <a:cs typeface="Calibri"/>
              </a:rPr>
              <a:t>по</a:t>
            </a:r>
            <a:r>
              <a:rPr lang="ru-RU" sz="1100" b="1" spc="39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spc="-18" dirty="0">
                <a:solidFill>
                  <a:srgbClr val="FFFFFF"/>
                </a:solidFill>
                <a:cs typeface="Calibri"/>
              </a:rPr>
              <a:t>Республике Бурятия</a:t>
            </a:r>
            <a:endParaRPr lang="ru-RU" sz="1100" b="1" dirty="0">
              <a:cs typeface="Calibri"/>
            </a:endParaRPr>
          </a:p>
          <a:p>
            <a:pPr marL="11135" marR="105786" algn="ctr">
              <a:spcBef>
                <a:spcPts val="227"/>
              </a:spcBef>
            </a:pPr>
            <a:endParaRPr lang="ru-RU" sz="1300" b="1" spc="-9" dirty="0" smtClean="0">
              <a:solidFill>
                <a:srgbClr val="FFFFFF"/>
              </a:solidFill>
              <a:cs typeface="Calibri"/>
            </a:endParaRPr>
          </a:p>
          <a:p>
            <a:pPr marL="11135" marR="105786">
              <a:lnSpc>
                <a:spcPts val="701"/>
              </a:lnSpc>
              <a:spcBef>
                <a:spcPts val="227"/>
              </a:spcBef>
            </a:pPr>
            <a:endParaRPr sz="1300" dirty="0"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5897550" y="8205364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5538960" y="6630496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35964" y="6776759"/>
            <a:ext cx="546028" cy="44171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8978" y="8184679"/>
            <a:ext cx="782656" cy="73741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502701"/>
              </p:ext>
            </p:extLst>
          </p:nvPr>
        </p:nvGraphicFramePr>
        <p:xfrm>
          <a:off x="178654" y="189684"/>
          <a:ext cx="6487359" cy="4981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8758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9665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8194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907845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17:03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988" marR="82988" marT="39095" marB="390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Плетение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маскировочных сетей. Помощь СВО.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988" marR="82988" marT="39095" marB="390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11:00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988" marR="82988" marT="39095" marB="390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150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19:03</a:t>
                      </a:r>
                    </a:p>
                    <a:p>
                      <a:pPr algn="ctr"/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Прием граждан руководящим составом ОСФР по Республике Бурятия посредством ВКС</a:t>
                      </a:r>
                      <a:endParaRPr lang="ru-RU" sz="1600" b="0" dirty="0" smtClean="0"/>
                    </a:p>
                    <a:p>
                      <a:endParaRPr lang="ru-RU" sz="1600" b="0" baseline="0" dirty="0" smtClean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0" dirty="0" smtClean="0">
                          <a:latin typeface="+mn-lt"/>
                        </a:rPr>
                        <a:t>11:00</a:t>
                      </a:r>
                    </a:p>
                  </a:txBody>
                  <a:tcPr marL="82988" marR="82988" marT="39095" marB="39095"/>
                </a:tc>
              </a:tr>
              <a:tr h="966859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+mn-lt"/>
                        </a:rPr>
                        <a:t>23:03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/>
                        <a:t>Проект от партии Новые</a:t>
                      </a:r>
                      <a:r>
                        <a:rPr lang="ru-RU" sz="1600" b="0" baseline="0" dirty="0" smtClean="0"/>
                        <a:t> люди</a:t>
                      </a:r>
                      <a:r>
                        <a:rPr lang="ru-RU" sz="1600" b="0" dirty="0" smtClean="0"/>
                        <a:t> «Цифрового равенства». Тема: обучение работе с искусственным</a:t>
                      </a:r>
                      <a:r>
                        <a:rPr lang="ru-RU" sz="1600" b="0" baseline="0" dirty="0" smtClean="0"/>
                        <a:t> интеллектом.</a:t>
                      </a:r>
                      <a:endParaRPr lang="ru-RU" sz="1600" b="0" dirty="0" smtClean="0"/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14:00</a:t>
                      </a:r>
                      <a:endParaRPr lang="ru-RU" sz="1600" b="0" dirty="0"/>
                    </a:p>
                  </a:txBody>
                  <a:tcPr marL="82988" marR="82988" marT="39096" marB="39096"/>
                </a:tc>
              </a:tr>
              <a:tr h="45933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24:03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</a:t>
                      </a: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маскировочных сетей. Помощь СВО.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11:00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5933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25:03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Национальная</a:t>
                      </a: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игра «Шагай наадан».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10:00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5933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26:03</a:t>
                      </a:r>
                      <a:endParaRPr lang="ru-RU" sz="16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Азбука</a:t>
                      </a:r>
                      <a:r>
                        <a:rPr lang="ru-RU" sz="1600" b="0" baseline="0" dirty="0" smtClean="0"/>
                        <a:t> компьютерной грамотности.</a:t>
                      </a:r>
                      <a:endParaRPr lang="ru-RU" sz="1600" b="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10:00</a:t>
                      </a:r>
                      <a:endParaRPr lang="ru-RU" sz="1600" b="0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5933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30:03</a:t>
                      </a:r>
                      <a:endParaRPr lang="ru-RU" sz="16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Скандинавская ходьба.</a:t>
                      </a:r>
                      <a:endParaRPr lang="ru-RU" sz="1600" b="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14:00</a:t>
                      </a:r>
                      <a:endParaRPr lang="ru-RU" sz="1600" b="0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5933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31:03</a:t>
                      </a:r>
                      <a:endParaRPr lang="ru-RU" sz="16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</a:t>
                      </a: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маскировочных сетей. Помощь СВО.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11:00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1553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245</Words>
  <Application>Microsoft Office PowerPoint</Application>
  <PresentationFormat>Экран (4:3)</PresentationFormat>
  <Paragraphs>66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МЕРОПРИЯТИЯ на март 2026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март 2026</dc:title>
  <dc:creator>Очертарова Евгения Григорьевна</dc:creator>
  <cp:lastModifiedBy>Очертарова Евгения Григорьевна</cp:lastModifiedBy>
  <cp:revision>18</cp:revision>
  <dcterms:created xsi:type="dcterms:W3CDTF">2025-12-15T06:47:53Z</dcterms:created>
  <dcterms:modified xsi:type="dcterms:W3CDTF">2026-03-02T01:45:38Z</dcterms:modified>
</cp:coreProperties>
</file>