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6858000" cy="9144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2F9"/>
    <a:srgbClr val="E9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892" y="60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0D1C6A-F2DB-41D7-95AF-85748FC2D890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9EDEF-8916-48FA-884B-CFC782A858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903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lnSpc>
                <a:spcPct val="100000"/>
              </a:lnSpc>
            </a:pPr>
            <a:endParaRPr lang="ru-RU" sz="1200" b="0" strike="noStrike" spc="-1" dirty="0" smtClean="0">
              <a:solidFill>
                <a:srgbClr val="FF0000"/>
              </a:solidFill>
              <a:latin typeface="+mn-lt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9EDEF-8916-48FA-884B-CFC782A858B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91619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9EDEF-8916-48FA-884B-CFC782A858B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760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744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172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50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183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774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271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767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717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972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043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678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290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78592" y="190487"/>
            <a:ext cx="3376487" cy="1417374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584894" y="6991740"/>
            <a:ext cx="1041782" cy="113595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7072" y="497257"/>
            <a:ext cx="2533118" cy="779372"/>
          </a:xfrm>
          <a:prstGeom prst="rect">
            <a:avLst/>
          </a:prstGeom>
        </p:spPr>
        <p:txBody>
          <a:bodyPr vert="horz" wrap="square" lIns="0" tIns="81272" rIns="0" bIns="0" rtlCol="0">
            <a:spAutoFit/>
          </a:bodyPr>
          <a:lstStyle/>
          <a:p>
            <a:pPr marL="439378" marR="5714" indent="-427314">
              <a:lnSpc>
                <a:spcPts val="2700"/>
              </a:lnSpc>
              <a:spcBef>
                <a:spcPts val="640"/>
              </a:spcBef>
            </a:pPr>
            <a:r>
              <a:rPr lang="ru-RU" sz="2700" b="1" spc="-10" dirty="0">
                <a:solidFill>
                  <a:schemeClr val="bg1"/>
                </a:solidFill>
              </a:rPr>
              <a:t>МЕРОПРИЯТИЯ</a:t>
            </a:r>
            <a:br>
              <a:rPr lang="ru-RU" sz="2700" b="1" spc="-10" dirty="0">
                <a:solidFill>
                  <a:schemeClr val="bg1"/>
                </a:solidFill>
              </a:rPr>
            </a:br>
            <a:r>
              <a:rPr lang="ru-RU" sz="2400" b="1" spc="-10" dirty="0" smtClean="0">
                <a:solidFill>
                  <a:schemeClr val="bg1"/>
                </a:solidFill>
              </a:rPr>
              <a:t>на апрель</a:t>
            </a:r>
            <a:r>
              <a:rPr lang="ru-RU" sz="2700" b="1" spc="-10" dirty="0" smtClean="0">
                <a:solidFill>
                  <a:schemeClr val="bg1"/>
                </a:solidFill>
              </a:rPr>
              <a:t> </a:t>
            </a:r>
            <a:r>
              <a:rPr lang="ru-RU" sz="2700" b="1" spc="-20" dirty="0">
                <a:solidFill>
                  <a:schemeClr val="bg1"/>
                </a:solidFill>
              </a:rPr>
              <a:t>2026</a:t>
            </a:r>
            <a:endParaRPr sz="2700" b="1" spc="-20" dirty="0">
              <a:solidFill>
                <a:schemeClr val="bg1"/>
              </a:solidFill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466062" y="6294917"/>
            <a:ext cx="2992738" cy="951926"/>
          </a:xfrm>
          <a:prstGeom prst="rect">
            <a:avLst/>
          </a:prstGeom>
        </p:spPr>
        <p:txBody>
          <a:bodyPr vert="horz" wrap="square" lIns="0" tIns="12699" rIns="0" bIns="0" rtlCol="0">
            <a:spAutoFit/>
          </a:bodyPr>
          <a:lstStyle/>
          <a:p>
            <a:pPr marL="12699" marR="5079" indent="1948624">
              <a:lnSpc>
                <a:spcPct val="112799"/>
              </a:lnSpc>
              <a:spcBef>
                <a:spcPts val="100"/>
              </a:spcBef>
            </a:pP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230796" y="175784"/>
            <a:ext cx="2203251" cy="841364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488708" y="6787412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5592486" y="6962115"/>
            <a:ext cx="546028" cy="441713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728732"/>
              </p:ext>
            </p:extLst>
          </p:nvPr>
        </p:nvGraphicFramePr>
        <p:xfrm>
          <a:off x="107170" y="1763688"/>
          <a:ext cx="6571876" cy="7210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7574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254903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99399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Дата 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Мероприятие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57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08.04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600" b="0" strike="noStrike" spc="-1" dirty="0" smtClean="0">
                          <a:latin typeface="+mn-lt"/>
                        </a:rPr>
                        <a:t>Выставка, историко-образовательный экскурс «Поэт,</a:t>
                      </a:r>
                      <a:r>
                        <a:rPr lang="ru-RU" sz="1600" b="0" strike="noStrike" spc="-1" baseline="0" dirty="0" smtClean="0">
                          <a:latin typeface="+mn-lt"/>
                        </a:rPr>
                        <a:t> воин, патриот – Дамба </a:t>
                      </a:r>
                      <a:r>
                        <a:rPr lang="ru-RU" sz="1600" b="0" strike="noStrike" spc="-1" baseline="0" dirty="0" err="1" smtClean="0">
                          <a:latin typeface="+mn-lt"/>
                        </a:rPr>
                        <a:t>Жалсараев</a:t>
                      </a:r>
                      <a:r>
                        <a:rPr lang="ru-RU" sz="1600" b="0" strike="noStrike" spc="-1" baseline="0" dirty="0" smtClean="0">
                          <a:latin typeface="+mn-lt"/>
                        </a:rPr>
                        <a:t>» 100-летие народного поэта  Бурятии». (</a:t>
                      </a:r>
                      <a:r>
                        <a:rPr lang="ru-RU" sz="1600" b="0" strike="noStrike" spc="-1" baseline="0" dirty="0" err="1" smtClean="0">
                          <a:latin typeface="+mn-lt"/>
                        </a:rPr>
                        <a:t>Кяхтинский</a:t>
                      </a:r>
                      <a:r>
                        <a:rPr lang="ru-RU" sz="1600" b="0" strike="noStrike" spc="-1" baseline="0" dirty="0" smtClean="0">
                          <a:latin typeface="+mn-lt"/>
                        </a:rPr>
                        <a:t> краеведческий музей).</a:t>
                      </a:r>
                      <a:endParaRPr lang="ru-RU" sz="1600" b="0" strike="noStrike" spc="-1" dirty="0" smtClean="0">
                        <a:latin typeface="+mn-lt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600" b="0" strike="noStrike" spc="-1" dirty="0" smtClean="0">
                          <a:latin typeface="+mn-lt"/>
                        </a:rPr>
                        <a:t>14:00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383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15.04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tx1"/>
                          </a:solidFill>
                          <a:latin typeface="+mn-lt"/>
                        </a:rPr>
                        <a:t>Мастер класс по технике папье-маше, изготовление изделия. (Центр дополнительного образования)</a:t>
                      </a:r>
                      <a:endParaRPr lang="ru-RU" sz="1600" b="0" strike="noStrike" spc="-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latin typeface="+mn-lt"/>
                        </a:rPr>
                        <a:t>12:00</a:t>
                      </a:r>
                      <a:endParaRPr lang="ru-RU" sz="16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</a:tr>
              <a:tr h="5383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16.04</a:t>
                      </a: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trike="noStrike" spc="-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Трансляция РО «Знание». Лекторий на тему: </a:t>
                      </a:r>
                      <a:r>
                        <a:rPr lang="ru-RU" sz="1600" b="0" strike="noStrike" spc="-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«Эхо Чернобыля. Подвиг ликвидаторов». </a:t>
                      </a:r>
                      <a:endParaRPr lang="ru-RU" sz="1600" b="0" strike="noStrike" spc="-1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trike="noStrike" spc="-1" dirty="0" smtClean="0">
                          <a:latin typeface="+mn-lt"/>
                        </a:rPr>
                        <a:t>15:00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383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17.04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600" b="0" strike="noStrike" spc="-1" dirty="0" smtClean="0">
                          <a:latin typeface="+mn-lt"/>
                        </a:rPr>
                        <a:t>Участие в проекте «Кяхта – город дружбы и традиций». Мастер-класс (от старшего поколения</a:t>
                      </a:r>
                      <a:r>
                        <a:rPr lang="ru-RU" sz="1600" b="0" strike="noStrike" spc="-1" baseline="0" dirty="0" smtClean="0">
                          <a:latin typeface="+mn-lt"/>
                        </a:rPr>
                        <a:t> -</a:t>
                      </a:r>
                      <a:r>
                        <a:rPr lang="ru-RU" sz="1600" b="0" strike="noStrike" spc="-1" dirty="0" smtClean="0">
                          <a:latin typeface="+mn-lt"/>
                        </a:rPr>
                        <a:t> младшему)</a:t>
                      </a:r>
                      <a:r>
                        <a:rPr lang="ru-RU" sz="1600" b="0" strike="noStrike" spc="-1" baseline="0" dirty="0" smtClean="0">
                          <a:latin typeface="+mn-lt"/>
                        </a:rPr>
                        <a:t> по бурятской народной игре «Шагай </a:t>
                      </a:r>
                      <a:r>
                        <a:rPr lang="ru-RU" sz="1600" b="0" strike="noStrike" spc="-1" baseline="0" dirty="0" err="1" smtClean="0">
                          <a:latin typeface="+mn-lt"/>
                        </a:rPr>
                        <a:t>наадан</a:t>
                      </a:r>
                      <a:r>
                        <a:rPr lang="ru-RU" sz="1600" b="0" strike="noStrike" spc="-1" baseline="0" dirty="0" smtClean="0">
                          <a:latin typeface="+mn-lt"/>
                        </a:rPr>
                        <a:t>». </a:t>
                      </a:r>
                      <a:r>
                        <a:rPr lang="ru-RU" sz="1600" b="0" strike="noStrike" spc="-1" dirty="0" smtClean="0">
                          <a:latin typeface="+mn-lt"/>
                        </a:rPr>
                        <a:t>  (Управление</a:t>
                      </a:r>
                      <a:r>
                        <a:rPr lang="ru-RU" sz="1600" b="0" strike="noStrike" spc="-1" baseline="0" dirty="0" smtClean="0">
                          <a:latin typeface="+mn-lt"/>
                        </a:rPr>
                        <a:t> </a:t>
                      </a:r>
                      <a:r>
                        <a:rPr lang="ru-RU" sz="1600" b="0" strike="noStrike" spc="-1" dirty="0" smtClean="0">
                          <a:latin typeface="+mn-lt"/>
                        </a:rPr>
                        <a:t>культуры МО </a:t>
                      </a:r>
                      <a:r>
                        <a:rPr lang="ru-RU" sz="1600" b="0" strike="noStrike" spc="-1" dirty="0" err="1" smtClean="0">
                          <a:latin typeface="+mn-lt"/>
                        </a:rPr>
                        <a:t>Кяхтинский</a:t>
                      </a:r>
                      <a:r>
                        <a:rPr lang="ru-RU" sz="1600" b="0" strike="noStrike" spc="-1" dirty="0" smtClean="0">
                          <a:latin typeface="+mn-lt"/>
                        </a:rPr>
                        <a:t> район, Центральная районная</a:t>
                      </a:r>
                      <a:r>
                        <a:rPr lang="ru-RU" sz="1600" b="0" strike="noStrike" spc="-1" baseline="0" dirty="0" smtClean="0">
                          <a:latin typeface="+mn-lt"/>
                        </a:rPr>
                        <a:t> библиотека</a:t>
                      </a:r>
                      <a:r>
                        <a:rPr lang="ru-RU" sz="1600" b="0" strike="noStrike" spc="-1" dirty="0" smtClean="0">
                          <a:latin typeface="+mn-lt"/>
                        </a:rPr>
                        <a:t>).</a:t>
                      </a:r>
                    </a:p>
                    <a:p>
                      <a:pPr algn="l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latin typeface="+mn-lt"/>
                        </a:rPr>
                        <a:t>14:00</a:t>
                      </a:r>
                      <a:endParaRPr lang="ru-RU" sz="16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642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20.04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tx1"/>
                          </a:solidFill>
                          <a:latin typeface="+mn-lt"/>
                        </a:rPr>
                        <a:t>Образовательная лекция «Программа долгосрочных платежей» (ВКС). Представитель </a:t>
                      </a:r>
                      <a:r>
                        <a:rPr lang="ru-RU" sz="1600" b="0" strike="noStrike" spc="-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Альфа-банк</a:t>
                      </a:r>
                      <a:r>
                        <a:rPr lang="ru-RU" sz="1600" b="0" strike="noStrike" spc="-1" dirty="0" smtClean="0">
                          <a:solidFill>
                            <a:schemeClr val="tx1"/>
                          </a:solidFill>
                          <a:latin typeface="+mn-lt"/>
                        </a:rPr>
                        <a:t>.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latin typeface="+mn-lt"/>
                        </a:rPr>
                        <a:t>15:00</a:t>
                      </a:r>
                      <a:endParaRPr lang="ru-RU" sz="16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1165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21.04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 smtClean="0">
                          <a:latin typeface="+mn-lt"/>
                        </a:rPr>
                        <a:t> Конкурс патриотической песни</a:t>
                      </a:r>
                    </a:p>
                    <a:p>
                      <a:pPr algn="l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 smtClean="0">
                          <a:latin typeface="+mn-lt"/>
                        </a:rPr>
                        <a:t>«Песни победы».</a:t>
                      </a:r>
                    </a:p>
                    <a:p>
                      <a:pPr algn="l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397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0" y="5436096"/>
            <a:ext cx="6858000" cy="3707904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522688" y="6660232"/>
            <a:ext cx="1041783" cy="113594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78654" y="7218472"/>
            <a:ext cx="5033653" cy="1865844"/>
          </a:xfrm>
          <a:prstGeom prst="rect">
            <a:avLst/>
          </a:prstGeom>
        </p:spPr>
        <p:txBody>
          <a:bodyPr vert="horz" wrap="square" lIns="0" tIns="153111" rIns="0" bIns="0" rtlCol="0">
            <a:spAutoFit/>
          </a:bodyPr>
          <a:lstStyle/>
          <a:p>
            <a:pPr marL="11135" marR="1048951">
              <a:lnSpc>
                <a:spcPct val="75800"/>
              </a:lnSpc>
              <a:spcBef>
                <a:spcPts val="1206"/>
              </a:spcBef>
            </a:pPr>
            <a:r>
              <a:rPr sz="3600" b="1" spc="-9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6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6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9" dirty="0">
                <a:solidFill>
                  <a:srgbClr val="FFFFFF"/>
                </a:solidFill>
                <a:latin typeface="Calibri"/>
                <a:cs typeface="Calibri"/>
              </a:rPr>
              <a:t>ЖДЕМ</a:t>
            </a:r>
            <a:r>
              <a:rPr sz="3600" b="1" spc="-9" dirty="0" smtClean="0">
                <a:solidFill>
                  <a:srgbClr val="FFFFFF"/>
                </a:solidFill>
                <a:latin typeface="Calibri"/>
                <a:cs typeface="Calibri"/>
              </a:rPr>
              <a:t>!</a:t>
            </a:r>
            <a:endParaRPr lang="ru-RU" sz="3600" b="1" spc="-9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1135" marR="1048951">
              <a:lnSpc>
                <a:spcPct val="75800"/>
              </a:lnSpc>
              <a:spcBef>
                <a:spcPts val="1206"/>
              </a:spcBef>
            </a:pPr>
            <a:r>
              <a:rPr lang="ru-RU" sz="1200" dirty="0">
                <a:solidFill>
                  <a:schemeClr val="bg1"/>
                </a:solidFill>
                <a:cs typeface="Calibri"/>
              </a:rPr>
              <a:t>Наши контакты: Адрес: </a:t>
            </a:r>
            <a:r>
              <a:rPr lang="ru-RU" sz="1200" dirty="0" err="1" smtClean="0">
                <a:solidFill>
                  <a:schemeClr val="bg1"/>
                </a:solidFill>
                <a:cs typeface="Calibri"/>
              </a:rPr>
              <a:t>Кяхтинский</a:t>
            </a:r>
            <a:r>
              <a:rPr lang="ru-RU" sz="1200" dirty="0" smtClean="0">
                <a:solidFill>
                  <a:schemeClr val="bg1"/>
                </a:solidFill>
                <a:cs typeface="Calibri"/>
              </a:rPr>
              <a:t> р-он,  г. Кяхта,  ул. Потанина, 8</a:t>
            </a:r>
            <a:r>
              <a:rPr lang="ru-RU" sz="1200" dirty="0">
                <a:solidFill>
                  <a:schemeClr val="bg1"/>
                </a:solidFill>
                <a:cs typeface="Calibri"/>
              </a:rPr>
              <a:t/>
            </a:r>
            <a:br>
              <a:rPr lang="ru-RU" sz="1200" dirty="0">
                <a:solidFill>
                  <a:schemeClr val="bg1"/>
                </a:solidFill>
                <a:cs typeface="Calibri"/>
              </a:rPr>
            </a:br>
            <a:r>
              <a:rPr lang="ru-RU" sz="1200" dirty="0">
                <a:solidFill>
                  <a:schemeClr val="bg1"/>
                </a:solidFill>
                <a:cs typeface="Calibri"/>
              </a:rPr>
              <a:t>Контактный </a:t>
            </a:r>
            <a:r>
              <a:rPr lang="ru-RU" sz="1200" dirty="0" smtClean="0">
                <a:solidFill>
                  <a:schemeClr val="bg1"/>
                </a:solidFill>
                <a:cs typeface="Calibri"/>
              </a:rPr>
              <a:t>номер:  83014291285</a:t>
            </a:r>
          </a:p>
          <a:p>
            <a:pPr marL="11135" marR="1048951">
              <a:lnSpc>
                <a:spcPct val="75800"/>
              </a:lnSpc>
              <a:spcBef>
                <a:spcPts val="1206"/>
              </a:spcBef>
            </a:pPr>
            <a:r>
              <a:rPr lang="ru-RU" sz="1200" dirty="0" smtClean="0">
                <a:solidFill>
                  <a:schemeClr val="bg1"/>
                </a:solidFill>
                <a:cs typeface="Calibri"/>
              </a:rPr>
              <a:t>ФИО</a:t>
            </a:r>
            <a:r>
              <a:rPr lang="ru-RU" sz="1200" dirty="0">
                <a:solidFill>
                  <a:schemeClr val="bg1"/>
                </a:solidFill>
                <a:cs typeface="Calibri"/>
              </a:rPr>
              <a:t>: </a:t>
            </a:r>
            <a:r>
              <a:rPr lang="ru-RU" sz="1200" dirty="0" smtClean="0">
                <a:solidFill>
                  <a:schemeClr val="bg1"/>
                </a:solidFill>
                <a:cs typeface="Calibri"/>
              </a:rPr>
              <a:t>Бондаренко Елена Александровна</a:t>
            </a:r>
            <a:endParaRPr sz="39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46645" y="6010188"/>
            <a:ext cx="2992738" cy="740995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 marR="4454" indent="1708720">
              <a:lnSpc>
                <a:spcPct val="112799"/>
              </a:lnSpc>
              <a:spcBef>
                <a:spcPts val="88"/>
              </a:spcBef>
            </a:pPr>
            <a:r>
              <a:rPr sz="1400" b="1" dirty="0" err="1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57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400" b="1" spc="-9" dirty="0" smtClean="0">
                <a:solidFill>
                  <a:srgbClr val="58595B"/>
                </a:solidFill>
                <a:latin typeface="Calibri"/>
                <a:cs typeface="Calibri"/>
              </a:rPr>
              <a:t>         	    </a:t>
            </a:r>
            <a:r>
              <a:rPr sz="1400" b="1" spc="-9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400" b="1" spc="-9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</a:p>
          <a:p>
            <a:pPr marL="11135" marR="4454" indent="1708720">
              <a:lnSpc>
                <a:spcPct val="112799"/>
              </a:lnSpc>
              <a:spcBef>
                <a:spcPts val="88"/>
              </a:spcBef>
            </a:pP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      08.30-17.30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4437112" y="7843174"/>
            <a:ext cx="2198710" cy="503723"/>
          </a:xfrm>
          <a:prstGeom prst="rect">
            <a:avLst/>
          </a:prstGeom>
        </p:spPr>
        <p:txBody>
          <a:bodyPr vert="horz" wrap="square" lIns="0" tIns="28951" rIns="0" bIns="0" rtlCol="0">
            <a:spAutoFit/>
          </a:bodyPr>
          <a:lstStyle/>
          <a:p>
            <a:pPr marL="11135" marR="105786">
              <a:lnSpc>
                <a:spcPts val="701"/>
              </a:lnSpc>
              <a:spcBef>
                <a:spcPts val="227"/>
              </a:spcBef>
            </a:pPr>
            <a:r>
              <a:rPr lang="ru-RU" sz="900" spc="-9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</a:t>
            </a:r>
            <a:r>
              <a:rPr lang="ru-RU" sz="900" spc="-9" dirty="0" err="1" smtClean="0">
                <a:solidFill>
                  <a:srgbClr val="FFFFFF"/>
                </a:solidFill>
                <a:latin typeface="Calibri"/>
                <a:cs typeface="Calibri"/>
              </a:rPr>
              <a:t>Кяхтинском</a:t>
            </a:r>
            <a:r>
              <a:rPr lang="ru-RU" sz="900" spc="-9" dirty="0" smtClean="0">
                <a:solidFill>
                  <a:srgbClr val="FFFFFF"/>
                </a:solidFill>
                <a:latin typeface="Calibri"/>
                <a:cs typeface="Calibri"/>
              </a:rPr>
              <a:t> районе  </a:t>
            </a:r>
          </a:p>
          <a:p>
            <a:pPr marL="11135" marR="105786">
              <a:lnSpc>
                <a:spcPts val="701"/>
              </a:lnSpc>
              <a:spcBef>
                <a:spcPts val="227"/>
              </a:spcBef>
            </a:pPr>
            <a:r>
              <a:rPr sz="900" spc="-9" dirty="0" err="1" smtClean="0">
                <a:solidFill>
                  <a:srgbClr val="FFFFFF"/>
                </a:solidFill>
                <a:latin typeface="Calibri"/>
                <a:cs typeface="Calibri"/>
              </a:rPr>
              <a:t>Отделени</a:t>
            </a:r>
            <a:r>
              <a:rPr lang="ru-RU" sz="900" spc="-9" dirty="0" smtClean="0">
                <a:solidFill>
                  <a:srgbClr val="FFFFFF"/>
                </a:solidFill>
                <a:latin typeface="Calibri"/>
                <a:cs typeface="Calibri"/>
              </a:rPr>
              <a:t>я  </a:t>
            </a:r>
            <a:r>
              <a:rPr sz="900" spc="-9" dirty="0" err="1" smtClean="0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900" spc="438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9" dirty="0" err="1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900" spc="-9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900" spc="-9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9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r>
              <a:rPr sz="900" spc="43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9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900" spc="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22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900" dirty="0">
              <a:latin typeface="Calibri"/>
              <a:cs typeface="Calibri"/>
            </a:endParaRPr>
          </a:p>
          <a:p>
            <a:pPr marL="11135" marR="4454">
              <a:lnSpc>
                <a:spcPts val="701"/>
              </a:lnSpc>
            </a:pPr>
            <a:r>
              <a:rPr sz="9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900" spc="3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900" spc="-18" dirty="0">
                <a:solidFill>
                  <a:srgbClr val="FFFFFF"/>
                </a:solidFill>
                <a:latin typeface="Calibri"/>
                <a:cs typeface="Calibri"/>
              </a:rPr>
              <a:t>Республике Бурятия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5804956" y="8293359"/>
            <a:ext cx="794084" cy="734083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449363" y="6695037"/>
            <a:ext cx="803659" cy="79052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557429" y="6840895"/>
            <a:ext cx="587526" cy="623554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4956" y="8300908"/>
            <a:ext cx="782656" cy="737419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2201632"/>
              </p:ext>
            </p:extLst>
          </p:nvPr>
        </p:nvGraphicFramePr>
        <p:xfrm>
          <a:off x="166078" y="395536"/>
          <a:ext cx="6560729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4025"/>
                <a:gridCol w="4853467"/>
                <a:gridCol w="893237"/>
              </a:tblGrid>
              <a:tr h="363096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30.04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 marL="82988" marR="82988" marT="39095" marB="39095">
                    <a:solidFill>
                      <a:srgbClr val="EDF2F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tx1"/>
                          </a:solidFill>
                          <a:latin typeface="+mn-lt"/>
                        </a:rPr>
                        <a:t>Презентация-старт акции «Полотно дружбы и единства!»</a:t>
                      </a:r>
                      <a:endParaRPr lang="ru-RU" sz="1600" b="0" strike="noStrike" spc="-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800" marR="82800">
                    <a:solidFill>
                      <a:srgbClr val="EDF2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tx1"/>
                          </a:solidFill>
                          <a:latin typeface="+mn-lt"/>
                        </a:rPr>
                        <a:t>14:00</a:t>
                      </a:r>
                      <a:endParaRPr lang="ru-RU" sz="1600" b="0" strike="noStrike" spc="-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800" marR="82800">
                    <a:solidFill>
                      <a:srgbClr val="EDF2F9"/>
                    </a:solidFill>
                  </a:tcPr>
                </a:tc>
              </a:tr>
              <a:tr h="566204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+mn-lt"/>
                        </a:rPr>
                        <a:t>27.04-</a:t>
                      </a:r>
                    </a:p>
                    <a:p>
                      <a:pPr algn="ctr"/>
                      <a:r>
                        <a:rPr lang="ru-RU" sz="1600" b="0" dirty="0" smtClean="0">
                          <a:latin typeface="+mn-lt"/>
                        </a:rPr>
                        <a:t>30.04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latin typeface="+mn-lt"/>
                        </a:rPr>
                        <a:t>Оказание</a:t>
                      </a:r>
                      <a:r>
                        <a:rPr lang="ru-RU" sz="1600" b="0" strike="noStrike" spc="-1" baseline="0" dirty="0" smtClean="0">
                          <a:latin typeface="+mn-lt"/>
                        </a:rPr>
                        <a:t> практической помощи «Центру общения старшего поколения» Сизоненко Т. А.</a:t>
                      </a:r>
                      <a:endParaRPr lang="ru-RU" sz="16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 smtClean="0">
                        <a:latin typeface="+mn-lt"/>
                      </a:endParaRPr>
                    </a:p>
                  </a:txBody>
                  <a:tcPr marL="82800" marR="82800"/>
                </a:tc>
              </a:tr>
              <a:tr h="566204">
                <a:tc>
                  <a:txBody>
                    <a:bodyPr/>
                    <a:lstStyle/>
                    <a:p>
                      <a:pPr algn="ctr"/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+mn-lt"/>
                        </a:rPr>
                        <a:t>Каждый вторник месяца: Йога для людей старшего возраста.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latin typeface="+mn-lt"/>
                        </a:rPr>
                        <a:t>14:00</a:t>
                      </a:r>
                    </a:p>
                  </a:txBody>
                  <a:tcPr marL="82800" marR="82800"/>
                </a:tc>
              </a:tr>
              <a:tr h="566204">
                <a:tc>
                  <a:txBody>
                    <a:bodyPr/>
                    <a:lstStyle/>
                    <a:p>
                      <a:pPr algn="ctr"/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Ежедневно: Настольные игры, чтение книг, журналов</a:t>
                      </a:r>
                      <a:endParaRPr lang="ru-RU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latin typeface="+mn-lt"/>
                        </a:rPr>
                        <a:t>09:00</a:t>
                      </a:r>
                    </a:p>
                  </a:txBody>
                  <a:tcPr marL="82800" marR="828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1553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</TotalTime>
  <Words>234</Words>
  <Application>Microsoft Office PowerPoint</Application>
  <PresentationFormat>Экран (4:3)</PresentationFormat>
  <Paragraphs>49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МЕРОПРИЯТИЯ на апрель 2026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март 2026</dc:title>
  <dc:creator>Очертарова Евгения Григорьевна</dc:creator>
  <cp:lastModifiedBy>Очертарова Евгения Григорьевна</cp:lastModifiedBy>
  <cp:revision>70</cp:revision>
  <cp:lastPrinted>2026-02-17T05:14:58Z</cp:lastPrinted>
  <dcterms:created xsi:type="dcterms:W3CDTF">2025-12-15T06:47:53Z</dcterms:created>
  <dcterms:modified xsi:type="dcterms:W3CDTF">2026-03-23T05:11:12Z</dcterms:modified>
</cp:coreProperties>
</file>