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2670" y="146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1A41-7631-432B-AAB9-6E69BDE072D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5CAEB-26F9-41D7-90C9-832E516D55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4283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1A41-7631-432B-AAB9-6E69BDE072D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5CAEB-26F9-41D7-90C9-832E516D55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7379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1A41-7631-432B-AAB9-6E69BDE072D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5CAEB-26F9-41D7-90C9-832E516D55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755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1A41-7631-432B-AAB9-6E69BDE072D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5CAEB-26F9-41D7-90C9-832E516D55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7110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1A41-7631-432B-AAB9-6E69BDE072D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5CAEB-26F9-41D7-90C9-832E516D55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370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1A41-7631-432B-AAB9-6E69BDE072D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5CAEB-26F9-41D7-90C9-832E516D55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085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1A41-7631-432B-AAB9-6E69BDE072D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5CAEB-26F9-41D7-90C9-832E516D55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467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1A41-7631-432B-AAB9-6E69BDE072D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5CAEB-26F9-41D7-90C9-832E516D55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42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1A41-7631-432B-AAB9-6E69BDE072D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5CAEB-26F9-41D7-90C9-832E516D55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595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1A41-7631-432B-AAB9-6E69BDE072D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5CAEB-26F9-41D7-90C9-832E516D55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068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91A41-7631-432B-AAB9-6E69BDE072D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5CAEB-26F9-41D7-90C9-832E516D55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469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91A41-7631-432B-AAB9-6E69BDE072DD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5CAEB-26F9-41D7-90C9-832E516D55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688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86676" y="92352"/>
            <a:ext cx="3376487" cy="141833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53342" y="6046769"/>
            <a:ext cx="6666668" cy="3064652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584891" y="6991739"/>
            <a:ext cx="1041783" cy="113594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05064" y="253410"/>
            <a:ext cx="2714945" cy="995292"/>
          </a:xfrm>
          <a:prstGeom prst="rect">
            <a:avLst/>
          </a:prstGeom>
        </p:spPr>
        <p:txBody>
          <a:bodyPr vert="horz" wrap="square" lIns="0" tIns="71266" rIns="0" bIns="0" rtlCol="0">
            <a:spAutoFit/>
          </a:bodyPr>
          <a:lstStyle/>
          <a:p>
            <a:pPr marL="385283" marR="5011" indent="-374705" algn="r">
              <a:lnSpc>
                <a:spcPts val="2367"/>
              </a:lnSpc>
              <a:spcBef>
                <a:spcPts val="561"/>
              </a:spcBef>
            </a:pPr>
            <a:r>
              <a:rPr lang="ru-RU" sz="2700" b="1" spc="-9" dirty="0" smtClean="0">
                <a:solidFill>
                  <a:schemeClr val="bg1"/>
                </a:solidFill>
              </a:rPr>
              <a:t>МЕРОПРИЯТИЯ </a:t>
            </a:r>
            <a:r>
              <a:rPr lang="ru-RU" sz="2700" b="1" spc="-9" smtClean="0">
                <a:solidFill>
                  <a:schemeClr val="bg1"/>
                </a:solidFill>
              </a:rPr>
              <a:t>н</a:t>
            </a:r>
            <a:r>
              <a:rPr lang="ru-RU" sz="2700" b="1" smtClean="0">
                <a:solidFill>
                  <a:schemeClr val="bg1"/>
                </a:solidFill>
              </a:rPr>
              <a:t>а</a:t>
            </a:r>
            <a:r>
              <a:rPr lang="ru-RU" sz="2700" b="1" spc="-4" smtClean="0">
                <a:solidFill>
                  <a:schemeClr val="bg1"/>
                </a:solidFill>
              </a:rPr>
              <a:t> февраль</a:t>
            </a:r>
            <a:r>
              <a:rPr lang="ru-RU" sz="2700" b="1" spc="-9" dirty="0" smtClean="0">
                <a:solidFill>
                  <a:schemeClr val="bg1"/>
                </a:solidFill>
              </a:rPr>
              <a:t/>
            </a:r>
            <a:br>
              <a:rPr lang="ru-RU" sz="2700" b="1" spc="-9" dirty="0" smtClean="0">
                <a:solidFill>
                  <a:schemeClr val="bg1"/>
                </a:solidFill>
              </a:rPr>
            </a:br>
            <a:r>
              <a:rPr lang="ru-RU" sz="2700" b="1" spc="-18" dirty="0" smtClean="0">
                <a:solidFill>
                  <a:schemeClr val="bg1"/>
                </a:solidFill>
              </a:rPr>
              <a:t>2026</a:t>
            </a:r>
            <a:endParaRPr sz="2700" spc="-18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178654" y="7218472"/>
            <a:ext cx="5033653" cy="1797877"/>
          </a:xfrm>
          <a:prstGeom prst="rect">
            <a:avLst/>
          </a:prstGeom>
        </p:spPr>
        <p:txBody>
          <a:bodyPr vert="horz" wrap="square" lIns="0" tIns="153111" rIns="0" bIns="0" rtlCol="0">
            <a:spAutoFit/>
          </a:bodyPr>
          <a:lstStyle/>
          <a:p>
            <a:pPr marL="11135" marR="1048951">
              <a:lnSpc>
                <a:spcPct val="75800"/>
              </a:lnSpc>
              <a:spcBef>
                <a:spcPts val="1206"/>
              </a:spcBef>
            </a:pPr>
            <a:r>
              <a:rPr sz="3900" b="1" spc="-9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9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9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9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9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900" b="1" spc="-9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3900" dirty="0">
              <a:latin typeface="Calibri"/>
              <a:cs typeface="Calibri"/>
            </a:endParaRPr>
          </a:p>
          <a:p>
            <a:pPr marL="13362">
              <a:lnSpc>
                <a:spcPts val="1254"/>
              </a:lnSpc>
              <a:spcBef>
                <a:spcPts val="912"/>
              </a:spcBef>
            </a:pP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100" spc="-3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9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100" dirty="0">
              <a:latin typeface="Calibri"/>
              <a:cs typeface="Calibri"/>
            </a:endParaRPr>
          </a:p>
          <a:p>
            <a:pPr marL="13362" marR="4454">
              <a:lnSpc>
                <a:spcPts val="1140"/>
              </a:lnSpc>
              <a:spcBef>
                <a:spcPts val="114"/>
              </a:spcBef>
            </a:pPr>
            <a: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 г. Кяхта, ул. Потанина, 8</a:t>
            </a:r>
            <a: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номер: 91285 </a:t>
            </a:r>
            <a:endParaRPr lang="ru-RU" sz="11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3362" marR="4454">
              <a:lnSpc>
                <a:spcPts val="1140"/>
              </a:lnSpc>
              <a:spcBef>
                <a:spcPts val="114"/>
              </a:spcBef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ФИО: Бондаренко Елена Александровна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466062" y="6396456"/>
            <a:ext cx="3253947" cy="498172"/>
          </a:xfrm>
          <a:prstGeom prst="rect">
            <a:avLst/>
          </a:prstGeom>
        </p:spPr>
        <p:txBody>
          <a:bodyPr vert="horz" wrap="square" lIns="0" tIns="11135" rIns="0" bIns="0" rtlCol="0">
            <a:spAutoFit/>
          </a:bodyPr>
          <a:lstStyle/>
          <a:p>
            <a:pPr marL="11135" marR="4454" indent="1708720">
              <a:lnSpc>
                <a:spcPct val="112799"/>
              </a:lnSpc>
              <a:spcBef>
                <a:spcPts val="88"/>
              </a:spcBef>
            </a:pPr>
            <a:r>
              <a:rPr sz="1400" b="1" dirty="0" err="1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57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400" b="1" spc="-4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3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18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4797152" y="7653101"/>
            <a:ext cx="1813039" cy="478075"/>
          </a:xfrm>
          <a:prstGeom prst="rect">
            <a:avLst/>
          </a:prstGeom>
        </p:spPr>
        <p:txBody>
          <a:bodyPr vert="horz" wrap="square" lIns="0" tIns="28951" rIns="0" bIns="0" rtlCol="0">
            <a:spAutoFit/>
          </a:bodyPr>
          <a:lstStyle/>
          <a:p>
            <a:pPr marL="11135" marR="105786">
              <a:lnSpc>
                <a:spcPts val="701"/>
              </a:lnSpc>
              <a:spcBef>
                <a:spcPts val="227"/>
              </a:spcBef>
            </a:pPr>
            <a:r>
              <a:rPr lang="ru-RU" sz="900" spc="-9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</a:t>
            </a:r>
            <a:r>
              <a:rPr lang="ru-RU" sz="900" spc="-9" dirty="0" err="1" smtClean="0">
                <a:solidFill>
                  <a:srgbClr val="FFFFFF"/>
                </a:solidFill>
                <a:latin typeface="Calibri"/>
                <a:cs typeface="Calibri"/>
              </a:rPr>
              <a:t>Кяхтинском</a:t>
            </a:r>
            <a:r>
              <a:rPr lang="ru-RU" sz="900" spc="-9" dirty="0" smtClean="0">
                <a:solidFill>
                  <a:srgbClr val="FFFFFF"/>
                </a:solidFill>
                <a:latin typeface="Calibri"/>
                <a:cs typeface="Calibri"/>
              </a:rPr>
              <a:t> районе </a:t>
            </a:r>
            <a:r>
              <a:rPr sz="900" spc="-9" dirty="0" err="1" smtClean="0">
                <a:solidFill>
                  <a:srgbClr val="FFFFFF"/>
                </a:solidFill>
                <a:latin typeface="Calibri"/>
                <a:cs typeface="Calibri"/>
              </a:rPr>
              <a:t>Отделени</a:t>
            </a:r>
            <a:r>
              <a:rPr lang="ru-RU" sz="900" spc="-9" smtClean="0">
                <a:solidFill>
                  <a:srgbClr val="FFFFFF"/>
                </a:solidFill>
                <a:latin typeface="Calibri"/>
                <a:cs typeface="Calibri"/>
              </a:rPr>
              <a:t>я</a:t>
            </a:r>
            <a:r>
              <a:rPr sz="900" spc="-9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9" dirty="0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sz="900" spc="43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9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900" dirty="0">
              <a:latin typeface="Calibri"/>
              <a:cs typeface="Calibri"/>
            </a:endParaRPr>
          </a:p>
          <a:p>
            <a:pPr marL="11135" marR="189301">
              <a:lnSpc>
                <a:spcPts val="701"/>
              </a:lnSpc>
            </a:pPr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900" spc="-9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900" spc="43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9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900" spc="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22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900" dirty="0">
              <a:latin typeface="Calibri"/>
              <a:cs typeface="Calibri"/>
            </a:endParaRPr>
          </a:p>
          <a:p>
            <a:pPr marL="11135" marR="4454">
              <a:lnSpc>
                <a:spcPts val="701"/>
              </a:lnSpc>
            </a:pPr>
            <a:r>
              <a:rPr sz="9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900" spc="3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900" spc="-18" dirty="0">
                <a:solidFill>
                  <a:srgbClr val="FFFFFF"/>
                </a:solidFill>
                <a:latin typeface="Calibri"/>
                <a:cs typeface="Calibri"/>
              </a:rPr>
              <a:t>Республике Бурятия</a:t>
            </a:r>
            <a:endParaRPr sz="9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465030" y="418322"/>
            <a:ext cx="2203251" cy="841364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098" cy="150253"/>
              <a:chOff x="2489099" y="1051534"/>
              <a:chExt cx="291098" cy="150253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5587141" y="8301616"/>
            <a:ext cx="794084" cy="734083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5628028" y="6955839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5715273" y="7083614"/>
            <a:ext cx="546028" cy="441713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6719" y="8278930"/>
            <a:ext cx="782656" cy="73741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4741701"/>
              </p:ext>
            </p:extLst>
          </p:nvPr>
        </p:nvGraphicFramePr>
        <p:xfrm>
          <a:off x="178655" y="1763687"/>
          <a:ext cx="6541354" cy="4283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1957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250302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0909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37083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+mn-lt"/>
                        </a:rPr>
                        <a:t>Дата </a:t>
                      </a: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+mn-lt"/>
                        </a:rPr>
                        <a:t>Мероприятие</a:t>
                      </a: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500" dirty="0">
                          <a:latin typeface="+mn-lt"/>
                        </a:rPr>
                        <a:t>начала</a:t>
                      </a:r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93457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  <a:cs typeface="Calibri"/>
                        </a:rPr>
                        <a:t>03.02.2026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Индивидуальные консультации по вопросам пенсионного обеспечения, индексации пенсии, назначению и выплате региональной социальной доплаты.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4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506506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13.02.2026</a:t>
                      </a:r>
                      <a:endParaRPr lang="ru-RU" sz="1400" b="1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РО «Знание» «Живые символы России:</a:t>
                      </a:r>
                      <a:r>
                        <a:rPr lang="ru-RU" sz="1400" b="0" baseline="0" dirty="0" smtClean="0"/>
                        <a:t> история, ремесла, народы»</a:t>
                      </a:r>
                      <a:endParaRPr lang="ru-RU" sz="1400" b="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15:00-16:30</a:t>
                      </a:r>
                      <a:endParaRPr lang="ru-RU" sz="1400" b="1" dirty="0"/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595745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16.02.2026</a:t>
                      </a:r>
                      <a:endParaRPr lang="ru-RU" sz="1400" b="1" dirty="0"/>
                    </a:p>
                  </a:txBody>
                  <a:tcPr marL="82988" marR="82988" marT="39095" marB="39095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Масленица.</a:t>
                      </a:r>
                      <a:r>
                        <a:rPr lang="ru-RU" sz="1400" b="0" baseline="0" dirty="0" smtClean="0"/>
                        <a:t> Участие в праздничных мероприятия на городской площади.</a:t>
                      </a:r>
                      <a:endParaRPr lang="ru-RU" sz="1400" b="0" dirty="0"/>
                    </a:p>
                  </a:txBody>
                  <a:tcPr marL="82988" marR="82988" marT="39095" marB="39095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15:00</a:t>
                      </a:r>
                      <a:endParaRPr lang="ru-RU" sz="1400" b="1" dirty="0"/>
                    </a:p>
                  </a:txBody>
                  <a:tcPr marL="82988" marR="82988" marT="39095" marB="39095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506506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20.02.2026</a:t>
                      </a:r>
                      <a:endParaRPr lang="ru-RU" sz="1400" b="1" dirty="0"/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Торжественное мероприятие, посвященное Дню защитника Отечества</a:t>
                      </a:r>
                      <a:endParaRPr lang="ru-RU" sz="1400" b="0" dirty="0"/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11:00</a:t>
                      </a:r>
                      <a:endParaRPr lang="ru-RU" sz="1400" b="1" dirty="0"/>
                    </a:p>
                  </a:txBody>
                  <a:tcPr marL="82988" marR="82988" marT="39095" marB="39095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06506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25.02.2026</a:t>
                      </a:r>
                      <a:endParaRPr lang="ru-RU" sz="1400" b="1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Праздничный концерт к празднику Белого месяца</a:t>
                      </a:r>
                      <a:r>
                        <a:rPr lang="ru-RU" sz="1400" b="0" baseline="0" dirty="0" smtClean="0"/>
                        <a:t> «</a:t>
                      </a:r>
                      <a:r>
                        <a:rPr lang="ru-RU" sz="1400" b="0" baseline="0" dirty="0" err="1" smtClean="0"/>
                        <a:t>Сагаалган</a:t>
                      </a:r>
                      <a:r>
                        <a:rPr lang="ru-RU" sz="1400" b="0" baseline="0" dirty="0" smtClean="0"/>
                        <a:t>» , подключение по ВКС.</a:t>
                      </a:r>
                      <a:endParaRPr lang="ru-RU" sz="1400" b="0" dirty="0"/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14:00</a:t>
                      </a:r>
                      <a:endParaRPr lang="ru-RU" sz="1400" b="1" dirty="0"/>
                    </a:p>
                  </a:txBody>
                  <a:tcPr marL="82988" marR="82988" marT="39095" marB="39095"/>
                </a:tc>
              </a:tr>
              <a:tr h="6961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Ежедневно</a:t>
                      </a: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Настольные игры, чтение книг, журналов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82988" marR="82988" marT="39095" marB="3909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09:30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82988" marR="82988" marT="39095" marB="39095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3484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139</Words>
  <Application>Microsoft Office PowerPoint</Application>
  <PresentationFormat>Экран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6МЕРОПРИЯТИЯ на февраль 2026</dc:title>
  <dc:creator>Очертарова Евгения Григорьевна</dc:creator>
  <cp:lastModifiedBy>Очертарова Евгения Григорьевна</cp:lastModifiedBy>
  <cp:revision>14</cp:revision>
  <cp:lastPrinted>2026-01-20T05:09:47Z</cp:lastPrinted>
  <dcterms:created xsi:type="dcterms:W3CDTF">2025-12-15T06:31:13Z</dcterms:created>
  <dcterms:modified xsi:type="dcterms:W3CDTF">2026-01-20T07:15:28Z</dcterms:modified>
</cp:coreProperties>
</file>