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</p:sldIdLst>
  <p:sldSz cx="6858000" cy="9144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3EBF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9" d="100"/>
          <a:sy n="69" d="100"/>
        </p:scale>
        <p:origin x="-3570" y="-504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8C91F8-F2CB-46A4-A187-033601FC2A58}" type="datetimeFigureOut">
              <a:rPr lang="ru-RU" smtClean="0"/>
              <a:pPr/>
              <a:t>23.03.2026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D6E238-24DD-4380-8F59-D25416137A2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909346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8C91F8-F2CB-46A4-A187-033601FC2A58}" type="datetimeFigureOut">
              <a:rPr lang="ru-RU" smtClean="0"/>
              <a:pPr/>
              <a:t>23.03.2026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D6E238-24DD-4380-8F59-D25416137A2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43894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8C91F8-F2CB-46A4-A187-033601FC2A58}" type="datetimeFigureOut">
              <a:rPr lang="ru-RU" smtClean="0"/>
              <a:pPr/>
              <a:t>23.03.2026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D6E238-24DD-4380-8F59-D25416137A2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770341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8C91F8-F2CB-46A4-A187-033601FC2A58}" type="datetimeFigureOut">
              <a:rPr lang="ru-RU" smtClean="0"/>
              <a:pPr/>
              <a:t>23.03.2026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D6E238-24DD-4380-8F59-D25416137A2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532630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8C91F8-F2CB-46A4-A187-033601FC2A58}" type="datetimeFigureOut">
              <a:rPr lang="ru-RU" smtClean="0"/>
              <a:pPr/>
              <a:t>23.03.2026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D6E238-24DD-4380-8F59-D25416137A2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623351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8C91F8-F2CB-46A4-A187-033601FC2A58}" type="datetimeFigureOut">
              <a:rPr lang="ru-RU" smtClean="0"/>
              <a:pPr/>
              <a:t>23.03.2026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D6E238-24DD-4380-8F59-D25416137A2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779205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8C91F8-F2CB-46A4-A187-033601FC2A58}" type="datetimeFigureOut">
              <a:rPr lang="ru-RU" smtClean="0"/>
              <a:pPr/>
              <a:t>23.03.2026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D6E238-24DD-4380-8F59-D25416137A2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033358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8C91F8-F2CB-46A4-A187-033601FC2A58}" type="datetimeFigureOut">
              <a:rPr lang="ru-RU" smtClean="0"/>
              <a:pPr/>
              <a:t>23.03.2026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D6E238-24DD-4380-8F59-D25416137A2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853070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8C91F8-F2CB-46A4-A187-033601FC2A58}" type="datetimeFigureOut">
              <a:rPr lang="ru-RU" smtClean="0"/>
              <a:pPr/>
              <a:t>23.03.2026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D6E238-24DD-4380-8F59-D25416137A2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979142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8C91F8-F2CB-46A4-A187-033601FC2A58}" type="datetimeFigureOut">
              <a:rPr lang="ru-RU" smtClean="0"/>
              <a:pPr/>
              <a:t>23.03.2026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D6E238-24DD-4380-8F59-D25416137A2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623919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8C91F8-F2CB-46A4-A187-033601FC2A58}" type="datetimeFigureOut">
              <a:rPr lang="ru-RU" smtClean="0"/>
              <a:pPr/>
              <a:t>23.03.2026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D6E238-24DD-4380-8F59-D25416137A2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944710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8C91F8-F2CB-46A4-A187-033601FC2A58}" type="datetimeFigureOut">
              <a:rPr lang="ru-RU" smtClean="0"/>
              <a:pPr/>
              <a:t>23.03.2026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D6E238-24DD-4380-8F59-D25416137A2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483308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png"/><Relationship Id="rId3" Type="http://schemas.openxmlformats.org/officeDocument/2006/relationships/image" Target="../media/image3.png"/><Relationship Id="rId7" Type="http://schemas.openxmlformats.org/officeDocument/2006/relationships/image" Target="../media/image19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:a16="http://schemas.microsoft.com/office/drawing/2014/main" xmlns="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386676" y="92352"/>
            <a:ext cx="3376487" cy="1418339"/>
          </a:xfrm>
          <a:prstGeom prst="rect">
            <a:avLst/>
          </a:prstGeom>
        </p:spPr>
      </p:pic>
      <p:grpSp>
        <p:nvGrpSpPr>
          <p:cNvPr id="2" name="Группа 1">
            <a:extLst>
              <a:ext uri="{FF2B5EF4-FFF2-40B4-BE49-F238E27FC236}">
                <a16:creationId xmlns:a16="http://schemas.microsoft.com/office/drawing/2014/main" xmlns="" id="{1C39AD9F-9756-18A1-4676-65FE77ABF3B2}"/>
              </a:ext>
            </a:extLst>
          </p:cNvPr>
          <p:cNvGrpSpPr/>
          <p:nvPr/>
        </p:nvGrpSpPr>
        <p:grpSpPr>
          <a:xfrm>
            <a:off x="584893" y="6991739"/>
            <a:ext cx="1041782" cy="113595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:a16="http://schemas.microsoft.com/office/drawing/2014/main" xmlns="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:a16="http://schemas.microsoft.com/office/drawing/2014/main" xmlns="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:a16="http://schemas.microsoft.com/office/drawing/2014/main" xmlns="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:a16="http://schemas.microsoft.com/office/drawing/2014/main" xmlns="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:a16="http://schemas.microsoft.com/office/drawing/2014/main" xmlns="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:a16="http://schemas.microsoft.com/office/drawing/2014/main" xmlns="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:a16="http://schemas.microsoft.com/office/drawing/2014/main" xmlns="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645025" y="190645"/>
            <a:ext cx="2965166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>
              <a:lnSpc>
                <a:spcPts val="2700"/>
              </a:lnSpc>
              <a:spcBef>
                <a:spcPts val="640"/>
              </a:spcBef>
            </a:pPr>
            <a:r>
              <a:rPr lang="ru-RU" sz="2700" b="1" spc="-10" dirty="0" smtClean="0">
                <a:solidFill>
                  <a:schemeClr val="bg1"/>
                </a:solidFill>
              </a:rPr>
              <a:t>МЕРОПРИЯТИЯ</a:t>
            </a:r>
            <a:br>
              <a:rPr lang="ru-RU" sz="2700" b="1" spc="-10" dirty="0" smtClean="0">
                <a:solidFill>
                  <a:schemeClr val="bg1"/>
                </a:solidFill>
              </a:rPr>
            </a:br>
            <a:r>
              <a:rPr lang="ru-RU" sz="2700" b="1" spc="-10" dirty="0" smtClean="0">
                <a:solidFill>
                  <a:schemeClr val="bg1"/>
                </a:solidFill>
              </a:rPr>
              <a:t> н</a:t>
            </a:r>
            <a:r>
              <a:rPr lang="ru-RU" sz="2700" b="1" dirty="0" smtClean="0">
                <a:solidFill>
                  <a:schemeClr val="bg1"/>
                </a:solidFill>
              </a:rPr>
              <a:t>а</a:t>
            </a:r>
            <a:r>
              <a:rPr lang="ru-RU" sz="2700" b="1" spc="-5" dirty="0" smtClean="0">
                <a:solidFill>
                  <a:schemeClr val="bg1"/>
                </a:solidFill>
              </a:rPr>
              <a:t> </a:t>
            </a:r>
            <a:r>
              <a:rPr lang="ru-RU" sz="2700" b="1" spc="-10" dirty="0" smtClean="0">
                <a:solidFill>
                  <a:schemeClr val="bg1"/>
                </a:solidFill>
              </a:rPr>
              <a:t>апрель</a:t>
            </a:r>
            <a:br>
              <a:rPr lang="ru-RU" sz="2700" b="1" spc="-10" dirty="0" smtClean="0">
                <a:solidFill>
                  <a:schemeClr val="bg1"/>
                </a:solidFill>
              </a:rPr>
            </a:br>
            <a:r>
              <a:rPr lang="ru-RU" sz="2700" b="1" spc="-20" dirty="0" smtClean="0">
                <a:solidFill>
                  <a:schemeClr val="bg1"/>
                </a:solidFill>
              </a:rPr>
              <a:t>2026</a:t>
            </a:r>
            <a:endParaRPr sz="2700" b="1" spc="-20" dirty="0">
              <a:solidFill>
                <a:schemeClr val="bg1"/>
              </a:solidFill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:a16="http://schemas.microsoft.com/office/drawing/2014/main" xmlns="" id="{C92CC961-9BC4-F300-E421-2713ABA11078}"/>
              </a:ext>
            </a:extLst>
          </p:cNvPr>
          <p:cNvSpPr txBox="1"/>
          <p:nvPr/>
        </p:nvSpPr>
        <p:spPr>
          <a:xfrm>
            <a:off x="5557281" y="7513436"/>
            <a:ext cx="832757" cy="956671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 err="1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0" dirty="0" smtClean="0">
                <a:solidFill>
                  <a:srgbClr val="FFFFFF"/>
                </a:solidFill>
                <a:latin typeface="Calibri"/>
                <a:cs typeface="Calibri"/>
              </a:rPr>
              <a:t>Республике Бурятия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:a16="http://schemas.microsoft.com/office/drawing/2014/main" xmlns="" id="{8A09EA03-27DE-E8C5-F944-F6332F890821}"/>
              </a:ext>
            </a:extLst>
          </p:cNvPr>
          <p:cNvGrpSpPr/>
          <p:nvPr/>
        </p:nvGrpSpPr>
        <p:grpSpPr>
          <a:xfrm>
            <a:off x="465030" y="418322"/>
            <a:ext cx="2203251" cy="841364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:a16="http://schemas.microsoft.com/office/drawing/2014/main" xmlns="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:a16="http://schemas.microsoft.com/office/drawing/2014/main" xmlns="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:a16="http://schemas.microsoft.com/office/drawing/2014/main" xmlns="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:a16="http://schemas.microsoft.com/office/drawing/2014/main" xmlns="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:a16="http://schemas.microsoft.com/office/drawing/2014/main" xmlns="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:a16="http://schemas.microsoft.com/office/drawing/2014/main" xmlns="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:a16="http://schemas.microsoft.com/office/drawing/2014/main" xmlns="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:a16="http://schemas.microsoft.com/office/drawing/2014/main" xmlns="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:a16="http://schemas.microsoft.com/office/drawing/2014/main" xmlns="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:a16="http://schemas.microsoft.com/office/drawing/2014/main" xmlns="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098" cy="150253"/>
              <a:chOff x="2489099" y="1051534"/>
              <a:chExt cx="291098" cy="150253"/>
            </a:xfrm>
          </p:grpSpPr>
          <p:pic>
            <p:nvPicPr>
              <p:cNvPr id="59" name="object 59">
                <a:extLst>
                  <a:ext uri="{FF2B5EF4-FFF2-40B4-BE49-F238E27FC236}">
                    <a16:creationId xmlns:a16="http://schemas.microsoft.com/office/drawing/2014/main" xmlns="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:a16="http://schemas.microsoft.com/office/drawing/2014/main" xmlns="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:a16="http://schemas.microsoft.com/office/drawing/2014/main" xmlns="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:a16="http://schemas.microsoft.com/office/drawing/2014/main" xmlns="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:a16="http://schemas.microsoft.com/office/drawing/2014/main" xmlns="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:a16="http://schemas.microsoft.com/office/drawing/2014/main" xmlns="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:a16="http://schemas.microsoft.com/office/drawing/2014/main" xmlns="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:a16="http://schemas.microsoft.com/office/drawing/2014/main" xmlns="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:a16="http://schemas.microsoft.com/office/drawing/2014/main" xmlns="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:a16="http://schemas.microsoft.com/office/drawing/2014/main" xmlns="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4" name="Овал 3">
            <a:extLst>
              <a:ext uri="{FF2B5EF4-FFF2-40B4-BE49-F238E27FC236}">
                <a16:creationId xmlns:a16="http://schemas.microsoft.com/office/drawing/2014/main" xmlns="" id="{D4CE132A-9208-32F1-BD98-5734B46FED0C}"/>
              </a:ext>
            </a:extLst>
          </p:cNvPr>
          <p:cNvSpPr/>
          <p:nvPr/>
        </p:nvSpPr>
        <p:spPr>
          <a:xfrm>
            <a:off x="5488708" y="6787411"/>
            <a:ext cx="740036" cy="697261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xmlns="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46425136"/>
              </p:ext>
            </p:extLst>
          </p:nvPr>
        </p:nvGraphicFramePr>
        <p:xfrm>
          <a:off x="185287" y="1763688"/>
          <a:ext cx="6577875" cy="7200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98953">
                  <a:extLst>
                    <a:ext uri="{9D8B030D-6E8A-4147-A177-3AD203B41FA5}">
                      <a16:colId xmlns:a16="http://schemas.microsoft.com/office/drawing/2014/main" xmlns="" val="4074742491"/>
                    </a:ext>
                  </a:extLst>
                </a:gridCol>
                <a:gridCol w="3890736">
                  <a:extLst>
                    <a:ext uri="{9D8B030D-6E8A-4147-A177-3AD203B41FA5}">
                      <a16:colId xmlns:a16="http://schemas.microsoft.com/office/drawing/2014/main" xmlns="" val="3160443083"/>
                    </a:ext>
                  </a:extLst>
                </a:gridCol>
                <a:gridCol w="1688186">
                  <a:extLst>
                    <a:ext uri="{9D8B030D-6E8A-4147-A177-3AD203B41FA5}">
                      <a16:colId xmlns:a16="http://schemas.microsoft.com/office/drawing/2014/main" xmlns="" val="3299580881"/>
                    </a:ext>
                  </a:extLst>
                </a:gridCol>
              </a:tblGrid>
              <a:tr h="610264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+mn-lt"/>
                        </a:rPr>
                        <a:t>Дата </a:t>
                      </a:r>
                    </a:p>
                  </a:txBody>
                  <a:tcPr marL="82988" marR="82988" marT="39096" marB="3909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+mn-lt"/>
                        </a:rPr>
                        <a:t>Мероприятие</a:t>
                      </a:r>
                    </a:p>
                  </a:txBody>
                  <a:tcPr marL="82988" marR="82988" marT="39096" marB="3909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sz="1400" dirty="0">
                          <a:latin typeface="+mn-lt"/>
                        </a:rPr>
                        <a:t>начала</a:t>
                      </a:r>
                    </a:p>
                  </a:txBody>
                  <a:tcPr marL="82988" marR="82988" marT="39096" marB="39096"/>
                </a:tc>
                <a:extLst>
                  <a:ext uri="{0D108BD9-81ED-4DB2-BD59-A6C34878D82A}">
                    <a16:rowId xmlns:a16="http://schemas.microsoft.com/office/drawing/2014/main" xmlns="" val="2742324205"/>
                  </a:ext>
                </a:extLst>
              </a:tr>
              <a:tr h="548018"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latin typeface="+mn-lt"/>
                        </a:rPr>
                        <a:t>01.04.</a:t>
                      </a:r>
                      <a:endParaRPr lang="ru-RU" sz="1400" b="1" dirty="0">
                        <a:latin typeface="+mn-lt"/>
                      </a:endParaRPr>
                    </a:p>
                  </a:txBody>
                  <a:tcPr marL="82988" marR="82988" marT="39096" marB="39096"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dirty="0" smtClean="0">
                          <a:latin typeface="+mn-lt"/>
                          <a:cs typeface="Calibri Light"/>
                        </a:rPr>
                        <a:t>Спартакиада пенсионеров</a:t>
                      </a:r>
                      <a:endParaRPr lang="ru-RU" sz="1400" b="0" dirty="0">
                        <a:latin typeface="+mn-lt"/>
                        <a:cs typeface="Calibri Light"/>
                      </a:endParaRPr>
                    </a:p>
                  </a:txBody>
                  <a:tcPr marL="82988" marR="82988" marT="39096" marB="39096"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dirty="0" smtClean="0">
                          <a:latin typeface="+mn-lt"/>
                          <a:cs typeface="Calibri"/>
                        </a:rPr>
                        <a:t>09:00-17:00</a:t>
                      </a:r>
                      <a:endParaRPr lang="ru-RU" sz="1400" b="0" dirty="0">
                        <a:latin typeface="+mn-lt"/>
                        <a:cs typeface="Calibri"/>
                      </a:endParaRPr>
                    </a:p>
                  </a:txBody>
                  <a:tcPr marL="82988" marR="82988" marT="39096" marB="39096"/>
                </a:tc>
              </a:tr>
              <a:tr h="688199"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latin typeface="+mn-lt"/>
                        </a:rPr>
                        <a:t>02.04</a:t>
                      </a:r>
                      <a:endParaRPr lang="ru-RU" sz="1400" b="1" dirty="0">
                        <a:latin typeface="+mn-lt"/>
                      </a:endParaRPr>
                    </a:p>
                  </a:txBody>
                  <a:tcPr marL="82988" marR="82988" marT="39096" marB="39096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400" dirty="0" smtClean="0">
                          <a:latin typeface="+mn-lt"/>
                        </a:rPr>
                        <a:t>Лекция</a:t>
                      </a:r>
                      <a:r>
                        <a:rPr lang="ru-RU" sz="1400" baseline="0" dirty="0" smtClean="0">
                          <a:latin typeface="+mn-lt"/>
                        </a:rPr>
                        <a:t> </a:t>
                      </a:r>
                      <a:r>
                        <a:rPr lang="ru-RU" sz="1400" dirty="0" smtClean="0">
                          <a:latin typeface="+mn-lt"/>
                        </a:rPr>
                        <a:t>отдела социальной защиты </a:t>
                      </a:r>
                    </a:p>
                    <a:p>
                      <a:pPr algn="l"/>
                      <a:r>
                        <a:rPr lang="ru-RU" sz="1400" dirty="0" smtClean="0">
                          <a:latin typeface="+mn-lt"/>
                        </a:rPr>
                        <a:t>населения о льготах на ЖКУ</a:t>
                      </a:r>
                      <a:endParaRPr lang="ru-RU" sz="1400" dirty="0">
                        <a:latin typeface="+mn-lt"/>
                      </a:endParaRPr>
                    </a:p>
                  </a:txBody>
                  <a:tcPr marL="82988" marR="82988" marT="39096" marB="39096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400" dirty="0" smtClean="0">
                          <a:latin typeface="+mn-lt"/>
                        </a:rPr>
                        <a:t>10:00-11:00</a:t>
                      </a:r>
                      <a:endParaRPr lang="ru-RU" sz="1400" dirty="0">
                        <a:latin typeface="+mn-lt"/>
                      </a:endParaRPr>
                    </a:p>
                  </a:txBody>
                  <a:tcPr marL="82988" marR="82988" marT="39096" marB="39096"/>
                </a:tc>
              </a:tr>
              <a:tr h="515607"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02.04</a:t>
                      </a:r>
                      <a:endParaRPr lang="ru-RU" sz="1400" b="1" dirty="0">
                        <a:latin typeface="+mn-lt"/>
                        <a:cs typeface="Calibri"/>
                      </a:endParaRPr>
                    </a:p>
                  </a:txBody>
                  <a:tcPr marL="82988" marR="82988" marT="39096" marB="39096"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Плетение сетей на СВО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400" b="0" dirty="0">
                        <a:latin typeface="+mn-lt"/>
                        <a:cs typeface="Calibri Light"/>
                      </a:endParaRPr>
                    </a:p>
                  </a:txBody>
                  <a:tcPr marL="82988" marR="82988" marT="39096" marB="39096"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11:</a:t>
                      </a:r>
                      <a:r>
                        <a:rPr lang="ru-RU" sz="14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00-12:00</a:t>
                      </a:r>
                      <a:endParaRPr lang="ru-RU" sz="1400" b="0" dirty="0">
                        <a:latin typeface="+mn-lt"/>
                        <a:cs typeface="Calibri"/>
                      </a:endParaRPr>
                    </a:p>
                  </a:txBody>
                  <a:tcPr marL="82988" marR="82988" marT="39096" marB="39096"/>
                </a:tc>
                <a:extLst>
                  <a:ext uri="{0D108BD9-81ED-4DB2-BD59-A6C34878D82A}">
                    <a16:rowId xmlns:a16="http://schemas.microsoft.com/office/drawing/2014/main" xmlns="" val="3685952597"/>
                  </a:ext>
                </a:extLst>
              </a:tr>
              <a:tr h="733486"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dirty="0" smtClean="0">
                          <a:latin typeface="+mn-lt"/>
                          <a:cs typeface="Calibri"/>
                        </a:rPr>
                        <a:t>07.04</a:t>
                      </a:r>
                      <a:endParaRPr lang="ru-RU" sz="1400" b="1" dirty="0">
                        <a:latin typeface="+mn-lt"/>
                        <a:cs typeface="Calibri"/>
                      </a:endParaRPr>
                    </a:p>
                  </a:txBody>
                  <a:tcPr marL="82988" marR="82988" marT="39096" marB="39096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dirty="0" smtClean="0">
                          <a:latin typeface="+mn-lt"/>
                          <a:cs typeface="Calibri Light"/>
                        </a:rPr>
                        <a:t>Лекция по способам защиты от мошенничества с сотрудниками МВД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400" b="0" dirty="0">
                        <a:latin typeface="+mn-lt"/>
                        <a:cs typeface="Calibri Light"/>
                      </a:endParaRPr>
                    </a:p>
                  </a:txBody>
                  <a:tcPr marL="82988" marR="82988" marT="39096" marB="39096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10:</a:t>
                      </a:r>
                      <a:r>
                        <a:rPr lang="ru-RU" sz="14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00-11:00</a:t>
                      </a:r>
                      <a:endParaRPr lang="ru-RU" sz="1400" b="0" dirty="0" smtClean="0">
                        <a:latin typeface="+mn-lt"/>
                        <a:cs typeface="Calibri"/>
                      </a:endParaRP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400" b="0" dirty="0">
                        <a:latin typeface="+mn-lt"/>
                        <a:cs typeface="Calibri"/>
                      </a:endParaRPr>
                    </a:p>
                  </a:txBody>
                  <a:tcPr marL="82988" marR="82988" marT="39096" marB="39096"/>
                </a:tc>
              </a:tr>
              <a:tr h="488395"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09.04</a:t>
                      </a:r>
                      <a:endParaRPr lang="ru-RU" sz="1400" b="1" dirty="0">
                        <a:latin typeface="+mn-lt"/>
                        <a:cs typeface="Calibri"/>
                      </a:endParaRPr>
                    </a:p>
                  </a:txBody>
                  <a:tcPr marL="82988" marR="82988" marT="39096" marB="39096"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dirty="0" smtClean="0">
                          <a:latin typeface="+mn-lt"/>
                          <a:cs typeface="Calibri Light"/>
                        </a:rPr>
                        <a:t>Плетение сетей на СВО</a:t>
                      </a:r>
                      <a:endParaRPr lang="ru-RU" sz="1400" b="0" dirty="0">
                        <a:latin typeface="+mn-lt"/>
                        <a:cs typeface="Calibri Light"/>
                      </a:endParaRPr>
                    </a:p>
                  </a:txBody>
                  <a:tcPr marL="82988" marR="82988" marT="39096" marB="39096"/>
                </a:tc>
                <a:tc>
                  <a:txBody>
                    <a:bodyPr/>
                    <a:lstStyle/>
                    <a:p>
                      <a:r>
                        <a:rPr lang="ru-RU" sz="1400" b="0" dirty="0" smtClean="0">
                          <a:latin typeface="+mn-lt"/>
                        </a:rPr>
                        <a:t>10:00-12:00</a:t>
                      </a:r>
                      <a:endParaRPr lang="ru-RU" sz="1400" b="0" dirty="0">
                        <a:latin typeface="+mn-lt"/>
                      </a:endParaRPr>
                    </a:p>
                  </a:txBody>
                  <a:tcPr marL="82988" marR="82988" marT="39096" marB="39096"/>
                </a:tc>
                <a:extLst>
                  <a:ext uri="{0D108BD9-81ED-4DB2-BD59-A6C34878D82A}">
                    <a16:rowId xmlns:a16="http://schemas.microsoft.com/office/drawing/2014/main" xmlns="" val="1958695914"/>
                  </a:ext>
                </a:extLst>
              </a:tr>
              <a:tr h="590588"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dirty="0" smtClean="0">
                          <a:latin typeface="+mn-lt"/>
                          <a:cs typeface="Calibri"/>
                        </a:rPr>
                        <a:t>10.04</a:t>
                      </a:r>
                      <a:endParaRPr lang="ru-RU" sz="1400" b="1" dirty="0">
                        <a:latin typeface="+mn-lt"/>
                        <a:cs typeface="Calibri"/>
                      </a:endParaRPr>
                    </a:p>
                  </a:txBody>
                  <a:tcPr marL="82988" marR="82988" marT="39096" marB="39096"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dirty="0" smtClean="0">
                          <a:latin typeface="+mn-lt"/>
                          <a:cs typeface="Calibri Light"/>
                        </a:rPr>
                        <a:t>Встреча с кандидатом в депутаты</a:t>
                      </a:r>
                      <a:r>
                        <a:rPr lang="ru-RU" sz="1400" b="0" baseline="0" dirty="0" smtClean="0">
                          <a:latin typeface="+mn-lt"/>
                          <a:cs typeface="Calibri Light"/>
                        </a:rPr>
                        <a:t> Государственной Думы</a:t>
                      </a:r>
                      <a:endParaRPr lang="ru-RU" sz="1400" b="0" dirty="0">
                        <a:latin typeface="+mn-lt"/>
                        <a:cs typeface="Calibri Light"/>
                      </a:endParaRPr>
                    </a:p>
                  </a:txBody>
                  <a:tcPr marL="82988" marR="82988" marT="39096" marB="39096"/>
                </a:tc>
                <a:tc>
                  <a:txBody>
                    <a:bodyPr/>
                    <a:lstStyle/>
                    <a:p>
                      <a:r>
                        <a:rPr lang="ru-RU" sz="1400" b="0" dirty="0" smtClean="0">
                          <a:latin typeface="+mn-lt"/>
                        </a:rPr>
                        <a:t>10:00-11:00</a:t>
                      </a:r>
                      <a:endParaRPr lang="ru-RU" sz="1400" b="0" dirty="0">
                        <a:latin typeface="+mn-lt"/>
                      </a:endParaRPr>
                    </a:p>
                  </a:txBody>
                  <a:tcPr marL="82988" marR="82988" marT="39096" marB="39096"/>
                </a:tc>
              </a:tr>
              <a:tr h="515607"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latin typeface="+mn-lt"/>
                        </a:rPr>
                        <a:t>14.04</a:t>
                      </a:r>
                      <a:endParaRPr lang="ru-RU" sz="1400" b="1" dirty="0">
                        <a:latin typeface="+mn-lt"/>
                      </a:endParaRPr>
                    </a:p>
                  </a:txBody>
                  <a:tcPr marL="82988" marR="82988" marT="39096" marB="39096"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Празднование Пасхи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400" b="0" dirty="0">
                        <a:latin typeface="+mn-lt"/>
                        <a:cs typeface="Calibri Light"/>
                      </a:endParaRPr>
                    </a:p>
                  </a:txBody>
                  <a:tcPr marL="82988" marR="82988" marT="39096" marB="39096"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10:</a:t>
                      </a:r>
                      <a:r>
                        <a:rPr lang="ru-RU" sz="14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00-12:00</a:t>
                      </a:r>
                      <a:endParaRPr lang="ru-RU" sz="1400" b="0" dirty="0">
                        <a:latin typeface="+mn-lt"/>
                        <a:cs typeface="Calibri"/>
                      </a:endParaRPr>
                    </a:p>
                  </a:txBody>
                  <a:tcPr marL="82988" marR="82988" marT="39096" marB="39096"/>
                </a:tc>
                <a:extLst>
                  <a:ext uri="{0D108BD9-81ED-4DB2-BD59-A6C34878D82A}">
                    <a16:rowId xmlns:a16="http://schemas.microsoft.com/office/drawing/2014/main" xmlns="" val="2732380059"/>
                  </a:ext>
                </a:extLst>
              </a:tr>
              <a:tr h="587656"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latin typeface="+mn-lt"/>
                        </a:rPr>
                        <a:t>16.04</a:t>
                      </a:r>
                      <a:endParaRPr lang="ru-RU" sz="1400" b="1" dirty="0">
                        <a:latin typeface="+mn-lt"/>
                      </a:endParaRPr>
                    </a:p>
                  </a:txBody>
                  <a:tcPr marL="82988" marR="82988" marT="39096" marB="39096"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dirty="0" smtClean="0">
                          <a:latin typeface="+mn-lt"/>
                          <a:cs typeface="Calibri Light"/>
                        </a:rPr>
                        <a:t>Мастер-класс по живописи</a:t>
                      </a:r>
                      <a:endParaRPr lang="ru-RU" sz="1400" b="0" dirty="0">
                        <a:latin typeface="+mn-lt"/>
                        <a:cs typeface="Calibri Light"/>
                      </a:endParaRPr>
                    </a:p>
                  </a:txBody>
                  <a:tcPr marL="82988" marR="82988" marT="39096" marB="39096"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dirty="0" smtClean="0">
                          <a:latin typeface="+mn-lt"/>
                          <a:cs typeface="Calibri"/>
                        </a:rPr>
                        <a:t>10:00-12:00</a:t>
                      </a:r>
                      <a:endParaRPr lang="ru-RU" sz="1400" b="0" dirty="0">
                        <a:latin typeface="+mn-lt"/>
                        <a:cs typeface="Calibri"/>
                      </a:endParaRPr>
                    </a:p>
                  </a:txBody>
                  <a:tcPr marL="82988" marR="82988" marT="39096" marB="39096"/>
                </a:tc>
              </a:tr>
              <a:tr h="591686"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latin typeface="+mn-lt"/>
                        </a:rPr>
                        <a:t>16.04</a:t>
                      </a:r>
                      <a:endParaRPr lang="ru-RU" sz="1400" b="1" dirty="0">
                        <a:latin typeface="+mn-lt"/>
                      </a:endParaRPr>
                    </a:p>
                  </a:txBody>
                  <a:tcPr marL="82988" marR="82988" marT="39096" marB="39096"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dirty="0" smtClean="0">
                          <a:latin typeface="+mn-lt"/>
                          <a:cs typeface="Calibri Light"/>
                        </a:rPr>
                        <a:t>РО «Знание» 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dirty="0" smtClean="0">
                          <a:latin typeface="+mn-lt"/>
                          <a:cs typeface="Calibri Light"/>
                        </a:rPr>
                        <a:t> «Эхо</a:t>
                      </a:r>
                      <a:r>
                        <a:rPr lang="ru-RU" sz="1400" b="0" baseline="0" dirty="0" smtClean="0">
                          <a:latin typeface="+mn-lt"/>
                          <a:cs typeface="Calibri Light"/>
                        </a:rPr>
                        <a:t> </a:t>
                      </a:r>
                      <a:r>
                        <a:rPr lang="ru-RU" sz="1400" b="0" dirty="0" smtClean="0">
                          <a:latin typeface="+mn-lt"/>
                          <a:cs typeface="Calibri Light"/>
                        </a:rPr>
                        <a:t>Чернобыля.</a:t>
                      </a:r>
                      <a:r>
                        <a:rPr lang="ru-RU" sz="1400" b="0" baseline="0" dirty="0" smtClean="0">
                          <a:latin typeface="+mn-lt"/>
                          <a:cs typeface="Calibri Light"/>
                        </a:rPr>
                        <a:t> Подвиг ликвидаторов</a:t>
                      </a:r>
                      <a:r>
                        <a:rPr lang="ru-RU" sz="1400" b="0" dirty="0" smtClean="0">
                          <a:latin typeface="+mn-lt"/>
                          <a:cs typeface="Calibri Light"/>
                        </a:rPr>
                        <a:t>»</a:t>
                      </a:r>
                      <a:endParaRPr lang="ru-RU" sz="1400" b="0" dirty="0">
                        <a:latin typeface="+mn-lt"/>
                        <a:cs typeface="Calibri Light"/>
                      </a:endParaRPr>
                    </a:p>
                  </a:txBody>
                  <a:tcPr marL="82988" marR="82988" marT="39096" marB="39096"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dirty="0" smtClean="0">
                          <a:latin typeface="+mn-lt"/>
                          <a:cs typeface="Calibri"/>
                        </a:rPr>
                        <a:t>15:00-16:00</a:t>
                      </a:r>
                      <a:endParaRPr lang="ru-RU" sz="1400" b="0" dirty="0">
                        <a:latin typeface="+mn-lt"/>
                        <a:cs typeface="Calibri"/>
                      </a:endParaRPr>
                    </a:p>
                  </a:txBody>
                  <a:tcPr marL="82988" marR="82988" marT="39096" marB="39096"/>
                </a:tc>
              </a:tr>
              <a:tr h="591686"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latin typeface="+mn-lt"/>
                        </a:rPr>
                        <a:t>17.04</a:t>
                      </a:r>
                      <a:endParaRPr lang="ru-RU" sz="1400" b="1" dirty="0">
                        <a:latin typeface="+mn-lt"/>
                      </a:endParaRPr>
                    </a:p>
                  </a:txBody>
                  <a:tcPr marL="82988" marR="82988" marT="39096" marB="39096"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dirty="0" smtClean="0">
                          <a:latin typeface="+mn-lt"/>
                          <a:cs typeface="Calibri Light"/>
                        </a:rPr>
                        <a:t>Участие в конкурсе патриотической песни «Песни Победы»</a:t>
                      </a:r>
                      <a:endParaRPr lang="ru-RU" sz="1400" b="0" dirty="0">
                        <a:latin typeface="+mn-lt"/>
                        <a:cs typeface="Calibri Light"/>
                      </a:endParaRPr>
                    </a:p>
                  </a:txBody>
                  <a:tcPr marL="82988" marR="82988" marT="39096" marB="39096"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dirty="0" smtClean="0">
                          <a:latin typeface="+mn-lt"/>
                          <a:cs typeface="Calibri Light"/>
                        </a:rPr>
                        <a:t>10:00</a:t>
                      </a:r>
                      <a:endParaRPr lang="ru-RU" sz="1400" b="0" dirty="0">
                        <a:latin typeface="+mn-lt"/>
                        <a:cs typeface="Calibri Light"/>
                      </a:endParaRPr>
                    </a:p>
                  </a:txBody>
                  <a:tcPr marL="82988" marR="82988" marT="39096" marB="39096"/>
                </a:tc>
              </a:tr>
              <a:tr h="739608"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latin typeface="+mn-lt"/>
                        </a:rPr>
                        <a:t>20.04</a:t>
                      </a:r>
                      <a:endParaRPr lang="ru-RU" sz="1400" b="1" dirty="0">
                        <a:latin typeface="+mn-lt"/>
                      </a:endParaRPr>
                    </a:p>
                  </a:txBody>
                  <a:tcPr marL="82988" marR="82988" marT="39096" marB="39096"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dirty="0" smtClean="0">
                          <a:latin typeface="+mn-lt"/>
                          <a:cs typeface="Calibri Light"/>
                        </a:rPr>
                        <a:t>Лекция Альфа-банка «Программа долгосрочных платежей»</a:t>
                      </a:r>
                      <a:endParaRPr lang="ru-RU" sz="1400" b="0" dirty="0">
                        <a:latin typeface="+mn-lt"/>
                        <a:cs typeface="Calibri Light"/>
                      </a:endParaRPr>
                    </a:p>
                  </a:txBody>
                  <a:tcPr marL="82988" marR="82988" marT="39096" marB="39096"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dirty="0" smtClean="0">
                          <a:latin typeface="+mn-lt"/>
                          <a:cs typeface="Calibri"/>
                        </a:rPr>
                        <a:t>10:00-11:00</a:t>
                      </a:r>
                      <a:endParaRPr lang="ru-RU" sz="1400" b="0" dirty="0">
                        <a:latin typeface="+mn-lt"/>
                        <a:cs typeface="Calibri"/>
                      </a:endParaRPr>
                    </a:p>
                  </a:txBody>
                  <a:tcPr marL="82988" marR="82988" marT="39096" marB="39096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941537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object 35">
            <a:extLst>
              <a:ext uri="{FF2B5EF4-FFF2-40B4-BE49-F238E27FC236}">
                <a16:creationId xmlns:a16="http://schemas.microsoft.com/office/drawing/2014/main" xmlns="" id="{831A6B3A-DEB8-1728-64CF-9A15DC387F64}"/>
              </a:ext>
            </a:extLst>
          </p:cNvPr>
          <p:cNvSpPr/>
          <p:nvPr/>
        </p:nvSpPr>
        <p:spPr>
          <a:xfrm>
            <a:off x="50264" y="5292079"/>
            <a:ext cx="6757474" cy="3851919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xmlns="" id="{1C39AD9F-9756-18A1-4676-65FE77ABF3B2}"/>
              </a:ext>
            </a:extLst>
          </p:cNvPr>
          <p:cNvGrpSpPr/>
          <p:nvPr/>
        </p:nvGrpSpPr>
        <p:grpSpPr>
          <a:xfrm>
            <a:off x="110812" y="6326176"/>
            <a:ext cx="1041783" cy="113594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:a16="http://schemas.microsoft.com/office/drawing/2014/main" xmlns="" id="{04564938-A2DB-2518-AFD1-E1D1C2BAD956}"/>
                </a:ext>
              </a:extLst>
            </p:cNvPr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:a16="http://schemas.microsoft.com/office/drawing/2014/main" xmlns="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:a16="http://schemas.microsoft.com/office/drawing/2014/main" xmlns="" id="{C6924337-47B4-9E59-2AD4-F6E73162E1A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:a16="http://schemas.microsoft.com/office/drawing/2014/main" xmlns="" id="{35076FA5-BA0E-D863-ABDB-C34513409264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:a16="http://schemas.microsoft.com/office/drawing/2014/main" xmlns="" id="{FE0A49B3-9DDD-AA72-EF1C-E26ADB4ACC1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:a16="http://schemas.microsoft.com/office/drawing/2014/main" xmlns="" id="{CA7CF0C0-35A9-D2D7-FD92-79A9050C46E7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3" name="object 43">
            <a:extLst>
              <a:ext uri="{FF2B5EF4-FFF2-40B4-BE49-F238E27FC236}">
                <a16:creationId xmlns:a16="http://schemas.microsoft.com/office/drawing/2014/main" xmlns="" id="{C643197E-C4A3-2ECA-19B5-B44DF1B31A2E}"/>
              </a:ext>
            </a:extLst>
          </p:cNvPr>
          <p:cNvSpPr txBox="1"/>
          <p:nvPr/>
        </p:nvSpPr>
        <p:spPr>
          <a:xfrm>
            <a:off x="110812" y="6813836"/>
            <a:ext cx="5101495" cy="2093086"/>
          </a:xfrm>
          <a:prstGeom prst="rect">
            <a:avLst/>
          </a:prstGeom>
        </p:spPr>
        <p:txBody>
          <a:bodyPr vert="horz" wrap="square" lIns="0" tIns="153111" rIns="0" bIns="0" rtlCol="0">
            <a:spAutoFit/>
          </a:bodyPr>
          <a:lstStyle/>
          <a:p>
            <a:pPr marL="11135" marR="1048951">
              <a:lnSpc>
                <a:spcPct val="75800"/>
              </a:lnSpc>
              <a:spcBef>
                <a:spcPts val="1206"/>
              </a:spcBef>
            </a:pPr>
            <a:r>
              <a:rPr sz="4000" b="1" spc="-9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0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000" b="1" spc="-118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0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000" b="1" spc="-118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000" b="1" spc="-9" dirty="0">
                <a:solidFill>
                  <a:srgbClr val="FFFFFF"/>
                </a:solidFill>
                <a:latin typeface="Calibri"/>
                <a:cs typeface="Calibri"/>
              </a:rPr>
              <a:t>ЖДЕМ</a:t>
            </a:r>
            <a:r>
              <a:rPr sz="4000" b="1" spc="-9" dirty="0" smtClean="0">
                <a:solidFill>
                  <a:srgbClr val="FFFFFF"/>
                </a:solidFill>
                <a:latin typeface="Calibri"/>
                <a:cs typeface="Calibri"/>
              </a:rPr>
              <a:t>!</a:t>
            </a:r>
            <a:endParaRPr lang="ru-RU" sz="4000" b="1" spc="-9" dirty="0" smtClean="0">
              <a:solidFill>
                <a:srgbClr val="FFFFFF"/>
              </a:solidFill>
              <a:latin typeface="Calibri"/>
              <a:cs typeface="Calibri"/>
            </a:endParaRPr>
          </a:p>
          <a:p>
            <a:pPr marL="13362">
              <a:spcBef>
                <a:spcPts val="912"/>
              </a:spcBef>
            </a:pPr>
            <a:r>
              <a:rPr sz="1400" b="1" dirty="0" err="1" smtClean="0">
                <a:solidFill>
                  <a:srgbClr val="FFFFFF"/>
                </a:solidFill>
                <a:cs typeface="Calibri"/>
              </a:rPr>
              <a:t>Наши</a:t>
            </a:r>
            <a:r>
              <a:rPr sz="1400" b="1" spc="-31" dirty="0" smtClean="0">
                <a:solidFill>
                  <a:srgbClr val="FFFFFF"/>
                </a:solidFill>
                <a:cs typeface="Calibri"/>
              </a:rPr>
              <a:t> </a:t>
            </a:r>
            <a:r>
              <a:rPr sz="1400" b="1" spc="-9" dirty="0" err="1">
                <a:solidFill>
                  <a:srgbClr val="FFFFFF"/>
                </a:solidFill>
                <a:cs typeface="Calibri"/>
              </a:rPr>
              <a:t>контакты</a:t>
            </a:r>
            <a:r>
              <a:rPr sz="1400" b="1" spc="-9" dirty="0" smtClean="0">
                <a:solidFill>
                  <a:srgbClr val="FFFFFF"/>
                </a:solidFill>
                <a:cs typeface="Calibri"/>
              </a:rPr>
              <a:t>:</a:t>
            </a:r>
            <a:r>
              <a:rPr lang="ru-RU" sz="1400" b="1" spc="-9" dirty="0" smtClean="0">
                <a:solidFill>
                  <a:srgbClr val="FFFFFF"/>
                </a:solidFill>
                <a:cs typeface="Calibri"/>
              </a:rPr>
              <a:t> </a:t>
            </a:r>
            <a:endParaRPr sz="1400" b="1" dirty="0">
              <a:cs typeface="Calibri"/>
            </a:endParaRPr>
          </a:p>
          <a:p>
            <a:pPr marL="13362" marR="4454">
              <a:spcBef>
                <a:spcPts val="114"/>
              </a:spcBef>
            </a:pPr>
            <a:r>
              <a:rPr lang="ru-RU" sz="1400" b="1" dirty="0">
                <a:solidFill>
                  <a:srgbClr val="FFFFFF"/>
                </a:solidFill>
                <a:cs typeface="Calibri"/>
              </a:rPr>
              <a:t>Адрес: </a:t>
            </a:r>
            <a:r>
              <a:rPr lang="ru-RU" sz="1400" b="1" dirty="0" smtClean="0">
                <a:solidFill>
                  <a:srgbClr val="FFFFFF"/>
                </a:solidFill>
                <a:cs typeface="Calibri"/>
              </a:rPr>
              <a:t> с. Мухоршибирь, ул. Доржиева, 43</a:t>
            </a:r>
            <a:r>
              <a:rPr lang="ru-RU" sz="1400" b="1" dirty="0">
                <a:solidFill>
                  <a:srgbClr val="FFFFFF"/>
                </a:solidFill>
                <a:cs typeface="Calibri"/>
              </a:rPr>
              <a:t/>
            </a:r>
            <a:br>
              <a:rPr lang="ru-RU" sz="1400" b="1" dirty="0">
                <a:solidFill>
                  <a:srgbClr val="FFFFFF"/>
                </a:solidFill>
                <a:cs typeface="Calibri"/>
              </a:rPr>
            </a:br>
            <a:r>
              <a:rPr lang="ru-RU" sz="1400" b="1" dirty="0">
                <a:solidFill>
                  <a:srgbClr val="FFFFFF"/>
                </a:solidFill>
                <a:cs typeface="Calibri"/>
              </a:rPr>
              <a:t>Контактный </a:t>
            </a:r>
            <a:r>
              <a:rPr lang="ru-RU" sz="1400" b="1" dirty="0" smtClean="0">
                <a:solidFill>
                  <a:srgbClr val="FFFFFF"/>
                </a:solidFill>
                <a:cs typeface="Calibri"/>
              </a:rPr>
              <a:t>номер: 89244566642</a:t>
            </a:r>
            <a:endParaRPr lang="ru-RU" sz="1400" b="1" dirty="0">
              <a:solidFill>
                <a:srgbClr val="FFFFFF"/>
              </a:solidFill>
              <a:cs typeface="Calibri"/>
            </a:endParaRPr>
          </a:p>
          <a:p>
            <a:pPr marL="13362" marR="4454">
              <a:spcBef>
                <a:spcPts val="114"/>
              </a:spcBef>
            </a:pPr>
            <a:r>
              <a:rPr lang="ru-RU" sz="1400" b="1" dirty="0" smtClean="0">
                <a:solidFill>
                  <a:srgbClr val="FFFFFF"/>
                </a:solidFill>
                <a:cs typeface="Calibri"/>
              </a:rPr>
              <a:t>ФИО: </a:t>
            </a:r>
            <a:r>
              <a:rPr lang="ru-RU" sz="1400" b="1" dirty="0" smtClean="0">
                <a:solidFill>
                  <a:srgbClr val="FFFFFF"/>
                </a:solidFill>
                <a:cs typeface="Calibri"/>
              </a:rPr>
              <a:t>Юлдашева Ольга Анатольевна</a:t>
            </a:r>
            <a:endParaRPr sz="1400" b="1" dirty="0"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:a16="http://schemas.microsoft.com/office/drawing/2014/main" xmlns="" id="{797366C2-E247-0149-04E1-7921DBE2C6E3}"/>
              </a:ext>
            </a:extLst>
          </p:cNvPr>
          <p:cNvSpPr txBox="1"/>
          <p:nvPr/>
        </p:nvSpPr>
        <p:spPr>
          <a:xfrm>
            <a:off x="3716485" y="5265195"/>
            <a:ext cx="2991644" cy="741637"/>
          </a:xfrm>
          <a:prstGeom prst="rect">
            <a:avLst/>
          </a:prstGeom>
        </p:spPr>
        <p:txBody>
          <a:bodyPr vert="horz" wrap="square" lIns="0" tIns="11135" rIns="0" bIns="0" rtlCol="0">
            <a:spAutoFit/>
          </a:bodyPr>
          <a:lstStyle/>
          <a:p>
            <a:pPr marL="11135" marR="4454" indent="1708720">
              <a:lnSpc>
                <a:spcPct val="112799"/>
              </a:lnSpc>
              <a:spcBef>
                <a:spcPts val="88"/>
              </a:spcBef>
            </a:pPr>
            <a:r>
              <a:rPr sz="1400" b="1" dirty="0" err="1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400" b="1" spc="-57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400" b="1" spc="-9" dirty="0">
                <a:solidFill>
                  <a:srgbClr val="58595B"/>
                </a:solidFill>
                <a:latin typeface="Calibri"/>
                <a:cs typeface="Calibri"/>
              </a:rPr>
              <a:t>работы: </a:t>
            </a:r>
            <a:r>
              <a:rPr lang="ru-RU" sz="1400" b="1" spc="-9" dirty="0" smtClean="0">
                <a:solidFill>
                  <a:srgbClr val="58595B"/>
                </a:solidFill>
                <a:latin typeface="Calibri"/>
                <a:cs typeface="Calibri"/>
              </a:rPr>
              <a:t>П</a:t>
            </a:r>
            <a:r>
              <a:rPr sz="1400" b="1" spc="-9" dirty="0" err="1" smtClean="0">
                <a:solidFill>
                  <a:srgbClr val="58595B"/>
                </a:solidFill>
                <a:latin typeface="Calibri"/>
                <a:cs typeface="Calibri"/>
              </a:rPr>
              <a:t>онедельник</a:t>
            </a:r>
            <a:r>
              <a:rPr sz="1400" b="1" spc="-9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4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400" b="1" spc="-9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400" b="1" dirty="0" smtClean="0">
                <a:solidFill>
                  <a:srgbClr val="58595B"/>
                </a:solidFill>
                <a:latin typeface="Calibri"/>
                <a:cs typeface="Calibri"/>
              </a:rPr>
              <a:t>четверг</a:t>
            </a:r>
            <a:r>
              <a:rPr sz="1400" b="1" spc="-9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400" b="1" dirty="0" smtClean="0">
                <a:solidFill>
                  <a:srgbClr val="58595B"/>
                </a:solidFill>
                <a:latin typeface="Calibri"/>
                <a:cs typeface="Calibri"/>
              </a:rPr>
              <a:t>09:</a:t>
            </a:r>
            <a:r>
              <a:rPr lang="ru-RU" sz="14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4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400" b="1" spc="-4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400" b="1" dirty="0" smtClean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lang="ru-RU" sz="1400" b="1" dirty="0" smtClean="0">
                <a:solidFill>
                  <a:srgbClr val="58595B"/>
                </a:solidFill>
                <a:latin typeface="Calibri"/>
                <a:cs typeface="Calibri"/>
              </a:rPr>
              <a:t>1</a:t>
            </a:r>
            <a:r>
              <a:rPr sz="1400" b="1" spc="-18" dirty="0" smtClean="0">
                <a:solidFill>
                  <a:srgbClr val="58595B"/>
                </a:solidFill>
                <a:latin typeface="Calibri"/>
                <a:cs typeface="Calibri"/>
              </a:rPr>
              <a:t>7</a:t>
            </a:r>
            <a:r>
              <a:rPr lang="ru-RU" sz="1400" b="1" spc="-18" dirty="0" smtClean="0">
                <a:solidFill>
                  <a:srgbClr val="58595B"/>
                </a:solidFill>
                <a:latin typeface="Calibri"/>
                <a:cs typeface="Calibri"/>
              </a:rPr>
              <a:t>:00 Пятница 09:00-16:00</a:t>
            </a:r>
            <a:endParaRPr sz="14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:a16="http://schemas.microsoft.com/office/drawing/2014/main" xmlns="" id="{C92CC961-9BC4-F300-E421-2713ABA11078}"/>
              </a:ext>
            </a:extLst>
          </p:cNvPr>
          <p:cNvSpPr txBox="1"/>
          <p:nvPr/>
        </p:nvSpPr>
        <p:spPr>
          <a:xfrm>
            <a:off x="4176133" y="7351246"/>
            <a:ext cx="2631604" cy="901267"/>
          </a:xfrm>
          <a:prstGeom prst="rect">
            <a:avLst/>
          </a:prstGeom>
        </p:spPr>
        <p:txBody>
          <a:bodyPr vert="horz" wrap="square" lIns="0" tIns="28951" rIns="0" bIns="0" rtlCol="0">
            <a:spAutoFit/>
          </a:bodyPr>
          <a:lstStyle/>
          <a:p>
            <a:pPr marL="11135" marR="105786" algn="ctr">
              <a:spcBef>
                <a:spcPts val="227"/>
              </a:spcBef>
            </a:pPr>
            <a:r>
              <a:rPr lang="ru-RU" sz="1100" b="1" spc="-9" dirty="0" smtClean="0">
                <a:solidFill>
                  <a:srgbClr val="FFFFFF"/>
                </a:solidFill>
                <a:latin typeface="Calibri"/>
                <a:cs typeface="Calibri"/>
              </a:rPr>
              <a:t>Клиентская служба ( на правах отдела) в </a:t>
            </a:r>
            <a:r>
              <a:rPr lang="ru-RU" sz="1100" b="1" spc="-9" dirty="0" err="1" smtClean="0">
                <a:solidFill>
                  <a:srgbClr val="FFFFFF"/>
                </a:solidFill>
                <a:latin typeface="Calibri"/>
                <a:cs typeface="Calibri"/>
              </a:rPr>
              <a:t>Мухоршибирском</a:t>
            </a:r>
            <a:r>
              <a:rPr lang="ru-RU" sz="1100" b="1" spc="-9" dirty="0" smtClean="0">
                <a:solidFill>
                  <a:srgbClr val="FFFFFF"/>
                </a:solidFill>
                <a:latin typeface="Calibri"/>
                <a:cs typeface="Calibri"/>
              </a:rPr>
              <a:t> районе </a:t>
            </a:r>
          </a:p>
          <a:p>
            <a:pPr marL="11135" marR="105786" algn="ctr">
              <a:spcBef>
                <a:spcPts val="227"/>
              </a:spcBef>
            </a:pPr>
            <a:r>
              <a:rPr lang="ru-RU" sz="1100" b="1" spc="-9" dirty="0">
                <a:solidFill>
                  <a:srgbClr val="FFFFFF"/>
                </a:solidFill>
                <a:cs typeface="Calibri"/>
              </a:rPr>
              <a:t> Отделения  Фонда</a:t>
            </a:r>
            <a:r>
              <a:rPr lang="ru-RU" sz="1100" b="1" spc="438" dirty="0">
                <a:solidFill>
                  <a:srgbClr val="FFFFFF"/>
                </a:solidFill>
                <a:cs typeface="Calibri"/>
              </a:rPr>
              <a:t> </a:t>
            </a:r>
            <a:r>
              <a:rPr lang="ru-RU" sz="1100" b="1" spc="-9" dirty="0">
                <a:solidFill>
                  <a:srgbClr val="FFFFFF"/>
                </a:solidFill>
                <a:cs typeface="Calibri"/>
              </a:rPr>
              <a:t>пенсионного</a:t>
            </a:r>
            <a:endParaRPr lang="ru-RU" sz="1100" b="1" dirty="0">
              <a:cs typeface="Calibri"/>
            </a:endParaRPr>
          </a:p>
          <a:p>
            <a:pPr marL="11135" marR="189301" algn="ctr"/>
            <a:r>
              <a:rPr lang="ru-RU" sz="1100" b="1" dirty="0">
                <a:solidFill>
                  <a:srgbClr val="FFFFFF"/>
                </a:solidFill>
                <a:cs typeface="Calibri"/>
              </a:rPr>
              <a:t>и</a:t>
            </a:r>
            <a:r>
              <a:rPr lang="ru-RU" sz="1100" b="1" spc="-9" dirty="0">
                <a:solidFill>
                  <a:srgbClr val="FFFFFF"/>
                </a:solidFill>
                <a:cs typeface="Calibri"/>
              </a:rPr>
              <a:t> социального</a:t>
            </a:r>
            <a:r>
              <a:rPr lang="ru-RU" sz="1100" b="1" spc="438" dirty="0">
                <a:solidFill>
                  <a:srgbClr val="FFFFFF"/>
                </a:solidFill>
                <a:cs typeface="Calibri"/>
              </a:rPr>
              <a:t> </a:t>
            </a:r>
            <a:r>
              <a:rPr lang="ru-RU" sz="1100" b="1" spc="-9" dirty="0">
                <a:solidFill>
                  <a:srgbClr val="FFFFFF"/>
                </a:solidFill>
                <a:cs typeface="Calibri"/>
              </a:rPr>
              <a:t>страхования</a:t>
            </a:r>
            <a:r>
              <a:rPr lang="ru-RU" sz="1100" b="1" spc="9" dirty="0">
                <a:solidFill>
                  <a:srgbClr val="FFFFFF"/>
                </a:solidFill>
                <a:cs typeface="Calibri"/>
              </a:rPr>
              <a:t> </a:t>
            </a:r>
            <a:r>
              <a:rPr lang="ru-RU" sz="1100" b="1" spc="-22" dirty="0">
                <a:solidFill>
                  <a:srgbClr val="FFFFFF"/>
                </a:solidFill>
                <a:cs typeface="Calibri"/>
              </a:rPr>
              <a:t>РФ</a:t>
            </a:r>
            <a:endParaRPr lang="ru-RU" sz="1100" b="1" dirty="0">
              <a:cs typeface="Calibri"/>
            </a:endParaRPr>
          </a:p>
          <a:p>
            <a:pPr marL="11135" marR="4454" algn="ctr"/>
            <a:r>
              <a:rPr lang="ru-RU" sz="1100" b="1" dirty="0">
                <a:solidFill>
                  <a:srgbClr val="FFFFFF"/>
                </a:solidFill>
                <a:cs typeface="Calibri"/>
              </a:rPr>
              <a:t>по</a:t>
            </a:r>
            <a:r>
              <a:rPr lang="ru-RU" sz="1100" b="1" spc="39" dirty="0">
                <a:solidFill>
                  <a:srgbClr val="FFFFFF"/>
                </a:solidFill>
                <a:cs typeface="Calibri"/>
              </a:rPr>
              <a:t> </a:t>
            </a:r>
            <a:r>
              <a:rPr lang="ru-RU" sz="1100" b="1" spc="-18" dirty="0">
                <a:solidFill>
                  <a:srgbClr val="FFFFFF"/>
                </a:solidFill>
                <a:cs typeface="Calibri"/>
              </a:rPr>
              <a:t>Республике Бурятия</a:t>
            </a:r>
            <a:endParaRPr lang="ru-RU" sz="1100" b="1" dirty="0">
              <a:cs typeface="Calibri"/>
            </a:endParaRPr>
          </a:p>
        </p:txBody>
      </p: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xmlns="" id="{2C9ECA98-8A1C-8ED0-D2A5-6AC16AC4EF91}"/>
              </a:ext>
            </a:extLst>
          </p:cNvPr>
          <p:cNvSpPr/>
          <p:nvPr/>
        </p:nvSpPr>
        <p:spPr>
          <a:xfrm>
            <a:off x="5795406" y="8278929"/>
            <a:ext cx="794084" cy="734083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0175" tIns="40087" rIns="80175" bIns="40087"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xmlns="" id="{D4CE132A-9208-32F1-BD98-5734B46FED0C}"/>
              </a:ext>
            </a:extLst>
          </p:cNvPr>
          <p:cNvSpPr/>
          <p:nvPr/>
        </p:nvSpPr>
        <p:spPr>
          <a:xfrm>
            <a:off x="5849454" y="6536552"/>
            <a:ext cx="740036" cy="697261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0175" tIns="40087" rIns="80175" bIns="40087"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:a16="http://schemas.microsoft.com/office/drawing/2014/main" xmlns="" id="{6DDD7394-D961-31A1-F65E-1023624613A4}"/>
              </a:ext>
            </a:extLst>
          </p:cNvPr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5908040" y="6552853"/>
            <a:ext cx="681450" cy="680960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04885" y="8278929"/>
            <a:ext cx="782656" cy="737419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xmlns="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99236436"/>
              </p:ext>
            </p:extLst>
          </p:nvPr>
        </p:nvGraphicFramePr>
        <p:xfrm>
          <a:off x="253104" y="393377"/>
          <a:ext cx="6462044" cy="407504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89415">
                  <a:extLst>
                    <a:ext uri="{9D8B030D-6E8A-4147-A177-3AD203B41FA5}">
                      <a16:colId xmlns:a16="http://schemas.microsoft.com/office/drawing/2014/main" xmlns="" val="4074742491"/>
                    </a:ext>
                  </a:extLst>
                </a:gridCol>
                <a:gridCol w="4100993">
                  <a:extLst>
                    <a:ext uri="{9D8B030D-6E8A-4147-A177-3AD203B41FA5}">
                      <a16:colId xmlns:a16="http://schemas.microsoft.com/office/drawing/2014/main" xmlns="" val="3160443083"/>
                    </a:ext>
                  </a:extLst>
                </a:gridCol>
                <a:gridCol w="1571636">
                  <a:extLst>
                    <a:ext uri="{9D8B030D-6E8A-4147-A177-3AD203B41FA5}">
                      <a16:colId xmlns:a16="http://schemas.microsoft.com/office/drawing/2014/main" xmlns="" val="3299580881"/>
                    </a:ext>
                  </a:extLst>
                </a:gridCol>
              </a:tblGrid>
              <a:tr h="821037">
                <a:tc>
                  <a:txBody>
                    <a:bodyPr/>
                    <a:lstStyle/>
                    <a:p>
                      <a:r>
                        <a:rPr lang="ru-RU" sz="1400" b="1" dirty="0" smtClean="0">
                          <a:solidFill>
                            <a:schemeClr val="tx1"/>
                          </a:solidFill>
                          <a:latin typeface="+mn-lt"/>
                        </a:rPr>
                        <a:t>21.04</a:t>
                      </a:r>
                      <a:endParaRPr lang="ru-RU" sz="14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82988" marR="82988" marT="39096" marB="39096">
                    <a:solidFill>
                      <a:srgbClr val="E3EB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dirty="0" smtClean="0">
                          <a:solidFill>
                            <a:schemeClr val="tx1"/>
                          </a:solidFill>
                          <a:latin typeface="+mn-lt"/>
                          <a:cs typeface="Calibri Light"/>
                        </a:rPr>
                        <a:t>Встреча с участником</a:t>
                      </a:r>
                      <a:r>
                        <a:rPr lang="ru-RU" sz="1400" b="0" baseline="0" dirty="0" smtClean="0">
                          <a:solidFill>
                            <a:schemeClr val="tx1"/>
                          </a:solidFill>
                          <a:latin typeface="+mn-lt"/>
                          <a:cs typeface="Calibri Light"/>
                        </a:rPr>
                        <a:t> ликвидации аварии на Чернобыльской АЭС Варфоломеевым И.М.</a:t>
                      </a:r>
                      <a:endParaRPr lang="ru-RU" sz="1400" b="0" dirty="0" smtClean="0">
                        <a:solidFill>
                          <a:schemeClr val="tx1"/>
                        </a:solidFill>
                        <a:latin typeface="+mn-lt"/>
                        <a:cs typeface="Calibri Light"/>
                      </a:endParaRP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400" b="0" dirty="0">
                        <a:solidFill>
                          <a:schemeClr val="tx1"/>
                        </a:solidFill>
                        <a:latin typeface="+mn-lt"/>
                        <a:cs typeface="Calibri Light"/>
                      </a:endParaRPr>
                    </a:p>
                  </a:txBody>
                  <a:tcPr marL="82988" marR="82988" marT="39096" marB="39096">
                    <a:solidFill>
                      <a:srgbClr val="E3EB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dirty="0" smtClean="0">
                          <a:solidFill>
                            <a:schemeClr val="tx1"/>
                          </a:solidFill>
                          <a:latin typeface="+mn-lt"/>
                          <a:cs typeface="Calibri"/>
                        </a:rPr>
                        <a:t>10:00-12:00</a:t>
                      </a:r>
                      <a:endParaRPr lang="ru-RU" sz="1400" b="0" dirty="0">
                        <a:solidFill>
                          <a:schemeClr val="tx1"/>
                        </a:solidFill>
                        <a:latin typeface="+mn-lt"/>
                        <a:cs typeface="Calibri"/>
                      </a:endParaRPr>
                    </a:p>
                  </a:txBody>
                  <a:tcPr marL="82988" marR="82988" marT="39096" marB="39096">
                    <a:solidFill>
                      <a:srgbClr val="E3EBF5"/>
                    </a:solidFill>
                  </a:tcPr>
                </a:tc>
              </a:tr>
              <a:tr h="743123">
                <a:tc>
                  <a:txBody>
                    <a:bodyPr/>
                    <a:lstStyle/>
                    <a:p>
                      <a:r>
                        <a:rPr lang="ru-RU" sz="1400" b="1" dirty="0" smtClean="0">
                          <a:solidFill>
                            <a:schemeClr val="tx1"/>
                          </a:solidFill>
                          <a:latin typeface="+mn-lt"/>
                        </a:rPr>
                        <a:t>23.04</a:t>
                      </a:r>
                      <a:endParaRPr lang="ru-RU" sz="14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82988" marR="82988" marT="39095" marB="39095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dirty="0" smtClean="0">
                          <a:solidFill>
                            <a:schemeClr val="tx1"/>
                          </a:solidFill>
                          <a:latin typeface="+mn-lt"/>
                          <a:cs typeface="Calibri Light"/>
                        </a:rPr>
                        <a:t>Мастер-класс по изготовлению</a:t>
                      </a:r>
                      <a:r>
                        <a:rPr lang="ru-RU" sz="1400" b="0" baseline="0" dirty="0" smtClean="0">
                          <a:solidFill>
                            <a:schemeClr val="tx1"/>
                          </a:solidFill>
                          <a:latin typeface="+mn-lt"/>
                          <a:cs typeface="Calibri Light"/>
                        </a:rPr>
                        <a:t> значков и брошей ко Дню Победы</a:t>
                      </a:r>
                      <a:endParaRPr lang="ru-RU" sz="1400" b="0" dirty="0" smtClean="0">
                        <a:solidFill>
                          <a:schemeClr val="tx1"/>
                        </a:solidFill>
                        <a:latin typeface="+mn-lt"/>
                        <a:cs typeface="Calibri Light"/>
                      </a:endParaRPr>
                    </a:p>
                  </a:txBody>
                  <a:tcPr marL="82988" marR="82988" marT="39095" marB="39095"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spc="-10" dirty="0" smtClean="0">
                          <a:solidFill>
                            <a:schemeClr val="tx1"/>
                          </a:solidFill>
                          <a:latin typeface="+mn-lt"/>
                          <a:cs typeface="Calibri"/>
                        </a:rPr>
                        <a:t>10:</a:t>
                      </a:r>
                      <a:r>
                        <a:rPr lang="ru-RU" sz="1400" b="0" spc="-25" dirty="0" smtClean="0">
                          <a:solidFill>
                            <a:schemeClr val="tx1"/>
                          </a:solidFill>
                          <a:latin typeface="+mn-lt"/>
                          <a:cs typeface="Calibri"/>
                        </a:rPr>
                        <a:t>00-12:00</a:t>
                      </a:r>
                      <a:endParaRPr lang="ru-RU" sz="1400" b="0" dirty="0">
                        <a:solidFill>
                          <a:schemeClr val="tx1"/>
                        </a:solidFill>
                        <a:latin typeface="+mn-lt"/>
                        <a:cs typeface="Calibri"/>
                      </a:endParaRPr>
                    </a:p>
                  </a:txBody>
                  <a:tcPr marL="82988" marR="82988" marT="39095" marB="39095"/>
                </a:tc>
              </a:tr>
              <a:tr h="757075">
                <a:tc>
                  <a:txBody>
                    <a:bodyPr/>
                    <a:lstStyle/>
                    <a:p>
                      <a:r>
                        <a:rPr lang="ru-RU" sz="1400" b="1" dirty="0" smtClean="0">
                          <a:latin typeface="+mn-lt"/>
                        </a:rPr>
                        <a:t>28.04</a:t>
                      </a:r>
                      <a:endParaRPr lang="ru-RU" sz="1400" b="1" dirty="0">
                        <a:latin typeface="+mn-lt"/>
                      </a:endParaRPr>
                    </a:p>
                  </a:txBody>
                  <a:tcPr marL="82988" marR="82988" marT="39096" marB="39096"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dirty="0" smtClean="0">
                          <a:latin typeface="+mn-lt"/>
                          <a:cs typeface="Calibri Light"/>
                        </a:rPr>
                        <a:t>Лекция по способам защиты от мошенничества с сотрудниками МВД</a:t>
                      </a:r>
                      <a:endParaRPr lang="ru-RU" sz="1400" b="0" dirty="0">
                        <a:latin typeface="+mn-lt"/>
                        <a:cs typeface="Calibri Light"/>
                      </a:endParaRPr>
                    </a:p>
                  </a:txBody>
                  <a:tcPr marL="82988" marR="82988" marT="39096" marB="39096"/>
                </a:tc>
                <a:tc>
                  <a:txBody>
                    <a:bodyPr/>
                    <a:lstStyle/>
                    <a:p>
                      <a:r>
                        <a:rPr lang="ru-RU" sz="1400" b="0" dirty="0" smtClean="0">
                          <a:latin typeface="+mn-lt"/>
                        </a:rPr>
                        <a:t>10:00-11:00</a:t>
                      </a:r>
                      <a:endParaRPr lang="ru-RU" sz="1400" b="0" dirty="0">
                        <a:latin typeface="+mn-lt"/>
                      </a:endParaRPr>
                    </a:p>
                  </a:txBody>
                  <a:tcPr marL="82988" marR="82988" marT="39096" marB="39096"/>
                </a:tc>
                <a:extLst>
                  <a:ext uri="{0D108BD9-81ED-4DB2-BD59-A6C34878D82A}">
                    <a16:rowId xmlns:a16="http://schemas.microsoft.com/office/drawing/2014/main" xmlns="" val="775152705"/>
                  </a:ext>
                </a:extLst>
              </a:tr>
              <a:tr h="714380">
                <a:tc>
                  <a:txBody>
                    <a:bodyPr/>
                    <a:lstStyle/>
                    <a:p>
                      <a:r>
                        <a:rPr lang="ru-RU" sz="1400" b="1" dirty="0" smtClean="0">
                          <a:latin typeface="+mn-lt"/>
                        </a:rPr>
                        <a:t>28.04</a:t>
                      </a:r>
                      <a:endParaRPr lang="ru-RU" sz="1400" b="1" dirty="0">
                        <a:latin typeface="+mn-lt"/>
                      </a:endParaRPr>
                    </a:p>
                  </a:txBody>
                  <a:tcPr marL="82988" marR="82988" marT="39095" marB="39095"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+mn-lt"/>
                        </a:rPr>
                        <a:t>Тибетская</a:t>
                      </a:r>
                      <a:r>
                        <a:rPr lang="ru-RU" sz="1400" baseline="0" dirty="0" smtClean="0">
                          <a:latin typeface="+mn-lt"/>
                        </a:rPr>
                        <a:t> гимнастика</a:t>
                      </a:r>
                      <a:endParaRPr lang="ru-RU" sz="1400" dirty="0">
                        <a:latin typeface="+mn-lt"/>
                      </a:endParaRPr>
                    </a:p>
                  </a:txBody>
                  <a:tcPr marL="82988" marR="82988" marT="39095" marB="39095"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+mn-lt"/>
                        </a:rPr>
                        <a:t>11:00-12:00</a:t>
                      </a:r>
                      <a:endParaRPr lang="ru-RU" sz="1400" dirty="0">
                        <a:latin typeface="+mn-lt"/>
                      </a:endParaRPr>
                    </a:p>
                  </a:txBody>
                  <a:tcPr marL="82988" marR="82988" marT="39095" marB="39095"/>
                </a:tc>
                <a:extLst>
                  <a:ext uri="{0D108BD9-81ED-4DB2-BD59-A6C34878D82A}">
                    <a16:rowId xmlns:a16="http://schemas.microsoft.com/office/drawing/2014/main" xmlns="" val="2188993823"/>
                  </a:ext>
                </a:extLst>
              </a:tr>
              <a:tr h="1039434">
                <a:tc>
                  <a:txBody>
                    <a:bodyPr/>
                    <a:lstStyle/>
                    <a:p>
                      <a:r>
                        <a:rPr lang="ru-RU" sz="1400" b="1" dirty="0" smtClean="0">
                          <a:latin typeface="+mn-lt"/>
                        </a:rPr>
                        <a:t>30.04</a:t>
                      </a:r>
                      <a:endParaRPr lang="ru-RU" sz="1400" b="1" dirty="0">
                        <a:latin typeface="+mn-lt"/>
                      </a:endParaRPr>
                    </a:p>
                  </a:txBody>
                  <a:tcPr marL="82988" marR="82988" marT="39095" marB="39095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Плетение сетей на СВО</a:t>
                      </a:r>
                    </a:p>
                  </a:txBody>
                  <a:tcPr marL="82988" marR="82988" marT="39096" marB="39096"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10:</a:t>
                      </a:r>
                      <a:r>
                        <a:rPr lang="ru-RU" sz="14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00-12:00</a:t>
                      </a:r>
                      <a:endParaRPr lang="ru-RU" sz="1400" b="0" dirty="0">
                        <a:latin typeface="+mn-lt"/>
                        <a:cs typeface="Calibri"/>
                      </a:endParaRPr>
                    </a:p>
                  </a:txBody>
                  <a:tcPr marL="82988" marR="82988" marT="39096" marB="39096"/>
                </a:tc>
                <a:extLst>
                  <a:ext uri="{0D108BD9-81ED-4DB2-BD59-A6C34878D82A}">
                    <a16:rowId xmlns:a16="http://schemas.microsoft.com/office/drawing/2014/main" xmlns="" val="348515015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65341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349</TotalTime>
  <Words>208</Words>
  <Application>Microsoft Office PowerPoint</Application>
  <PresentationFormat>Экран (4:3)</PresentationFormat>
  <Paragraphs>67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Тема Office</vt:lpstr>
      <vt:lpstr>МЕРОПРИЯТИЯ  на апрель 2026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 на январь 2026</dc:title>
  <dc:creator>Очертарова Евгения Григорьевна</dc:creator>
  <cp:lastModifiedBy>Очертарова Евгения Григорьевна</cp:lastModifiedBy>
  <cp:revision>39</cp:revision>
  <dcterms:created xsi:type="dcterms:W3CDTF">2025-12-15T06:10:52Z</dcterms:created>
  <dcterms:modified xsi:type="dcterms:W3CDTF">2026-03-23T05:13:37Z</dcterms:modified>
</cp:coreProperties>
</file>