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  <p:sldId id="263" r:id="rId4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3318" y="-17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857CE-7362-44DC-A85A-E8B76304000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A0DC6-44AF-450C-8207-52C2853D0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47443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857CE-7362-44DC-A85A-E8B76304000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A0DC6-44AF-450C-8207-52C2853D0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0172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857CE-7362-44DC-A85A-E8B76304000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A0DC6-44AF-450C-8207-52C2853D0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5508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857CE-7362-44DC-A85A-E8B76304000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A0DC6-44AF-450C-8207-52C2853D0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61834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857CE-7362-44DC-A85A-E8B76304000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A0DC6-44AF-450C-8207-52C2853D0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7774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857CE-7362-44DC-A85A-E8B76304000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A0DC6-44AF-450C-8207-52C2853D0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82711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857CE-7362-44DC-A85A-E8B76304000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A0DC6-44AF-450C-8207-52C2853D0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2767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857CE-7362-44DC-A85A-E8B76304000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A0DC6-44AF-450C-8207-52C2853D0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5717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857CE-7362-44DC-A85A-E8B76304000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A0DC6-44AF-450C-8207-52C2853D0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29723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857CE-7362-44DC-A85A-E8B76304000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A0DC6-44AF-450C-8207-52C2853D0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70438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857CE-7362-44DC-A85A-E8B76304000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A0DC6-44AF-450C-8207-52C2853D0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56789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E857CE-7362-44DC-A85A-E8B76304000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5A0DC6-44AF-450C-8207-52C2853D0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9290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7027650"/>
              </p:ext>
            </p:extLst>
          </p:nvPr>
        </p:nvGraphicFramePr>
        <p:xfrm>
          <a:off x="105959" y="1590893"/>
          <a:ext cx="6578386" cy="70433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6216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456039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306131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503013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+mn-lt"/>
                        </a:rPr>
                        <a:t>Дата </a:t>
                      </a: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+mn-lt"/>
                        </a:rPr>
                        <a:t>Мероприятие</a:t>
                      </a: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600" dirty="0">
                          <a:latin typeface="+mn-lt"/>
                        </a:rPr>
                        <a:t>начала</a:t>
                      </a:r>
                    </a:p>
                  </a:txBody>
                  <a:tcPr marL="82988" marR="82988" marT="39096" marB="39096"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81282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02.03</a:t>
                      </a:r>
                      <a:endParaRPr lang="ru-RU" sz="1300" dirty="0">
                        <a:latin typeface="+mn-lt"/>
                        <a:cs typeface="Calibri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300" b="0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ru-RU" sz="1300" b="0" dirty="0">
                          <a:effectLst/>
                          <a:latin typeface="+mn-lt"/>
                        </a:rPr>
                        <a:t>Региональное РО "Знание" (ВКС) Путешествие по картинным галереям мира: как "читать" знаменитые </a:t>
                      </a:r>
                      <a:r>
                        <a:rPr lang="ru-RU" sz="1300" b="0" dirty="0" smtClean="0">
                          <a:effectLst/>
                          <a:latin typeface="+mn-lt"/>
                        </a:rPr>
                        <a:t>картины.</a:t>
                      </a:r>
                      <a:endParaRPr lang="ru-RU" sz="1300" b="0" dirty="0">
                        <a:effectLst/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14.00:15.</a:t>
                      </a:r>
                      <a:r>
                        <a:rPr lang="ru-RU" sz="13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300" b="0" dirty="0">
                        <a:latin typeface="+mn-lt"/>
                        <a:cs typeface="Calibri"/>
                      </a:endParaRPr>
                    </a:p>
                  </a:txBody>
                  <a:tcPr marL="82988" marR="82988" marT="39096" marB="39096"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50301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03.03</a:t>
                      </a:r>
                      <a:endParaRPr lang="ru-RU" sz="1300" dirty="0">
                        <a:latin typeface="+mn-lt"/>
                        <a:cs typeface="Calibri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«Весенняя бодрость» Спортивное состязание по </a:t>
                      </a:r>
                      <a:r>
                        <a:rPr lang="ru-RU" sz="1300" b="0" dirty="0" err="1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Дартсу</a:t>
                      </a:r>
                      <a:r>
                        <a:rPr lang="ru-RU" sz="13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, среди активистов ЦОСП «Мудрость</a:t>
                      </a:r>
                      <a:r>
                        <a:rPr lang="ru-RU" sz="13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»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300" b="0" dirty="0">
                        <a:latin typeface="+mn-lt"/>
                        <a:cs typeface="Calibri Ligh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r>
                        <a:rPr lang="ru-RU" sz="1300" b="0" dirty="0" smtClean="0">
                          <a:latin typeface="+mn-lt"/>
                        </a:rPr>
                        <a:t>10.00:12.00</a:t>
                      </a:r>
                      <a:endParaRPr lang="ru-RU" sz="1300" b="0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936519">
                <a:tc>
                  <a:txBody>
                    <a:bodyPr/>
                    <a:lstStyle/>
                    <a:p>
                      <a:r>
                        <a:rPr lang="ru-RU" sz="1300" b="1" dirty="0" smtClean="0">
                          <a:latin typeface="+mn-lt"/>
                        </a:rPr>
                        <a:t>04.03</a:t>
                      </a:r>
                      <a:endParaRPr lang="ru-RU" sz="1300" b="1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latin typeface="+mn-lt"/>
                        </a:rPr>
                        <a:t>Концерт, посвященный Международному женскому дню 8 марта «Наши дорогие бабушки»; выставка совместных рисунков (дети и бабушки). Мероприятия на площадке Д/с № 10 </a:t>
                      </a:r>
                      <a:endParaRPr lang="ru-RU" sz="1300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latin typeface="+mn-lt"/>
                        </a:rPr>
                        <a:t>10.00:11.30</a:t>
                      </a:r>
                      <a:endParaRPr lang="ru-RU" sz="1300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93651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 dirty="0" smtClean="0">
                          <a:latin typeface="+mn-lt"/>
                        </a:rPr>
                        <a:t>06.03</a:t>
                      </a:r>
                    </a:p>
                    <a:p>
                      <a:endParaRPr lang="ru-RU" sz="1300" b="1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dirty="0" smtClean="0">
                          <a:latin typeface="+mn-lt"/>
                        </a:rPr>
                        <a:t>«Музыка  весны»-праздничный концерт, посвященный Международному женскому  8 марта. Место проведения РДК «Шахтёр»</a:t>
                      </a:r>
                      <a:endParaRPr lang="ru-RU" sz="1300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endParaRPr lang="ru-RU" sz="1300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98809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 dirty="0" smtClean="0">
                          <a:latin typeface="+mn-lt"/>
                        </a:rPr>
                        <a:t>10.03</a:t>
                      </a:r>
                    </a:p>
                    <a:p>
                      <a:endParaRPr lang="ru-RU" sz="1300" b="1" dirty="0">
                        <a:latin typeface="+mn-lt"/>
                      </a:endParaRPr>
                    </a:p>
                  </a:txBody>
                  <a:tcPr marL="82988" marR="82988" marT="39096" marB="39096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dirty="0" smtClean="0">
                          <a:latin typeface="+mn-lt"/>
                        </a:rPr>
                        <a:t>Час искусства «В мятежном поиске прекрасного», посвященный 170-летию со дня рождения художника </a:t>
                      </a:r>
                      <a:r>
                        <a:rPr lang="ru-RU" sz="1300" dirty="0" err="1" smtClean="0">
                          <a:latin typeface="+mn-lt"/>
                        </a:rPr>
                        <a:t>М.А.Врубеля</a:t>
                      </a:r>
                      <a:endParaRPr lang="ru-RU" sz="1300" dirty="0">
                        <a:latin typeface="+mn-lt"/>
                      </a:endParaRPr>
                    </a:p>
                  </a:txBody>
                  <a:tcPr marL="82988" marR="82988" marT="39096" marB="39096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dirty="0" smtClean="0">
                          <a:latin typeface="+mn-lt"/>
                        </a:rPr>
                        <a:t>10.30 :12.00</a:t>
                      </a:r>
                    </a:p>
                    <a:p>
                      <a:endParaRPr lang="ru-RU" sz="1300" dirty="0">
                        <a:latin typeface="+mn-lt"/>
                      </a:endParaRPr>
                    </a:p>
                  </a:txBody>
                  <a:tcPr marL="82988" marR="82988" marT="39096" marB="39096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86409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 dirty="0" smtClean="0">
                          <a:latin typeface="+mn-lt"/>
                        </a:rPr>
                        <a:t>11.03</a:t>
                      </a:r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dirty="0" smtClean="0">
                          <a:latin typeface="+mn-lt"/>
                        </a:rPr>
                        <a:t>В рамках «</a:t>
                      </a:r>
                      <a:r>
                        <a:rPr lang="ru-RU" sz="1300" b="1" dirty="0" smtClean="0">
                          <a:latin typeface="+mn-lt"/>
                        </a:rPr>
                        <a:t>Год</a:t>
                      </a:r>
                      <a:r>
                        <a:rPr lang="ru-RU" sz="1300" dirty="0" smtClean="0">
                          <a:latin typeface="+mn-lt"/>
                        </a:rPr>
                        <a:t> </a:t>
                      </a:r>
                      <a:r>
                        <a:rPr lang="ru-RU" sz="1300" b="1" dirty="0" smtClean="0">
                          <a:latin typeface="+mn-lt"/>
                        </a:rPr>
                        <a:t>единства</a:t>
                      </a:r>
                      <a:r>
                        <a:rPr lang="ru-RU" sz="1300" dirty="0" smtClean="0">
                          <a:latin typeface="+mn-lt"/>
                        </a:rPr>
                        <a:t> </a:t>
                      </a:r>
                      <a:r>
                        <a:rPr lang="ru-RU" sz="1300" b="1" dirty="0" smtClean="0">
                          <a:latin typeface="+mn-lt"/>
                        </a:rPr>
                        <a:t>народов</a:t>
                      </a:r>
                      <a:r>
                        <a:rPr lang="ru-RU" sz="1300" dirty="0" smtClean="0">
                          <a:latin typeface="+mn-lt"/>
                        </a:rPr>
                        <a:t> </a:t>
                      </a:r>
                      <a:r>
                        <a:rPr lang="ru-RU" sz="1300" b="1" dirty="0" smtClean="0">
                          <a:latin typeface="+mn-lt"/>
                        </a:rPr>
                        <a:t>России»,  </a:t>
                      </a:r>
                      <a:r>
                        <a:rPr lang="ru-RU" sz="1300" b="0" dirty="0" smtClean="0">
                          <a:latin typeface="+mn-lt"/>
                        </a:rPr>
                        <a:t>викторина «Вместе мы-Россия», совместно активисты ЦОСП «Мудрость» и </a:t>
                      </a:r>
                      <a:r>
                        <a:rPr lang="ru-RU" sz="1300" dirty="0" smtClean="0">
                          <a:latin typeface="+mn-lt"/>
                        </a:rPr>
                        <a:t> студенты ГЭТ </a:t>
                      </a:r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dirty="0" smtClean="0">
                          <a:latin typeface="+mn-lt"/>
                        </a:rPr>
                        <a:t>14.00 :16.00</a:t>
                      </a:r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749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 dirty="0" smtClean="0">
                          <a:latin typeface="+mn-lt"/>
                        </a:rPr>
                        <a:t>12.03</a:t>
                      </a:r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i="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Образовательное мероприятие (ВКС):  Встреча с лучшими агрономами республики:  Гусевой Н.К. -научным сотрудником БГСХА и Кушнаревым А.Г. -доктором сельскохозяйственных наук, профессором БГСХА, доцентом, депутатом НХ. "Весенние работы в саду и огороде</a:t>
                      </a:r>
                      <a:r>
                        <a:rPr lang="ru-RU" sz="1300" b="0" i="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300" b="0" dirty="0" smtClean="0">
                        <a:latin typeface="+mn-lt"/>
                      </a:endParaRPr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dirty="0" smtClean="0">
                          <a:latin typeface="+mn-lt"/>
                        </a:rPr>
                        <a:t>14.00:16.00</a:t>
                      </a:r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391141" y="188535"/>
            <a:ext cx="3376487" cy="1418339"/>
          </a:xfrm>
          <a:prstGeom prst="rect">
            <a:avLst/>
          </a:prstGeom>
        </p:spPr>
      </p:pic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258876" y="7796"/>
            <a:ext cx="2351314" cy="1125621"/>
          </a:xfrm>
          <a:prstGeom prst="rect">
            <a:avLst/>
          </a:prstGeom>
        </p:spPr>
        <p:txBody>
          <a:bodyPr vert="horz" wrap="square" lIns="0" tIns="81272" rIns="0" bIns="0" rtlCol="0">
            <a:spAutoFit/>
          </a:bodyPr>
          <a:lstStyle/>
          <a:p>
            <a:pPr marL="439378" marR="5714" indent="-427314">
              <a:lnSpc>
                <a:spcPts val="2700"/>
              </a:lnSpc>
              <a:spcBef>
                <a:spcPts val="640"/>
              </a:spcBef>
            </a:pPr>
            <a:r>
              <a:rPr lang="ru-RU" sz="2700" b="1" spc="-10" dirty="0">
                <a:solidFill>
                  <a:schemeClr val="bg1"/>
                </a:solidFill>
              </a:rPr>
              <a:t>МЕРОПРИЯТИЯ</a:t>
            </a:r>
            <a:br>
              <a:rPr lang="ru-RU" sz="2700" b="1" spc="-10" dirty="0">
                <a:solidFill>
                  <a:schemeClr val="bg1"/>
                </a:solidFill>
              </a:rPr>
            </a:br>
            <a:r>
              <a:rPr lang="ru-RU" sz="2700" b="1" spc="-10" dirty="0">
                <a:solidFill>
                  <a:schemeClr val="bg1"/>
                </a:solidFill>
              </a:rPr>
              <a:t>н</a:t>
            </a:r>
            <a:r>
              <a:rPr lang="ru-RU" sz="2700" b="1" dirty="0" smtClean="0">
                <a:solidFill>
                  <a:schemeClr val="bg1"/>
                </a:solidFill>
              </a:rPr>
              <a:t>а</a:t>
            </a:r>
            <a:r>
              <a:rPr lang="ru-RU" sz="2700" b="1" spc="-5" dirty="0">
                <a:solidFill>
                  <a:schemeClr val="bg1"/>
                </a:solidFill>
              </a:rPr>
              <a:t> </a:t>
            </a:r>
            <a:r>
              <a:rPr lang="ru-RU" sz="2700" b="1" spc="-10" dirty="0">
                <a:solidFill>
                  <a:schemeClr val="bg1"/>
                </a:solidFill>
              </a:rPr>
              <a:t>март </a:t>
            </a:r>
            <a:r>
              <a:rPr lang="ru-RU" sz="2700" b="1" spc="-20" dirty="0">
                <a:solidFill>
                  <a:schemeClr val="bg1"/>
                </a:solidFill>
              </a:rPr>
              <a:t>2026</a:t>
            </a:r>
            <a:endParaRPr sz="2700" b="1" spc="-20" dirty="0">
              <a:solidFill>
                <a:schemeClr val="bg1"/>
              </a:solidFill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465031" y="418322"/>
            <a:ext cx="2203251" cy="841364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6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098" cy="150253"/>
              <a:chOff x="2489099" y="1051534"/>
              <a:chExt cx="291098" cy="150253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7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8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4263973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6" name="Таблица 45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9765028"/>
              </p:ext>
            </p:extLst>
          </p:nvPr>
        </p:nvGraphicFramePr>
        <p:xfrm>
          <a:off x="116632" y="179513"/>
          <a:ext cx="6440909" cy="87078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088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34269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306131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39471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16.03</a:t>
                      </a:r>
                      <a:endParaRPr lang="ru-RU" sz="1300" dirty="0">
                        <a:latin typeface="+mn-lt"/>
                        <a:cs typeface="Calibri"/>
                      </a:endParaRPr>
                    </a:p>
                  </a:txBody>
                  <a:tcPr marL="82988" marR="82988" marT="39096" marB="39096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«Безопасные товары, уверенные потребители», встреча с сотрудниками </a:t>
                      </a:r>
                      <a:r>
                        <a:rPr lang="ru-RU" sz="1300" b="0" dirty="0" err="1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Роспотребнадзора</a:t>
                      </a:r>
                      <a:endParaRPr lang="ru-RU" sz="1300" b="0" dirty="0" smtClean="0">
                        <a:solidFill>
                          <a:srgbClr val="231F20"/>
                        </a:solidFill>
                        <a:latin typeface="+mn-lt"/>
                        <a:cs typeface="Calibri Ligh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300" b="0" dirty="0" smtClean="0">
                        <a:latin typeface="+mn-lt"/>
                        <a:cs typeface="Calibri Light"/>
                      </a:endParaRPr>
                    </a:p>
                  </a:txBody>
                  <a:tcPr marL="82988" marR="82988" marT="39096" marB="39096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10.30:12.</a:t>
                      </a:r>
                      <a:r>
                        <a:rPr lang="ru-RU" sz="13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300" b="0" dirty="0">
                        <a:latin typeface="+mn-lt"/>
                        <a:cs typeface="Calibri"/>
                      </a:endParaRPr>
                    </a:p>
                  </a:txBody>
                  <a:tcPr marL="82988" marR="82988" marT="39096" marB="39096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56325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17.03</a:t>
                      </a:r>
                      <a:endParaRPr lang="ru-RU" sz="1300" dirty="0">
                        <a:latin typeface="+mn-lt"/>
                        <a:cs typeface="Calibri"/>
                      </a:endParaRPr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dirty="0" smtClean="0">
                          <a:latin typeface="+mn-lt"/>
                          <a:cs typeface="Calibri Light"/>
                        </a:rPr>
                        <a:t>Выставка одного жанра «Стихи…, как музыка души»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dirty="0" smtClean="0">
                          <a:latin typeface="+mn-lt"/>
                          <a:cs typeface="Calibri Light"/>
                        </a:rPr>
                        <a:t>Место проведения – площадка городской библиотеки</a:t>
                      </a:r>
                      <a:r>
                        <a:rPr lang="ru-RU" sz="1300" b="0" dirty="0" smtClean="0">
                          <a:latin typeface="+mn-lt"/>
                          <a:cs typeface="Calibri Light"/>
                        </a:rPr>
                        <a:t>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300" b="0" dirty="0">
                        <a:latin typeface="+mn-lt"/>
                        <a:cs typeface="Calibri Light"/>
                      </a:endParaRPr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r>
                        <a:rPr lang="ru-RU" sz="1300" b="0" dirty="0" smtClean="0">
                          <a:latin typeface="+mn-lt"/>
                        </a:rPr>
                        <a:t>11.00:12.00</a:t>
                      </a:r>
                      <a:endParaRPr lang="ru-RU" sz="1300" b="0" dirty="0">
                        <a:latin typeface="+mn-lt"/>
                      </a:endParaRPr>
                    </a:p>
                  </a:txBody>
                  <a:tcPr marL="82988" marR="82988" marT="39095" marB="39095"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59696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 dirty="0" smtClean="0">
                          <a:latin typeface="+mn-lt"/>
                          <a:cs typeface="Calibri"/>
                        </a:rPr>
                        <a:t>18.03</a:t>
                      </a:r>
                      <a:endParaRPr lang="ru-RU" sz="1300" b="1" dirty="0">
                        <a:latin typeface="+mn-lt"/>
                        <a:cs typeface="Calibri"/>
                      </a:endParaRPr>
                    </a:p>
                  </a:txBody>
                  <a:tcPr marL="82988" marR="82988" marT="39095" marB="39095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i="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День воссоединения Крыма с Россией. Интерактивная карта России. (Знакомство с регионами, где живут разные народы)</a:t>
                      </a:r>
                    </a:p>
                  </a:txBody>
                  <a:tcPr marL="82988" marR="82988" marT="39095" marB="39095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300" b="0" dirty="0" smtClean="0">
                          <a:latin typeface="+mn-lt"/>
                        </a:rPr>
                        <a:t>10.00:12.00</a:t>
                      </a:r>
                      <a:endParaRPr lang="ru-RU" sz="1300" b="0" dirty="0">
                        <a:latin typeface="+mn-lt"/>
                      </a:endParaRPr>
                    </a:p>
                  </a:txBody>
                  <a:tcPr marL="82988" marR="82988" marT="39095" marB="39095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439660">
                <a:tc>
                  <a:txBody>
                    <a:bodyPr/>
                    <a:lstStyle/>
                    <a:p>
                      <a:r>
                        <a:rPr lang="ru-RU" sz="1300" b="1" dirty="0" smtClean="0">
                          <a:latin typeface="+mn-lt"/>
                        </a:rPr>
                        <a:t>19.03</a:t>
                      </a:r>
                      <a:endParaRPr lang="ru-RU" sz="1300" b="1" dirty="0">
                        <a:latin typeface="+mn-lt"/>
                      </a:endParaRPr>
                    </a:p>
                  </a:txBody>
                  <a:tcPr marL="82988" marR="82988" marT="39095" marB="39095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i="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Прием граждан руководящим составом ОСФР по Республике Бурятия посредством </a:t>
                      </a:r>
                      <a:r>
                        <a:rPr lang="ru-RU" sz="1300" b="0" i="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ВКС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300" b="0" dirty="0">
                        <a:latin typeface="+mn-lt"/>
                      </a:endParaRPr>
                    </a:p>
                  </a:txBody>
                  <a:tcPr marL="82988" marR="82988" marT="39095" marB="39095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300" b="0" dirty="0" smtClean="0">
                          <a:latin typeface="+mn-lt"/>
                        </a:rPr>
                        <a:t>11.00-12.00</a:t>
                      </a:r>
                      <a:endParaRPr lang="ru-RU" sz="1300" b="0" dirty="0">
                        <a:latin typeface="+mn-lt"/>
                      </a:endParaRPr>
                    </a:p>
                  </a:txBody>
                  <a:tcPr marL="82988" marR="82988" marT="39095" marB="39095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4717">
                <a:tc>
                  <a:txBody>
                    <a:bodyPr/>
                    <a:lstStyle/>
                    <a:p>
                      <a:r>
                        <a:rPr lang="ru-RU" sz="1300" b="1" dirty="0" smtClean="0">
                          <a:latin typeface="+mn-lt"/>
                        </a:rPr>
                        <a:t>23.03</a:t>
                      </a:r>
                      <a:endParaRPr lang="ru-RU" sz="1300" b="1" dirty="0">
                        <a:latin typeface="+mn-lt"/>
                      </a:endParaRPr>
                    </a:p>
                  </a:txBody>
                  <a:tcPr marL="82988" marR="82988" marT="39095" marB="39095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latin typeface="+mn-lt"/>
                        </a:rPr>
                        <a:t>Всемирный день поэзии. Вечер поэтического настроения «Поэзии чарующие звуки</a:t>
                      </a:r>
                      <a:r>
                        <a:rPr lang="ru-RU" sz="1300" dirty="0" smtClean="0">
                          <a:latin typeface="+mn-lt"/>
                        </a:rPr>
                        <a:t>»</a:t>
                      </a:r>
                    </a:p>
                    <a:p>
                      <a:endParaRPr lang="ru-RU" sz="1300" dirty="0">
                        <a:latin typeface="+mn-lt"/>
                      </a:endParaRPr>
                    </a:p>
                  </a:txBody>
                  <a:tcPr marL="82988" marR="82988" marT="39095" marB="39095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latin typeface="+mn-lt"/>
                        </a:rPr>
                        <a:t>15.30:17.00</a:t>
                      </a:r>
                      <a:endParaRPr lang="ru-RU" sz="1300" dirty="0">
                        <a:latin typeface="+mn-lt"/>
                      </a:endParaRPr>
                    </a:p>
                  </a:txBody>
                  <a:tcPr marL="82988" marR="82988" marT="39095" marB="39095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4717">
                <a:tc>
                  <a:txBody>
                    <a:bodyPr/>
                    <a:lstStyle/>
                    <a:p>
                      <a:r>
                        <a:rPr lang="ru-RU" sz="1300" b="1" dirty="0" smtClean="0">
                          <a:latin typeface="+mn-lt"/>
                        </a:rPr>
                        <a:t>24.03</a:t>
                      </a:r>
                      <a:endParaRPr lang="ru-RU" sz="1300" b="1" dirty="0">
                        <a:latin typeface="+mn-lt"/>
                      </a:endParaRPr>
                    </a:p>
                  </a:txBody>
                  <a:tcPr marL="82988" marR="82988" marT="39095" marB="39095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latin typeface="+mn-lt"/>
                        </a:rPr>
                        <a:t>«Легенда фронтовых лет» к 120-летию Клавдии Шульженко, выступает ансамбль «Раздолье</a:t>
                      </a:r>
                      <a:r>
                        <a:rPr lang="ru-RU" sz="1300" dirty="0" smtClean="0">
                          <a:latin typeface="+mn-lt"/>
                        </a:rPr>
                        <a:t>»</a:t>
                      </a:r>
                    </a:p>
                    <a:p>
                      <a:endParaRPr lang="ru-RU" sz="1300" dirty="0">
                        <a:latin typeface="+mn-lt"/>
                      </a:endParaRPr>
                    </a:p>
                  </a:txBody>
                  <a:tcPr marL="82988" marR="82988" marT="39095" marB="39095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latin typeface="+mn-lt"/>
                        </a:rPr>
                        <a:t>10.00:12.00</a:t>
                      </a:r>
                      <a:endParaRPr lang="ru-RU" sz="1300" dirty="0">
                        <a:latin typeface="+mn-lt"/>
                      </a:endParaRPr>
                    </a:p>
                  </a:txBody>
                  <a:tcPr marL="82988" marR="82988" marT="39095" marB="39095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7188">
                <a:tc>
                  <a:txBody>
                    <a:bodyPr/>
                    <a:lstStyle/>
                    <a:p>
                      <a:r>
                        <a:rPr lang="ru-RU" sz="1300" b="1" dirty="0" smtClean="0">
                          <a:latin typeface="+mn-lt"/>
                        </a:rPr>
                        <a:t>25.03</a:t>
                      </a:r>
                      <a:endParaRPr lang="ru-RU" sz="1300" b="1" dirty="0">
                        <a:latin typeface="+mn-lt"/>
                      </a:endParaRPr>
                    </a:p>
                  </a:txBody>
                  <a:tcPr marL="82988" marR="82988" marT="39095" marB="39095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300" b="0" i="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«Финансовая грамотность»,  встреча с сотрудником </a:t>
                      </a:r>
                      <a:r>
                        <a:rPr lang="ru-RU" sz="1300" b="0" i="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сбербанка</a:t>
                      </a:r>
                    </a:p>
                    <a:p>
                      <a:endParaRPr lang="ru-RU" sz="1300" b="0" dirty="0">
                        <a:latin typeface="+mn-lt"/>
                      </a:endParaRPr>
                    </a:p>
                  </a:txBody>
                  <a:tcPr marL="82988" marR="82988" marT="39095" marB="39095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latin typeface="+mn-lt"/>
                        </a:rPr>
                        <a:t>10.00:11.00</a:t>
                      </a:r>
                      <a:endParaRPr lang="ru-RU" sz="1300" dirty="0">
                        <a:latin typeface="+mn-lt"/>
                      </a:endParaRPr>
                    </a:p>
                  </a:txBody>
                  <a:tcPr marL="82988" marR="82988" marT="39095" marB="39095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5413">
                <a:tc>
                  <a:txBody>
                    <a:bodyPr/>
                    <a:lstStyle/>
                    <a:p>
                      <a:r>
                        <a:rPr lang="ru-RU" sz="1300" b="1" dirty="0" smtClean="0">
                          <a:latin typeface="+mn-lt"/>
                        </a:rPr>
                        <a:t>26.03</a:t>
                      </a:r>
                      <a:endParaRPr lang="ru-RU" sz="1300" b="1" dirty="0">
                        <a:latin typeface="+mn-lt"/>
                      </a:endParaRPr>
                    </a:p>
                  </a:txBody>
                  <a:tcPr marL="82988" marR="82988" marT="39095" marB="39095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300" b="0" dirty="0" smtClean="0">
                          <a:latin typeface="+mn-lt"/>
                        </a:rPr>
                        <a:t>«Весеннее обострение: диагноз или плохой характер». Беседа с врачами ЦРБ</a:t>
                      </a:r>
                      <a:endParaRPr lang="ru-RU" sz="1300" b="0" dirty="0">
                        <a:latin typeface="+mn-lt"/>
                      </a:endParaRPr>
                    </a:p>
                  </a:txBody>
                  <a:tcPr marL="82988" marR="82988" marT="39095" marB="39095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latin typeface="+mn-lt"/>
                        </a:rPr>
                        <a:t>10.00:11.30</a:t>
                      </a:r>
                      <a:endParaRPr lang="ru-RU" sz="1300" dirty="0">
                        <a:latin typeface="+mn-lt"/>
                      </a:endParaRPr>
                    </a:p>
                  </a:txBody>
                  <a:tcPr marL="82988" marR="82988" marT="39095" marB="39095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395">
                <a:tc>
                  <a:txBody>
                    <a:bodyPr/>
                    <a:lstStyle/>
                    <a:p>
                      <a:r>
                        <a:rPr lang="ru-RU" sz="1300" b="1" dirty="0" smtClean="0">
                          <a:latin typeface="+mn-lt"/>
                        </a:rPr>
                        <a:t>26.03</a:t>
                      </a:r>
                      <a:endParaRPr lang="ru-RU" sz="1300" b="1" dirty="0">
                        <a:latin typeface="+mn-lt"/>
                      </a:endParaRPr>
                    </a:p>
                  </a:txBody>
                  <a:tcPr marL="82988" marR="82988" marT="39095" marB="39095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300" b="0" dirty="0" smtClean="0">
                          <a:latin typeface="+mn-lt"/>
                        </a:rPr>
                        <a:t>«Весеннее обострение: диагноз или плохой характер». Беседа с врачами </a:t>
                      </a:r>
                      <a:r>
                        <a:rPr lang="ru-RU" sz="1300" b="0" dirty="0" smtClean="0">
                          <a:latin typeface="+mn-lt"/>
                        </a:rPr>
                        <a:t>ЦРБ</a:t>
                      </a:r>
                    </a:p>
                    <a:p>
                      <a:endParaRPr lang="ru-RU" sz="1300" b="0" dirty="0">
                        <a:latin typeface="+mn-lt"/>
                      </a:endParaRPr>
                    </a:p>
                  </a:txBody>
                  <a:tcPr marL="82988" marR="82988" marT="39095" marB="39095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latin typeface="+mn-lt"/>
                        </a:rPr>
                        <a:t>10.00:11.30</a:t>
                      </a:r>
                      <a:endParaRPr lang="ru-RU" sz="1300" dirty="0">
                        <a:latin typeface="+mn-lt"/>
                      </a:endParaRPr>
                    </a:p>
                  </a:txBody>
                  <a:tcPr marL="82988" marR="82988" marT="39095" marB="39095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395">
                <a:tc>
                  <a:txBody>
                    <a:bodyPr/>
                    <a:lstStyle/>
                    <a:p>
                      <a:r>
                        <a:rPr lang="ru-RU" sz="1300" b="1" dirty="0" smtClean="0">
                          <a:latin typeface="+mn-lt"/>
                        </a:rPr>
                        <a:t>30.03</a:t>
                      </a:r>
                      <a:endParaRPr lang="ru-RU" sz="1300" b="1" dirty="0">
                        <a:latin typeface="+mn-lt"/>
                      </a:endParaRPr>
                    </a:p>
                  </a:txBody>
                  <a:tcPr marL="82988" marR="82988" marT="39095" marB="39095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«Вдохновение без возраста: искусство для сердца и души!». Мастер-класс от педагога по ИЗО Центра «СЭЛЭНГЭ» </a:t>
                      </a:r>
                      <a:endParaRPr lang="ru-RU" sz="1300" b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300" b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2988" marR="82988" marT="39095" marB="39095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latin typeface="+mn-lt"/>
                        </a:rPr>
                        <a:t>10.00:11.00</a:t>
                      </a:r>
                      <a:endParaRPr lang="ru-RU" sz="1300" dirty="0">
                        <a:latin typeface="+mn-lt"/>
                      </a:endParaRPr>
                    </a:p>
                  </a:txBody>
                  <a:tcPr marL="82988" marR="82988" marT="39095" marB="39095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395">
                <a:tc>
                  <a:txBody>
                    <a:bodyPr/>
                    <a:lstStyle/>
                    <a:p>
                      <a:r>
                        <a:rPr lang="ru-RU" sz="1300" b="1" dirty="0" smtClean="0">
                          <a:latin typeface="+mn-lt"/>
                        </a:rPr>
                        <a:t>31.03</a:t>
                      </a:r>
                      <a:endParaRPr lang="ru-RU" sz="1300" b="1" dirty="0">
                        <a:latin typeface="+mn-lt"/>
                      </a:endParaRPr>
                    </a:p>
                  </a:txBody>
                  <a:tcPr marL="82988" marR="82988" marT="39095" marB="39095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latin typeface="+mn-lt"/>
                        </a:rPr>
                        <a:t>Онлайн-занятие по финансовой грамотности совместно с Отделом социальной защиты населения – разбор запуска весенней сессии. </a:t>
                      </a:r>
                      <a:endParaRPr lang="ru-RU" sz="1300" dirty="0" smtClean="0">
                        <a:latin typeface="+mn-lt"/>
                      </a:endParaRPr>
                    </a:p>
                    <a:p>
                      <a:endParaRPr lang="ru-RU" sz="1300" dirty="0">
                        <a:latin typeface="+mn-lt"/>
                      </a:endParaRPr>
                    </a:p>
                  </a:txBody>
                  <a:tcPr marL="82988" marR="82988" marT="39095" marB="39095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latin typeface="+mn-lt"/>
                        </a:rPr>
                        <a:t>В 14.00</a:t>
                      </a:r>
                      <a:endParaRPr lang="ru-RU" sz="1300" dirty="0">
                        <a:latin typeface="+mn-lt"/>
                      </a:endParaRPr>
                    </a:p>
                  </a:txBody>
                  <a:tcPr marL="82988" marR="82988" marT="39095" marB="39095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88945">
                <a:tc>
                  <a:txBody>
                    <a:bodyPr/>
                    <a:lstStyle/>
                    <a:p>
                      <a:endParaRPr lang="ru-RU" sz="1300" b="1" dirty="0">
                        <a:latin typeface="+mn-lt"/>
                      </a:endParaRPr>
                    </a:p>
                  </a:txBody>
                  <a:tcPr marL="82988" marR="82988" marT="39095" marB="39095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 u="sng" dirty="0" smtClean="0">
                          <a:latin typeface="+mn-lt"/>
                          <a:cs typeface="Calibri Light"/>
                        </a:rPr>
                        <a:t>Примечание</a:t>
                      </a:r>
                      <a:r>
                        <a:rPr lang="ru-RU" sz="1300" b="0" dirty="0" smtClean="0">
                          <a:latin typeface="+mn-lt"/>
                          <a:cs typeface="Calibri Light"/>
                        </a:rPr>
                        <a:t>: Ежедневно – плетение маскировочных сетей; Изготовление окопных свечей, сбор посылок для бойцов СВО</a:t>
                      </a:r>
                    </a:p>
                    <a:p>
                      <a:endParaRPr lang="ru-RU" sz="1300" dirty="0">
                        <a:latin typeface="+mn-lt"/>
                      </a:endParaRPr>
                    </a:p>
                  </a:txBody>
                  <a:tcPr marL="82988" marR="82988" marT="39095" marB="39095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sz="1300" dirty="0">
                        <a:latin typeface="+mn-lt"/>
                      </a:endParaRPr>
                    </a:p>
                  </a:txBody>
                  <a:tcPr marL="82988" marR="82988" marT="39095" marB="39095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6531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7" name="Таблица 46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4272885"/>
              </p:ext>
            </p:extLst>
          </p:nvPr>
        </p:nvGraphicFramePr>
        <p:xfrm>
          <a:off x="134513" y="467544"/>
          <a:ext cx="6588974" cy="36852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6215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456248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286511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500913">
                <a:tc>
                  <a:txBody>
                    <a:bodyPr/>
                    <a:lstStyle/>
                    <a:p>
                      <a:pPr algn="ctr"/>
                      <a:endParaRPr lang="ru-RU" sz="13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82988" marR="82988" marT="39095" marB="3909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dirty="0" smtClean="0">
                          <a:solidFill>
                            <a:schemeClr val="tx1"/>
                          </a:solidFill>
                          <a:latin typeface="+mn-lt"/>
                          <a:cs typeface="Calibri Light"/>
                        </a:rPr>
                        <a:t>Занятие танцевальной группы по вторникам и четвергам в ДК</a:t>
                      </a:r>
                      <a:endParaRPr lang="ru-RU" sz="1300" b="0" dirty="0">
                        <a:solidFill>
                          <a:schemeClr val="tx1"/>
                        </a:solidFill>
                        <a:latin typeface="+mn-lt"/>
                        <a:cs typeface="Calibri Light"/>
                      </a:endParaRPr>
                    </a:p>
                  </a:txBody>
                  <a:tcPr marL="82988" marR="82988" marT="39095" marB="3909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3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11.00-12.00</a:t>
                      </a:r>
                      <a:endParaRPr lang="ru-RU" sz="13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82988" marR="82988" marT="39095" marB="3909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500913">
                <a:tc>
                  <a:txBody>
                    <a:bodyPr/>
                    <a:lstStyle/>
                    <a:p>
                      <a:r>
                        <a:rPr lang="ru-RU" sz="1300" b="1" dirty="0" smtClean="0"/>
                        <a:t>Среда,</a:t>
                      </a:r>
                    </a:p>
                    <a:p>
                      <a:r>
                        <a:rPr lang="ru-RU" sz="1300" b="1" dirty="0" smtClean="0"/>
                        <a:t>Воскресенье</a:t>
                      </a:r>
                      <a:endParaRPr lang="ru-RU" sz="1300" b="1" dirty="0"/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Плаванье.</a:t>
                      </a:r>
                      <a:r>
                        <a:rPr lang="ru-RU" sz="1300" baseline="0" dirty="0" smtClean="0"/>
                        <a:t> </a:t>
                      </a:r>
                      <a:r>
                        <a:rPr lang="ru-RU" sz="1300" dirty="0" smtClean="0"/>
                        <a:t>Посещение бассейна </a:t>
                      </a:r>
                    </a:p>
                    <a:p>
                      <a:r>
                        <a:rPr lang="ru-RU" sz="1300" dirty="0" smtClean="0"/>
                        <a:t>им. Е.И. Карпенко</a:t>
                      </a:r>
                      <a:endParaRPr lang="ru-RU" sz="1300" dirty="0"/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11:00</a:t>
                      </a:r>
                      <a:endParaRPr lang="ru-RU" sz="1300" dirty="0"/>
                    </a:p>
                  </a:txBody>
                  <a:tcPr marL="82988" marR="82988" marT="39095" marB="39095"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28506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 dirty="0" smtClean="0"/>
                        <a:t>пятница</a:t>
                      </a:r>
                    </a:p>
                    <a:p>
                      <a:endParaRPr lang="ru-RU" sz="1300" b="1" dirty="0"/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Скандинавская ходьба</a:t>
                      </a:r>
                      <a:endParaRPr lang="ru-RU" sz="1300" dirty="0"/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10:</a:t>
                      </a:r>
                      <a:r>
                        <a:rPr lang="ru-RU" sz="1300" dirty="0" smtClean="0">
                          <a:sym typeface="Wingdings" pitchFamily="2" charset="2"/>
                        </a:rPr>
                        <a:t>00</a:t>
                      </a:r>
                      <a:endParaRPr lang="ru-RU" sz="1300" dirty="0"/>
                    </a:p>
                  </a:txBody>
                  <a:tcPr marL="82988" marR="82988" marT="39095" marB="39095"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285064">
                <a:tc>
                  <a:txBody>
                    <a:bodyPr/>
                    <a:lstStyle/>
                    <a:p>
                      <a:r>
                        <a:rPr lang="ru-RU" sz="1300" b="1" dirty="0" smtClean="0"/>
                        <a:t>вторник</a:t>
                      </a:r>
                      <a:endParaRPr lang="ru-RU" sz="1300" b="1" dirty="0"/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Занятие пением </a:t>
                      </a:r>
                      <a:endParaRPr lang="ru-RU" sz="1300" dirty="0"/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10.00:11.00</a:t>
                      </a:r>
                      <a:endParaRPr lang="ru-RU" sz="1300" dirty="0"/>
                    </a:p>
                  </a:txBody>
                  <a:tcPr marL="82988" marR="82988" marT="39095" marB="39095"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1752281">
                <a:tc>
                  <a:txBody>
                    <a:bodyPr/>
                    <a:lstStyle/>
                    <a:p>
                      <a:r>
                        <a:rPr lang="ru-RU" sz="1300" b="1" dirty="0" smtClean="0"/>
                        <a:t>Ежедневно</a:t>
                      </a:r>
                      <a:endParaRPr lang="ru-RU" sz="1300" b="1" dirty="0"/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Зарядка, когнитивная гимнастика, настольные игры (шашки, домино, шахматы, лото, </a:t>
                      </a:r>
                      <a:r>
                        <a:rPr lang="ru-RU" sz="1300" dirty="0" err="1" smtClean="0"/>
                        <a:t>лего</a:t>
                      </a:r>
                      <a:r>
                        <a:rPr lang="ru-RU" sz="1300" dirty="0" smtClean="0"/>
                        <a:t>, </a:t>
                      </a:r>
                      <a:r>
                        <a:rPr lang="ru-RU" sz="1300" dirty="0" err="1" smtClean="0"/>
                        <a:t>дартс</a:t>
                      </a:r>
                      <a:r>
                        <a:rPr lang="ru-RU" sz="1300" dirty="0" smtClean="0"/>
                        <a:t>, </a:t>
                      </a:r>
                      <a:r>
                        <a:rPr lang="ru-RU" sz="1300" dirty="0" err="1" smtClean="0"/>
                        <a:t>крафтовые</a:t>
                      </a:r>
                      <a:r>
                        <a:rPr lang="ru-RU" sz="1300" dirty="0" smtClean="0"/>
                        <a:t> игры). Медицинский уголок (измерение давления, температуры)</a:t>
                      </a:r>
                      <a:endParaRPr lang="ru-RU" sz="1300" dirty="0"/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endParaRPr lang="ru-RU" sz="1300" dirty="0"/>
                    </a:p>
                  </a:txBody>
                  <a:tcPr marL="82988" marR="82988" marT="39095" marB="39095"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</a:tbl>
          </a:graphicData>
        </a:graphic>
      </p:graphicFrame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0" y="5143370"/>
            <a:ext cx="6858000" cy="4000629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338508" y="6300192"/>
            <a:ext cx="1041782" cy="113595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77251" y="6794175"/>
            <a:ext cx="4968553" cy="2210973"/>
          </a:xfrm>
          <a:prstGeom prst="rect">
            <a:avLst/>
          </a:prstGeom>
        </p:spPr>
        <p:txBody>
          <a:bodyPr vert="horz" wrap="square" lIns="0" tIns="174608" rIns="0" bIns="0" rtlCol="0">
            <a:spAutoFit/>
          </a:bodyPr>
          <a:lstStyle/>
          <a:p>
            <a:pPr marL="12699" marR="1196224">
              <a:lnSpc>
                <a:spcPct val="75800"/>
              </a:lnSpc>
              <a:spcBef>
                <a:spcPts val="1375"/>
              </a:spcBef>
            </a:pPr>
            <a:r>
              <a:rPr sz="3600" b="1" spc="-10" dirty="0">
                <a:solidFill>
                  <a:srgbClr val="FFFFFF"/>
                </a:solidFill>
                <a:cs typeface="Calibri"/>
              </a:rPr>
              <a:t>ПРИХОДИТЕ, </a:t>
            </a:r>
            <a:r>
              <a:rPr sz="3600" b="1" dirty="0">
                <a:solidFill>
                  <a:srgbClr val="FFFFFF"/>
                </a:solidFill>
                <a:cs typeface="Calibri"/>
              </a:rPr>
              <a:t>МЫ</a:t>
            </a:r>
            <a:r>
              <a:rPr sz="3600" b="1" spc="-135" dirty="0">
                <a:solidFill>
                  <a:srgbClr val="FFFFFF"/>
                </a:solidFill>
                <a:cs typeface="Calibri"/>
              </a:rPr>
              <a:t> </a:t>
            </a:r>
            <a:r>
              <a:rPr sz="3600" b="1" dirty="0">
                <a:solidFill>
                  <a:srgbClr val="FFFFFF"/>
                </a:solidFill>
                <a:cs typeface="Calibri"/>
              </a:rPr>
              <a:t>ВАС</a:t>
            </a:r>
            <a:r>
              <a:rPr sz="3600" b="1" spc="-135" dirty="0">
                <a:solidFill>
                  <a:srgbClr val="FFFFFF"/>
                </a:solidFill>
                <a:cs typeface="Calibri"/>
              </a:rPr>
              <a:t> </a:t>
            </a:r>
            <a:r>
              <a:rPr sz="3600" b="1" spc="-10" dirty="0">
                <a:solidFill>
                  <a:srgbClr val="FFFFFF"/>
                </a:solidFill>
                <a:cs typeface="Calibri"/>
              </a:rPr>
              <a:t>ЖДЕМ</a:t>
            </a:r>
            <a:r>
              <a:rPr sz="3600" b="1" spc="-10" dirty="0" smtClean="0">
                <a:solidFill>
                  <a:srgbClr val="FFFFFF"/>
                </a:solidFill>
                <a:cs typeface="Calibri"/>
              </a:rPr>
              <a:t>!</a:t>
            </a:r>
            <a:endParaRPr lang="ru-RU" sz="3600" b="1" spc="-10" dirty="0" smtClean="0">
              <a:solidFill>
                <a:srgbClr val="FFFFFF"/>
              </a:solidFill>
              <a:cs typeface="Calibri"/>
            </a:endParaRPr>
          </a:p>
          <a:p>
            <a:pPr marL="15239">
              <a:lnSpc>
                <a:spcPts val="1430"/>
              </a:lnSpc>
              <a:spcBef>
                <a:spcPts val="1040"/>
              </a:spcBef>
            </a:pPr>
            <a:r>
              <a:rPr lang="ru-RU" sz="1100" dirty="0" smtClean="0">
                <a:solidFill>
                  <a:srgbClr val="FFFFFF"/>
                </a:solidFill>
                <a:cs typeface="Calibri"/>
              </a:rPr>
              <a:t>Наши</a:t>
            </a:r>
            <a:r>
              <a:rPr lang="ru-RU" sz="1100" spc="-35" dirty="0" smtClean="0">
                <a:solidFill>
                  <a:srgbClr val="FFFFFF"/>
                </a:solidFill>
                <a:cs typeface="Calibri"/>
              </a:rPr>
              <a:t> </a:t>
            </a:r>
            <a:r>
              <a:rPr lang="ru-RU" sz="1100" spc="-10" dirty="0">
                <a:solidFill>
                  <a:srgbClr val="FFFFFF"/>
                </a:solidFill>
                <a:cs typeface="Calibri"/>
              </a:rPr>
              <a:t>контакты: </a:t>
            </a:r>
            <a:r>
              <a:rPr lang="ru-RU" sz="1100" dirty="0">
                <a:solidFill>
                  <a:srgbClr val="FFFFFF"/>
                </a:solidFill>
                <a:cs typeface="Calibri"/>
              </a:rPr>
              <a:t>  </a:t>
            </a:r>
            <a:r>
              <a:rPr lang="ru-RU" sz="1100" b="1" dirty="0">
                <a:solidFill>
                  <a:srgbClr val="FFFFFF"/>
                </a:solidFill>
                <a:cs typeface="Calibri"/>
              </a:rPr>
              <a:t>Центр общения старшего поколения «Мудрость» </a:t>
            </a:r>
          </a:p>
          <a:p>
            <a:pPr marL="15239" marR="5079">
              <a:lnSpc>
                <a:spcPts val="1300"/>
              </a:lnSpc>
              <a:spcBef>
                <a:spcPts val="130"/>
              </a:spcBef>
            </a:pPr>
            <a:r>
              <a:rPr lang="ru-RU" sz="1100" dirty="0">
                <a:solidFill>
                  <a:srgbClr val="FFFFFF"/>
                </a:solidFill>
                <a:cs typeface="Calibri"/>
              </a:rPr>
              <a:t>Адрес</a:t>
            </a:r>
            <a:r>
              <a:rPr lang="ru-RU" sz="1100" b="1" dirty="0">
                <a:solidFill>
                  <a:srgbClr val="FFFFFF"/>
                </a:solidFill>
                <a:cs typeface="Calibri"/>
              </a:rPr>
              <a:t>: Бурятия, </a:t>
            </a:r>
            <a:r>
              <a:rPr lang="ru-RU" sz="1100" b="1" dirty="0" err="1">
                <a:solidFill>
                  <a:srgbClr val="FFFFFF"/>
                </a:solidFill>
                <a:cs typeface="Calibri"/>
              </a:rPr>
              <a:t>Селенгинский</a:t>
            </a:r>
            <a:r>
              <a:rPr lang="ru-RU" sz="1100" b="1" dirty="0">
                <a:solidFill>
                  <a:srgbClr val="FFFFFF"/>
                </a:solidFill>
                <a:cs typeface="Calibri"/>
              </a:rPr>
              <a:t> район, </a:t>
            </a:r>
            <a:r>
              <a:rPr lang="ru-RU" sz="1100" b="1" dirty="0" err="1">
                <a:solidFill>
                  <a:srgbClr val="FFFFFF"/>
                </a:solidFill>
                <a:cs typeface="Calibri"/>
              </a:rPr>
              <a:t>г.Гусиноозёрск</a:t>
            </a:r>
            <a:r>
              <a:rPr lang="ru-RU" sz="1100" b="1" dirty="0">
                <a:solidFill>
                  <a:srgbClr val="FFFFFF"/>
                </a:solidFill>
                <a:cs typeface="Calibri"/>
              </a:rPr>
              <a:t>, </a:t>
            </a:r>
            <a:endParaRPr lang="ru-RU" sz="1100" b="1" dirty="0" smtClean="0">
              <a:solidFill>
                <a:srgbClr val="FFFFFF"/>
              </a:solidFill>
              <a:cs typeface="Calibri"/>
            </a:endParaRPr>
          </a:p>
          <a:p>
            <a:pPr marL="15239" marR="5079">
              <a:lnSpc>
                <a:spcPts val="1300"/>
              </a:lnSpc>
              <a:spcBef>
                <a:spcPts val="130"/>
              </a:spcBef>
            </a:pPr>
            <a:r>
              <a:rPr lang="ru-RU" sz="1100" b="1" dirty="0" err="1" smtClean="0">
                <a:solidFill>
                  <a:srgbClr val="FFFFFF"/>
                </a:solidFill>
                <a:cs typeface="Calibri"/>
              </a:rPr>
              <a:t>пос.Энергетиков</a:t>
            </a:r>
            <a:r>
              <a:rPr lang="ru-RU" sz="1100" b="1" dirty="0" smtClean="0">
                <a:solidFill>
                  <a:srgbClr val="FFFFFF"/>
                </a:solidFill>
                <a:cs typeface="Calibri"/>
              </a:rPr>
              <a:t> </a:t>
            </a:r>
            <a:r>
              <a:rPr lang="ru-RU" sz="1100" b="1" dirty="0">
                <a:solidFill>
                  <a:srgbClr val="FFFFFF"/>
                </a:solidFill>
                <a:cs typeface="Calibri"/>
              </a:rPr>
              <a:t>26А</a:t>
            </a:r>
          </a:p>
          <a:p>
            <a:pPr marL="15239" marR="5079">
              <a:lnSpc>
                <a:spcPts val="1300"/>
              </a:lnSpc>
              <a:spcBef>
                <a:spcPts val="130"/>
              </a:spcBef>
            </a:pPr>
            <a:r>
              <a:rPr lang="ru-RU" sz="1100" dirty="0">
                <a:solidFill>
                  <a:srgbClr val="FFFFFF"/>
                </a:solidFill>
                <a:cs typeface="Calibri"/>
              </a:rPr>
              <a:t>Контактный номер </a:t>
            </a:r>
            <a:r>
              <a:rPr lang="ru-RU" sz="1100" b="1" dirty="0">
                <a:solidFill>
                  <a:srgbClr val="FFFFFF"/>
                </a:solidFill>
                <a:cs typeface="Calibri"/>
              </a:rPr>
              <a:t>8 301 45 41 -2-11 </a:t>
            </a:r>
          </a:p>
          <a:p>
            <a:pPr marL="15239" marR="5079">
              <a:lnSpc>
                <a:spcPts val="1300"/>
              </a:lnSpc>
              <a:spcBef>
                <a:spcPts val="130"/>
              </a:spcBef>
            </a:pPr>
            <a:r>
              <a:rPr lang="ru-RU" sz="1100" b="1" dirty="0">
                <a:solidFill>
                  <a:srgbClr val="FFFFFF"/>
                </a:solidFill>
                <a:cs typeface="Calibri"/>
              </a:rPr>
              <a:t>ФИО: Фомина Нелли </a:t>
            </a:r>
            <a:r>
              <a:rPr lang="ru-RU" sz="1100" b="1" dirty="0" err="1">
                <a:solidFill>
                  <a:srgbClr val="FFFFFF"/>
                </a:solidFill>
                <a:cs typeface="Calibri"/>
              </a:rPr>
              <a:t>Ринчиновна</a:t>
            </a:r>
            <a:r>
              <a:rPr lang="ru-RU" sz="1100" dirty="0">
                <a:solidFill>
                  <a:srgbClr val="FFFFFF"/>
                </a:solidFill>
                <a:cs typeface="Calibri"/>
              </a:rPr>
              <a:t/>
            </a:r>
            <a:br>
              <a:rPr lang="ru-RU" sz="1100" dirty="0">
                <a:solidFill>
                  <a:srgbClr val="FFFFFF"/>
                </a:solidFill>
                <a:cs typeface="Calibri"/>
              </a:rPr>
            </a:br>
            <a:endParaRPr lang="ru-RU" sz="1100" dirty="0"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4365104" y="7233522"/>
            <a:ext cx="2402524" cy="1054131"/>
          </a:xfrm>
          <a:prstGeom prst="rect">
            <a:avLst/>
          </a:prstGeom>
        </p:spPr>
        <p:txBody>
          <a:bodyPr vert="horz" wrap="square" lIns="0" tIns="33016" rIns="0" bIns="0" rtlCol="0">
            <a:spAutoFit/>
          </a:bodyPr>
          <a:lstStyle/>
          <a:p>
            <a:pPr marL="11135" marR="105786" algn="ctr">
              <a:spcBef>
                <a:spcPts val="227"/>
              </a:spcBef>
            </a:pPr>
            <a:r>
              <a:rPr lang="ru-RU" sz="1050" b="1" spc="-9" dirty="0">
                <a:solidFill>
                  <a:srgbClr val="FFFFFF"/>
                </a:solidFill>
                <a:cs typeface="Calibri"/>
              </a:rPr>
              <a:t>Клиентская служба </a:t>
            </a:r>
          </a:p>
          <a:p>
            <a:pPr marL="11135" marR="105786" algn="ctr">
              <a:spcBef>
                <a:spcPts val="227"/>
              </a:spcBef>
            </a:pPr>
            <a:r>
              <a:rPr lang="ru-RU" sz="1050" b="1" spc="-9" dirty="0">
                <a:solidFill>
                  <a:srgbClr val="FFFFFF"/>
                </a:solidFill>
                <a:cs typeface="Calibri"/>
              </a:rPr>
              <a:t>(на правах отдела) в </a:t>
            </a:r>
            <a:r>
              <a:rPr lang="ru-RU" sz="1050" b="1" spc="-9" dirty="0" err="1" smtClean="0">
                <a:solidFill>
                  <a:srgbClr val="FFFFFF"/>
                </a:solidFill>
                <a:cs typeface="Calibri"/>
              </a:rPr>
              <a:t>Селенгинском</a:t>
            </a:r>
            <a:r>
              <a:rPr lang="ru-RU" sz="1050" b="1" spc="-9" dirty="0" smtClean="0">
                <a:solidFill>
                  <a:srgbClr val="FFFFFF"/>
                </a:solidFill>
                <a:cs typeface="Calibri"/>
              </a:rPr>
              <a:t> </a:t>
            </a:r>
            <a:r>
              <a:rPr lang="ru-RU" sz="1050" b="1" spc="-9" dirty="0">
                <a:solidFill>
                  <a:srgbClr val="FFFFFF"/>
                </a:solidFill>
                <a:cs typeface="Calibri"/>
              </a:rPr>
              <a:t>районе Отделения  Фонда</a:t>
            </a:r>
            <a:r>
              <a:rPr lang="ru-RU" sz="1050" b="1" spc="438" dirty="0">
                <a:solidFill>
                  <a:srgbClr val="FFFFFF"/>
                </a:solidFill>
                <a:cs typeface="Calibri"/>
              </a:rPr>
              <a:t> </a:t>
            </a:r>
            <a:r>
              <a:rPr lang="ru-RU" sz="1050" b="1" spc="-9" dirty="0">
                <a:solidFill>
                  <a:srgbClr val="FFFFFF"/>
                </a:solidFill>
                <a:cs typeface="Calibri"/>
              </a:rPr>
              <a:t>пенсионного </a:t>
            </a:r>
            <a:r>
              <a:rPr lang="ru-RU" sz="1050" b="1" dirty="0">
                <a:solidFill>
                  <a:srgbClr val="FFFFFF"/>
                </a:solidFill>
                <a:cs typeface="Calibri"/>
              </a:rPr>
              <a:t>и</a:t>
            </a:r>
            <a:r>
              <a:rPr lang="ru-RU" sz="1050" b="1" spc="-9" dirty="0">
                <a:solidFill>
                  <a:srgbClr val="FFFFFF"/>
                </a:solidFill>
                <a:cs typeface="Calibri"/>
              </a:rPr>
              <a:t> социального</a:t>
            </a:r>
            <a:r>
              <a:rPr lang="ru-RU" sz="1050" b="1" spc="438" dirty="0">
                <a:solidFill>
                  <a:srgbClr val="FFFFFF"/>
                </a:solidFill>
                <a:cs typeface="Calibri"/>
              </a:rPr>
              <a:t> </a:t>
            </a:r>
            <a:r>
              <a:rPr lang="ru-RU" sz="1050" b="1" spc="-9" dirty="0">
                <a:solidFill>
                  <a:srgbClr val="FFFFFF"/>
                </a:solidFill>
                <a:cs typeface="Calibri"/>
              </a:rPr>
              <a:t>страхования</a:t>
            </a:r>
            <a:r>
              <a:rPr lang="ru-RU" sz="1050" b="1" spc="9" dirty="0">
                <a:solidFill>
                  <a:srgbClr val="FFFFFF"/>
                </a:solidFill>
                <a:cs typeface="Calibri"/>
              </a:rPr>
              <a:t> </a:t>
            </a:r>
            <a:r>
              <a:rPr lang="ru-RU" sz="1050" b="1" spc="-22" dirty="0">
                <a:solidFill>
                  <a:srgbClr val="FFFFFF"/>
                </a:solidFill>
                <a:cs typeface="Calibri"/>
              </a:rPr>
              <a:t>РФ </a:t>
            </a:r>
            <a:r>
              <a:rPr lang="ru-RU" sz="1050" b="1" dirty="0">
                <a:solidFill>
                  <a:srgbClr val="FFFFFF"/>
                </a:solidFill>
                <a:cs typeface="Calibri"/>
              </a:rPr>
              <a:t>по</a:t>
            </a:r>
            <a:r>
              <a:rPr lang="ru-RU" sz="1050" b="1" spc="39" dirty="0">
                <a:solidFill>
                  <a:srgbClr val="FFFFFF"/>
                </a:solidFill>
                <a:cs typeface="Calibri"/>
              </a:rPr>
              <a:t> </a:t>
            </a:r>
            <a:r>
              <a:rPr lang="ru-RU" sz="1050" b="1" spc="-18" dirty="0">
                <a:solidFill>
                  <a:srgbClr val="FFFFFF"/>
                </a:solidFill>
                <a:cs typeface="Calibri"/>
              </a:rPr>
              <a:t>Республике Бурятия</a:t>
            </a:r>
            <a:endParaRPr lang="ru-RU" sz="1050" b="1" dirty="0">
              <a:cs typeface="Calibri"/>
            </a:endParaRPr>
          </a:p>
          <a:p>
            <a:pPr marL="11135" marR="105786" algn="ctr">
              <a:spcBef>
                <a:spcPts val="227"/>
              </a:spcBef>
            </a:pPr>
            <a:r>
              <a:rPr lang="ru-RU" sz="1050" b="1" spc="-9" dirty="0" smtClean="0">
                <a:solidFill>
                  <a:srgbClr val="FFFFFF"/>
                </a:solidFill>
                <a:cs typeface="Calibri"/>
              </a:rPr>
              <a:t>  </a:t>
            </a:r>
            <a:endParaRPr lang="ru-RU" sz="1050" b="1" spc="-9" dirty="0">
              <a:solidFill>
                <a:srgbClr val="FFFFFF"/>
              </a:solidFill>
              <a:cs typeface="Calibri"/>
            </a:endParaRPr>
          </a:p>
        </p:txBody>
      </p: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5906630" y="8307310"/>
            <a:ext cx="794084" cy="734083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5488708" y="6536261"/>
            <a:ext cx="740036" cy="69726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601838" y="6660233"/>
            <a:ext cx="546028" cy="552364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8708" y="8303973"/>
            <a:ext cx="782656" cy="737420"/>
          </a:xfrm>
          <a:prstGeom prst="rect">
            <a:avLst/>
          </a:prstGeom>
        </p:spPr>
      </p:pic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606790" y="4504477"/>
            <a:ext cx="3093924" cy="756040"/>
          </a:xfrm>
          <a:prstGeom prst="rect">
            <a:avLst/>
          </a:prstGeom>
        </p:spPr>
        <p:txBody>
          <a:bodyPr vert="horz" wrap="square" lIns="0" tIns="12699" rIns="0" bIns="0" rtlCol="0">
            <a:spAutoFit/>
          </a:bodyPr>
          <a:lstStyle/>
          <a:p>
            <a:pPr marL="11135" marR="4454" indent="1708720">
              <a:lnSpc>
                <a:spcPct val="112799"/>
              </a:lnSpc>
              <a:spcBef>
                <a:spcPts val="88"/>
              </a:spcBef>
            </a:pPr>
            <a:r>
              <a:rPr lang="ru-RU" sz="1400" b="1" dirty="0">
                <a:solidFill>
                  <a:srgbClr val="58595B"/>
                </a:solidFill>
                <a:cs typeface="Calibri"/>
              </a:rPr>
              <a:t>Время</a:t>
            </a:r>
            <a:r>
              <a:rPr lang="ru-RU" sz="1400" b="1" spc="-57" dirty="0">
                <a:solidFill>
                  <a:srgbClr val="58595B"/>
                </a:solidFill>
                <a:cs typeface="Calibri"/>
              </a:rPr>
              <a:t> </a:t>
            </a:r>
            <a:r>
              <a:rPr lang="ru-RU" sz="1400" b="1" spc="-9" dirty="0">
                <a:solidFill>
                  <a:srgbClr val="58595B"/>
                </a:solidFill>
                <a:cs typeface="Calibri"/>
              </a:rPr>
              <a:t>работы:  </a:t>
            </a:r>
            <a:r>
              <a:rPr lang="ru-RU" sz="1400" b="1" spc="-9" dirty="0" smtClean="0">
                <a:solidFill>
                  <a:srgbClr val="58595B"/>
                </a:solidFill>
                <a:cs typeface="Calibri"/>
              </a:rPr>
              <a:t> понедельник </a:t>
            </a:r>
            <a:r>
              <a:rPr lang="ru-RU" sz="1400" b="1" dirty="0">
                <a:solidFill>
                  <a:srgbClr val="58595B"/>
                </a:solidFill>
                <a:cs typeface="Calibri"/>
              </a:rPr>
              <a:t>–</a:t>
            </a:r>
            <a:r>
              <a:rPr lang="ru-RU" sz="1400" b="1" spc="-9" dirty="0">
                <a:solidFill>
                  <a:srgbClr val="58595B"/>
                </a:solidFill>
                <a:cs typeface="Calibri"/>
              </a:rPr>
              <a:t> </a:t>
            </a:r>
            <a:r>
              <a:rPr lang="ru-RU" sz="1400" b="1" dirty="0">
                <a:solidFill>
                  <a:srgbClr val="58595B"/>
                </a:solidFill>
                <a:cs typeface="Calibri"/>
              </a:rPr>
              <a:t>четверг</a:t>
            </a:r>
            <a:r>
              <a:rPr lang="ru-RU" sz="1400" b="1" spc="-9" dirty="0">
                <a:solidFill>
                  <a:srgbClr val="58595B"/>
                </a:solidFill>
                <a:cs typeface="Calibri"/>
              </a:rPr>
              <a:t> </a:t>
            </a:r>
            <a:r>
              <a:rPr lang="ru-RU" sz="1400" b="1" dirty="0">
                <a:solidFill>
                  <a:srgbClr val="58595B"/>
                </a:solidFill>
                <a:cs typeface="Calibri"/>
              </a:rPr>
              <a:t>09:00</a:t>
            </a:r>
            <a:r>
              <a:rPr lang="ru-RU" sz="1400" b="1" spc="-4" dirty="0">
                <a:solidFill>
                  <a:srgbClr val="58595B"/>
                </a:solidFill>
                <a:cs typeface="Calibri"/>
              </a:rPr>
              <a:t> </a:t>
            </a:r>
            <a:r>
              <a:rPr lang="ru-RU" sz="1400" b="1" dirty="0">
                <a:solidFill>
                  <a:srgbClr val="58595B"/>
                </a:solidFill>
                <a:cs typeface="Calibri"/>
              </a:rPr>
              <a:t>–1</a:t>
            </a:r>
            <a:r>
              <a:rPr lang="ru-RU" sz="1400" b="1" spc="-18" dirty="0">
                <a:solidFill>
                  <a:srgbClr val="58595B"/>
                </a:solidFill>
                <a:cs typeface="Calibri"/>
              </a:rPr>
              <a:t>7:00 </a:t>
            </a:r>
            <a:r>
              <a:rPr lang="ru-RU" sz="1400" b="1" spc="-18" dirty="0" smtClean="0">
                <a:solidFill>
                  <a:srgbClr val="58595B"/>
                </a:solidFill>
                <a:cs typeface="Calibri"/>
              </a:rPr>
              <a:t>                пятница </a:t>
            </a:r>
            <a:r>
              <a:rPr lang="ru-RU" sz="1400" b="1" spc="-18" dirty="0">
                <a:solidFill>
                  <a:srgbClr val="58595B"/>
                </a:solidFill>
                <a:cs typeface="Calibri"/>
              </a:rPr>
              <a:t>09:00-16:00</a:t>
            </a:r>
            <a:endParaRPr lang="ru-RU" sz="14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19665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</TotalTime>
  <Words>517</Words>
  <Application>Microsoft Office PowerPoint</Application>
  <PresentationFormat>Экран (4:3)</PresentationFormat>
  <Paragraphs>85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МЕРОПРИЯТИЯ на март 2026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март 2026</dc:title>
  <dc:creator>Очертарова Евгения Григорьевна</dc:creator>
  <cp:lastModifiedBy>Очертарова Евгения Григорьевна</cp:lastModifiedBy>
  <cp:revision>23</cp:revision>
  <dcterms:created xsi:type="dcterms:W3CDTF">2025-12-15T06:47:53Z</dcterms:created>
  <dcterms:modified xsi:type="dcterms:W3CDTF">2026-03-02T02:16:48Z</dcterms:modified>
</cp:coreProperties>
</file>