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1F8"/>
    <a:srgbClr val="BFD1E7"/>
    <a:srgbClr val="AEC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8" d="100"/>
          <a:sy n="88" d="100"/>
        </p:scale>
        <p:origin x="-316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ru-RU"/>
              <a:t>Для правки формата примечаний щелкните мышью</a:t>
            </a:r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ru-RU"/>
              <a:t>&lt;заголовок&gt;</a:t>
            </a:r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ru-RU"/>
              <a:t>&lt;дата/время&gt;</a:t>
            </a:r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ru-RU"/>
              <a:t>&lt;нижний колонтитул&gt;</a:t>
            </a:r>
            <a:endParaRPr/>
          </a:p>
        </p:txBody>
      </p:sp>
      <p:sp>
        <p:nvSpPr>
          <p:cNvPr id="38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F805001F-8664-45D2-BF73-647B8FB52AF1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955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</p:spPr>
        <p:txBody>
          <a:bodyPr lIns="0" tIns="0" rIns="0" bIns="0"/>
          <a:lstStyle/>
          <a:p>
            <a:endParaRPr dirty="0"/>
          </a:p>
        </p:txBody>
      </p:sp>
      <p:sp>
        <p:nvSpPr>
          <p:cNvPr id="84" name="CustomShape 2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9CFD18A-E363-4F62-BD1F-94843FB3582E}" type="slidenum">
              <a:rPr lang="ru-RU" sz="1200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6111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0" y="4908960"/>
            <a:ext cx="617184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504960" y="490896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2720" y="490896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8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4960" y="2139480"/>
            <a:ext cx="3011400" cy="53028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0" y="364680"/>
            <a:ext cx="6171840" cy="7077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42720" y="490896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504960" y="2139480"/>
            <a:ext cx="3011400" cy="53028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8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4960" y="490896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0" y="4908960"/>
            <a:ext cx="6171120" cy="2529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object 36"/>
          <p:cNvPicPr/>
          <p:nvPr/>
        </p:nvPicPr>
        <p:blipFill>
          <a:blip r:embed="rId2"/>
          <a:stretch>
            <a:fillRect/>
          </a:stretch>
        </p:blipFill>
        <p:spPr>
          <a:xfrm>
            <a:off x="585000" y="6991920"/>
            <a:ext cx="92520" cy="112680"/>
          </a:xfrm>
          <a:prstGeom prst="rect">
            <a:avLst/>
          </a:prstGeom>
        </p:spPr>
      </p:pic>
      <p:sp>
        <p:nvSpPr>
          <p:cNvPr id="41" name="CustomShape 1"/>
          <p:cNvSpPr/>
          <p:nvPr/>
        </p:nvSpPr>
        <p:spPr>
          <a:xfrm>
            <a:off x="700200" y="6993000"/>
            <a:ext cx="84960" cy="1098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2" name="object 38"/>
          <p:cNvPicPr/>
          <p:nvPr/>
        </p:nvPicPr>
        <p:blipFill>
          <a:blip r:embed="rId3"/>
          <a:stretch>
            <a:fillRect/>
          </a:stretch>
        </p:blipFill>
        <p:spPr>
          <a:xfrm>
            <a:off x="806760" y="6991920"/>
            <a:ext cx="264240" cy="112680"/>
          </a:xfrm>
          <a:prstGeom prst="rect">
            <a:avLst/>
          </a:prstGeom>
        </p:spPr>
      </p:pic>
      <p:pic>
        <p:nvPicPr>
          <p:cNvPr id="43" name="object 39"/>
          <p:cNvPicPr/>
          <p:nvPr/>
        </p:nvPicPr>
        <p:blipFill>
          <a:blip r:embed="rId4"/>
          <a:stretch>
            <a:fillRect/>
          </a:stretch>
        </p:blipFill>
        <p:spPr>
          <a:xfrm>
            <a:off x="1090800" y="6991560"/>
            <a:ext cx="288720" cy="112680"/>
          </a:xfrm>
          <a:prstGeom prst="rect">
            <a:avLst/>
          </a:prstGeom>
        </p:spPr>
      </p:pic>
      <p:pic>
        <p:nvPicPr>
          <p:cNvPr id="44" name="object 40"/>
          <p:cNvPicPr/>
          <p:nvPr/>
        </p:nvPicPr>
        <p:blipFill>
          <a:blip r:embed="rId5"/>
          <a:stretch>
            <a:fillRect/>
          </a:stretch>
        </p:blipFill>
        <p:spPr>
          <a:xfrm>
            <a:off x="1402560" y="6993360"/>
            <a:ext cx="99000" cy="109440"/>
          </a:xfrm>
          <a:prstGeom prst="rect">
            <a:avLst/>
          </a:prstGeom>
        </p:spPr>
      </p:pic>
      <p:pic>
        <p:nvPicPr>
          <p:cNvPr id="45" name="object 41"/>
          <p:cNvPicPr/>
          <p:nvPr/>
        </p:nvPicPr>
        <p:blipFill>
          <a:blip r:embed="rId6"/>
          <a:stretch>
            <a:fillRect/>
          </a:stretch>
        </p:blipFill>
        <p:spPr>
          <a:xfrm>
            <a:off x="1523880" y="6993360"/>
            <a:ext cx="101520" cy="110880"/>
          </a:xfrm>
          <a:prstGeom prst="rect">
            <a:avLst/>
          </a:prstGeom>
        </p:spPr>
      </p:pic>
      <p:sp>
        <p:nvSpPr>
          <p:cNvPr id="47" name="CustomShape 3"/>
          <p:cNvSpPr/>
          <p:nvPr/>
        </p:nvSpPr>
        <p:spPr>
          <a:xfrm>
            <a:off x="5557320" y="7513560"/>
            <a:ext cx="831600" cy="1127160"/>
          </a:xfrm>
          <a:prstGeom prst="rect">
            <a:avLst/>
          </a:prstGeom>
        </p:spPr>
        <p:txBody>
          <a:bodyPr lIns="0" tIns="33120" rIns="0" bIns="0"/>
          <a:lstStyle/>
          <a:p>
            <a:pPr>
              <a:lnSpc>
                <a:spcPts val="35"/>
              </a:lnSpc>
            </a:pPr>
            <a:r>
              <a:rPr lang="ru-RU" sz="800">
                <a:solidFill>
                  <a:srgbClr val="FFFFFF"/>
                </a:solidFill>
                <a:latin typeface="Calibri"/>
              </a:rPr>
              <a:t>Отделение Фонда пенсионного</a:t>
            </a:r>
            <a:endParaRPr/>
          </a:p>
          <a:p>
            <a:pPr>
              <a:lnSpc>
                <a:spcPts val="35"/>
              </a:lnSpc>
            </a:pPr>
            <a:r>
              <a:rPr lang="ru-RU" sz="800">
                <a:solidFill>
                  <a:srgbClr val="FFFFFF"/>
                </a:solidFill>
                <a:latin typeface="Calibri"/>
              </a:rPr>
              <a:t>и социального страхования РФ</a:t>
            </a:r>
            <a:endParaRPr/>
          </a:p>
          <a:p>
            <a:pPr>
              <a:lnSpc>
                <a:spcPts val="35"/>
              </a:lnSpc>
            </a:pPr>
            <a:r>
              <a:rPr lang="ru-RU" sz="800">
                <a:solidFill>
                  <a:srgbClr val="FFFFFF"/>
                </a:solidFill>
                <a:latin typeface="Calibri"/>
              </a:rPr>
              <a:t>по Республике Бурятия</a:t>
            </a:r>
            <a:endParaRPr/>
          </a:p>
        </p:txBody>
      </p:sp>
      <p:sp>
        <p:nvSpPr>
          <p:cNvPr id="64" name="CustomShape 8"/>
          <p:cNvSpPr/>
          <p:nvPr/>
        </p:nvSpPr>
        <p:spPr>
          <a:xfrm>
            <a:off x="5488560" y="6787440"/>
            <a:ext cx="739080" cy="696240"/>
          </a:xfrm>
          <a:prstGeom prst="ellipse">
            <a:avLst/>
          </a:prstGeom>
          <a:solidFill>
            <a:srgbClr val="FFFFFF"/>
          </a:solidFill>
        </p:spPr>
      </p:sp>
      <p:pic>
        <p:nvPicPr>
          <p:cNvPr id="29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74187" y="179512"/>
            <a:ext cx="3467181" cy="1656185"/>
          </a:xfrm>
          <a:prstGeom prst="rect">
            <a:avLst/>
          </a:prstGeom>
        </p:spPr>
      </p:pic>
      <p:sp>
        <p:nvSpPr>
          <p:cNvPr id="30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3907670" y="291258"/>
            <a:ext cx="2780928" cy="856317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  <a:latin typeface="Calibri" pitchFamily="34" charset="0"/>
              </a:rPr>
              <a:t>МЕРОПРИЯТИЯ</a:t>
            </a:r>
          </a:p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  <a:latin typeface="Calibri" pitchFamily="34" charset="0"/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  <a:latin typeface="Calibri" pitchFamily="34" charset="0"/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  <a:latin typeface="Calibri" pitchFamily="34" charset="0"/>
              </a:rPr>
              <a:t> апрель</a:t>
            </a:r>
            <a:r>
              <a:rPr lang="ru-RU" sz="2700" b="1" spc="-1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700" b="1" spc="-20" dirty="0" smtClean="0">
                <a:solidFill>
                  <a:schemeClr val="bg1"/>
                </a:solidFill>
                <a:latin typeface="Calibri" pitchFamily="34" charset="0"/>
              </a:rPr>
              <a:t>2026</a:t>
            </a:r>
            <a:endParaRPr lang="ru-RU" sz="2700" b="1" spc="-20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31" name="Группа 30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317261" y="214311"/>
            <a:ext cx="2203251" cy="841364"/>
            <a:chOff x="512394" y="489204"/>
            <a:chExt cx="2518182" cy="983928"/>
          </a:xfrm>
        </p:grpSpPr>
        <p:pic>
          <p:nvPicPr>
            <p:cNvPr id="32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33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4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7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78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35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36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5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76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73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74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38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6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7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8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9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70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71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72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graphicFrame>
        <p:nvGraphicFramePr>
          <p:cNvPr id="39" name="Таблица 38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619369"/>
              </p:ext>
            </p:extLst>
          </p:nvPr>
        </p:nvGraphicFramePr>
        <p:xfrm>
          <a:off x="130628" y="1973489"/>
          <a:ext cx="6557969" cy="6917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8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323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1191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402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alibri Light" pitchFamily="34" charset="0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alibri Light" pitchFamily="34" charset="0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alibri Light" pitchFamily="34" charset="0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Calibri Light" pitchFamily="34" charset="0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035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231F20"/>
                          </a:solidFill>
                          <a:latin typeface="Calibri Light" pitchFamily="34" charset="0"/>
                        </a:rPr>
                        <a:t>01.04</a:t>
                      </a: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Мероприятие к 1 апреля для старшего поколения «Посмеёмся от души!»     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Calibri Light" pitchFamily="34" charset="0"/>
                        </a:rPr>
                        <a:t>10.00-</a:t>
                      </a:r>
                      <a:r>
                        <a:rPr lang="en-US" sz="1600" b="0" dirty="0" smtClean="0">
                          <a:solidFill>
                            <a:srgbClr val="231F20"/>
                          </a:solidFill>
                          <a:latin typeface="Calibri Light" pitchFamily="34" charset="0"/>
                        </a:rPr>
                        <a:t>11.00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74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231F20"/>
                          </a:solidFill>
                          <a:latin typeface="Calibri Light" pitchFamily="34" charset="0"/>
                        </a:rPr>
                        <a:t>02.04</a:t>
                      </a: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«Рецепты бодрости и здоровья» - Мероприятие в рамках Всемирного Дня здоровья (Городская библиотека) 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14:30-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15.30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56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06.04</a:t>
                      </a: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ДЕНЬ ОТКРЫТЫХ ДВЕРЕЙ. Фольклорный праздник «Вербное воскресенье» 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10.30-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11.30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74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07.04</a:t>
                      </a:r>
                      <a:endParaRPr sz="160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«Азбука  Христианства», 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«С 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нами чудо из чудес - Благовещение с небес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!» 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– история праздника, традиции.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14.30-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15.30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0522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08.04</a:t>
                      </a:r>
                      <a:endParaRPr sz="160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Лекция на тему «Финансовая грамотность» (сотрудник ВТБ-банка)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10.30-11.30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392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09.04</a:t>
                      </a:r>
                      <a:endParaRPr sz="160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Творческая мастерская ко Дню Космонавтики «Поехали». (Совместная аппликация с воспитанниками д/с «Сказка и активистов ЦОСП «Мудрость»  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13.00-</a:t>
                      </a:r>
                      <a:endParaRPr sz="1600" b="0" dirty="0"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14.00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03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343080" y="366120"/>
            <a:ext cx="6171120" cy="1522800"/>
          </a:xfrm>
          <a:prstGeom prst="rect">
            <a:avLst/>
          </a:prstGeom>
        </p:spPr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73268"/>
              </p:ext>
            </p:extLst>
          </p:nvPr>
        </p:nvGraphicFramePr>
        <p:xfrm>
          <a:off x="139447" y="154276"/>
          <a:ext cx="6598810" cy="872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21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9605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865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71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13.04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Час духовного просвещения  «Светлый праздник божественной Пасхи». (Городская библиотека)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10.00-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11.00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5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231F20"/>
                          </a:solidFill>
                          <a:latin typeface="Calibri Light" pitchFamily="34" charset="0"/>
                        </a:rPr>
                        <a:t>15.04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Всемирный день искусства. Мероприятие в рамках «Единство народов России». Выставка «Орнаменты народов»-рисование узоров: Хохлома, Дымковская и Городецкая роспись. (учитель Центра дополнительного образования «СЭЛЭНГЭ»    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15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.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00-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16.00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117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 smtClean="0">
                          <a:solidFill>
                            <a:srgbClr val="231F20"/>
                          </a:solidFill>
                          <a:latin typeface="Calibri Light" pitchFamily="34" charset="0"/>
                        </a:rPr>
                        <a:t>16.04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 Лекция на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тему: «Подготовка посадочного материала . Весенние прививки» (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в формате ВКС ОСФР) </a:t>
                      </a:r>
                      <a:endParaRPr b="0" dirty="0">
                        <a:solidFill>
                          <a:schemeClr val="tx1"/>
                        </a:solidFill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14.00-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15.00</a:t>
                      </a:r>
                      <a:endParaRPr b="0" dirty="0">
                        <a:solidFill>
                          <a:schemeClr val="tx1"/>
                        </a:solidFill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925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16.04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«Эхо Чернобыля. Подвиг ликвидаторов» - РО «Знание»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15.00-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16.00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068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20.04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Образовательная лекция «Программа долгосрочных платежей» (ВКС) представитель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Альфа-банк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10.00-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11.00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2003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21.04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 Песни Победы» - Участие в конкурсе патриотической песни.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10.00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-11.00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126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22.04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«Международный день Матери –Земли» - экологический праздник в рамках «Всероссийского  субботника» -уборка  и благоустройство  территории 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ЦОСП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10.00-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11.00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</a:tr>
              <a:tr h="12003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23.04</a:t>
                      </a:r>
                      <a:endParaRPr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Кулинарный день «Вкус народов России» – знакомство с блюдами разных регионов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10.00-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11.00</a:t>
                      </a:r>
                      <a:endParaRPr b="0" dirty="0">
                        <a:latin typeface="Calibri Ligh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52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Таблица 33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692909"/>
              </p:ext>
            </p:extLst>
          </p:nvPr>
        </p:nvGraphicFramePr>
        <p:xfrm>
          <a:off x="130626" y="195943"/>
          <a:ext cx="6637001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9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1365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536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694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27.04</a:t>
                      </a:r>
                      <a:endParaRPr sz="1600" b="1" dirty="0">
                        <a:solidFill>
                          <a:schemeClr val="tx1"/>
                        </a:solidFill>
                        <a:latin typeface="Calibri Light" pitchFamily="34" charset="0"/>
                      </a:endParaRPr>
                    </a:p>
                  </a:txBody>
                  <a:tcPr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Исторический час «Атомная трагедия», посвященный 40-летию аварии на Чернобыльской АЭС. Встреча школьников и активистов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ЦОСп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 с ликвидаторами ЧАЭС. </a:t>
                      </a:r>
                      <a:endParaRPr sz="1600" b="0" dirty="0">
                        <a:solidFill>
                          <a:schemeClr val="tx1"/>
                        </a:solidFill>
                        <a:latin typeface="Calibri Light" pitchFamily="34" charset="0"/>
                      </a:endParaRPr>
                    </a:p>
                  </a:txBody>
                  <a:tcPr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Calibri Light" pitchFamily="34" charset="0"/>
                        </a:rPr>
                        <a:t>10.30</a:t>
                      </a:r>
                      <a:endParaRPr sz="1600" b="0" dirty="0">
                        <a:solidFill>
                          <a:schemeClr val="tx1"/>
                        </a:solidFill>
                        <a:latin typeface="Calibri Light" pitchFamily="34" charset="0"/>
                      </a:endParaRPr>
                    </a:p>
                  </a:txBody>
                  <a:tcPr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551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28.04</a:t>
                      </a: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«Давайте знакомиться»  встреча  врачей ЦРБ со старшим поколением.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10:30-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37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29.04</a:t>
                      </a: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Фольклорный марафон  «Сказки,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потешки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, и легенды народов России»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 10:30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682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30.04</a:t>
                      </a: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Подготовка ко Дню Победы. Беседы о Великой Отечественной войне. Посещение музея детского сада. (в рамках совместного проекта «Тёплые ладошки»,  с воспитанниками Д/С «Сказка» и активистами ЦОСП «Мудрость» )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10.00-</a:t>
                      </a:r>
                      <a:endParaRPr sz="1600" b="0" dirty="0"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11-30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7589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Ежедневно: -Настольные игры (шашки, домино, шахматы, лото, </a:t>
                      </a:r>
                      <a:r>
                        <a:rPr lang="ru-RU" sz="1600" b="0" dirty="0" err="1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лего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,  </a:t>
                      </a:r>
                      <a:r>
                        <a:rPr lang="ru-RU" sz="1600" b="0" dirty="0" err="1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крафтовые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 игры);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- Медицинский уголок (измерение давления, температура);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- </a:t>
                      </a:r>
                      <a:r>
                        <a:rPr lang="ru-RU" sz="1600" b="0" dirty="0" err="1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Дартц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; </a:t>
                      </a:r>
                      <a:endParaRPr lang="ru-RU" sz="1600" b="0" dirty="0" smtClean="0"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latin typeface="Calibri Light" pitchFamily="34" charset="0"/>
                        </a:rPr>
                        <a:t>- Вязание маскировочных сетей. Изготовление окопных свечей. Сбор посылок для воинов СВО.</a:t>
                      </a: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b="0" dirty="0">
                        <a:latin typeface="Calibri Light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  <p:pic>
        <p:nvPicPr>
          <p:cNvPr id="69" name="object 36"/>
          <p:cNvPicPr/>
          <p:nvPr/>
        </p:nvPicPr>
        <p:blipFill>
          <a:blip r:embed="rId3"/>
          <a:stretch>
            <a:fillRect/>
          </a:stretch>
        </p:blipFill>
        <p:spPr>
          <a:xfrm>
            <a:off x="178560" y="6630480"/>
            <a:ext cx="104760" cy="138240"/>
          </a:xfrm>
          <a:prstGeom prst="rect">
            <a:avLst/>
          </a:prstGeom>
        </p:spPr>
      </p:pic>
      <p:sp>
        <p:nvSpPr>
          <p:cNvPr id="70" name="CustomShape 2"/>
          <p:cNvSpPr/>
          <p:nvPr/>
        </p:nvSpPr>
        <p:spPr>
          <a:xfrm>
            <a:off x="308880" y="6632280"/>
            <a:ext cx="96120" cy="1350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73" name="object 40"/>
          <p:cNvPicPr/>
          <p:nvPr/>
        </p:nvPicPr>
        <p:blipFill>
          <a:blip r:embed="rId4"/>
          <a:stretch>
            <a:fillRect/>
          </a:stretch>
        </p:blipFill>
        <p:spPr>
          <a:xfrm>
            <a:off x="1103040" y="6632280"/>
            <a:ext cx="111960" cy="134640"/>
          </a:xfrm>
          <a:prstGeom prst="rect">
            <a:avLst/>
          </a:prstGeom>
        </p:spPr>
      </p:pic>
      <p:pic>
        <p:nvPicPr>
          <p:cNvPr id="74" name="object 41"/>
          <p:cNvPicPr/>
          <p:nvPr/>
        </p:nvPicPr>
        <p:blipFill>
          <a:blip r:embed="rId5"/>
          <a:stretch>
            <a:fillRect/>
          </a:stretch>
        </p:blipFill>
        <p:spPr>
          <a:xfrm>
            <a:off x="1240200" y="6632280"/>
            <a:ext cx="114840" cy="136440"/>
          </a:xfrm>
          <a:prstGeom prst="rect">
            <a:avLst/>
          </a:prstGeom>
        </p:spPr>
      </p:pic>
      <p:sp>
        <p:nvSpPr>
          <p:cNvPr id="77" name="CustomShape 5"/>
          <p:cNvSpPr/>
          <p:nvPr/>
        </p:nvSpPr>
        <p:spPr>
          <a:xfrm>
            <a:off x="5845680" y="8311680"/>
            <a:ext cx="793080" cy="732960"/>
          </a:xfrm>
          <a:prstGeom prst="roundRect">
            <a:avLst>
              <a:gd name="adj" fmla="val 8611"/>
            </a:avLst>
          </a:prstGeom>
          <a:solidFill>
            <a:srgbClr val="FFFFFF"/>
          </a:solidFill>
        </p:spPr>
      </p:sp>
      <p:sp>
        <p:nvSpPr>
          <p:cNvPr id="19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5279146"/>
            <a:ext cx="6858000" cy="400062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38508" y="6300192"/>
            <a:ext cx="1041782" cy="113595"/>
            <a:chOff x="644464" y="8176450"/>
            <a:chExt cx="1147890" cy="132842"/>
          </a:xfrm>
        </p:grpSpPr>
        <p:pic>
          <p:nvPicPr>
            <p:cNvPr id="21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22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4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5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6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27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78559" y="6768720"/>
            <a:ext cx="4886298" cy="2511055"/>
          </a:xfrm>
          <a:prstGeom prst="rect">
            <a:avLst/>
          </a:prstGeom>
        </p:spPr>
        <p:txBody>
          <a:bodyPr vert="horz" wrap="square" lIns="0" tIns="174608" rIns="0" bIns="0" rtlCol="0">
            <a:spAutoFit/>
          </a:bodyPr>
          <a:lstStyle/>
          <a:p>
            <a:pPr marL="12699" marR="1196224">
              <a:lnSpc>
                <a:spcPct val="758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cs typeface="Calibri"/>
              </a:rPr>
              <a:t>ПРИХОДИТЕ, </a:t>
            </a:r>
            <a:r>
              <a:rPr lang="ru-RU" sz="3600" b="1" spc="-10" dirty="0" smtClean="0">
                <a:solidFill>
                  <a:srgbClr val="FFFFFF"/>
                </a:solidFill>
                <a:cs typeface="Calibri"/>
              </a:rPr>
              <a:t>  М</a:t>
            </a:r>
            <a:r>
              <a:rPr sz="3600" b="1" dirty="0" smtClean="0">
                <a:solidFill>
                  <a:srgbClr val="FFFFFF"/>
                </a:solidFill>
                <a:cs typeface="Calibri"/>
              </a:rPr>
              <a:t>Ы</a:t>
            </a:r>
            <a:r>
              <a:rPr sz="3600" b="1" spc="-13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3600" b="1" spc="-135" dirty="0" smtClean="0">
                <a:solidFill>
                  <a:srgbClr val="FFFFFF"/>
                </a:solidFill>
                <a:cs typeface="Calibri"/>
              </a:rPr>
              <a:t>Ж</a:t>
            </a:r>
            <a:r>
              <a:rPr sz="3600" b="1" spc="-10" dirty="0" smtClean="0">
                <a:solidFill>
                  <a:srgbClr val="FFFFFF"/>
                </a:solidFill>
                <a:cs typeface="Calibri"/>
              </a:rPr>
              <a:t>ДЕМ!</a:t>
            </a:r>
            <a:endParaRPr lang="ru-RU" sz="3600" b="1" spc="-10" dirty="0" smtClean="0">
              <a:solidFill>
                <a:srgbClr val="FFFFFF"/>
              </a:solidFill>
              <a:cs typeface="Calibri"/>
            </a:endParaRPr>
          </a:p>
          <a:p>
            <a:pPr marL="15239">
              <a:spcBef>
                <a:spcPts val="1040"/>
              </a:spcBef>
            </a:pPr>
            <a:r>
              <a:rPr lang="ru-RU" sz="1100" dirty="0" smtClean="0">
                <a:solidFill>
                  <a:srgbClr val="FFFFFF"/>
                </a:solidFill>
                <a:cs typeface="Calibri"/>
              </a:rPr>
              <a:t>Наши</a:t>
            </a:r>
            <a:r>
              <a:rPr lang="ru-RU" sz="1100" spc="-3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10" dirty="0">
                <a:solidFill>
                  <a:srgbClr val="FFFFFF"/>
                </a:solidFill>
                <a:cs typeface="Calibri"/>
              </a:rPr>
              <a:t>контакты: </a:t>
            </a:r>
            <a:r>
              <a:rPr lang="ru-RU" sz="1100" dirty="0">
                <a:solidFill>
                  <a:srgbClr val="FFFFFF"/>
                </a:solidFill>
                <a:cs typeface="Calibri"/>
              </a:rPr>
              <a:t> 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Центр общения старшего </a:t>
            </a:r>
            <a:endParaRPr lang="ru-RU" sz="1100" b="1" dirty="0" smtClean="0">
              <a:solidFill>
                <a:srgbClr val="FFFFFF"/>
              </a:solidFill>
              <a:cs typeface="Calibri"/>
            </a:endParaRPr>
          </a:p>
          <a:p>
            <a:pPr marL="15239">
              <a:spcBef>
                <a:spcPts val="1040"/>
              </a:spcBef>
            </a:pP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поколения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«Мудрость» </a:t>
            </a:r>
          </a:p>
          <a:p>
            <a:pPr marL="15239" marR="5079">
              <a:spcBef>
                <a:spcPts val="130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Адрес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: Бурятия, </a:t>
            </a:r>
            <a:r>
              <a:rPr lang="ru-RU" sz="1100" b="1" dirty="0" err="1">
                <a:solidFill>
                  <a:srgbClr val="FFFFFF"/>
                </a:solidFill>
                <a:cs typeface="Calibri"/>
              </a:rPr>
              <a:t>Селенгинский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 район, </a:t>
            </a:r>
            <a:r>
              <a:rPr lang="ru-RU" sz="1100" b="1" dirty="0" err="1">
                <a:solidFill>
                  <a:srgbClr val="FFFFFF"/>
                </a:solidFill>
                <a:cs typeface="Calibri"/>
              </a:rPr>
              <a:t>г.Гусиноозёрск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, </a:t>
            </a:r>
            <a:endParaRPr lang="ru-RU" sz="1100" b="1" dirty="0" smtClean="0">
              <a:solidFill>
                <a:srgbClr val="FFFFFF"/>
              </a:solidFill>
              <a:cs typeface="Calibri"/>
            </a:endParaRPr>
          </a:p>
          <a:p>
            <a:pPr marL="15239" marR="5079">
              <a:spcBef>
                <a:spcPts val="130"/>
              </a:spcBef>
            </a:pP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пос. Энергетиков,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26А</a:t>
            </a:r>
          </a:p>
          <a:p>
            <a:pPr marL="15239" marR="5079">
              <a:spcBef>
                <a:spcPts val="130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Контактный номер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8 301 45 41 -2-11 </a:t>
            </a:r>
          </a:p>
          <a:p>
            <a:pPr marL="15239" marR="5079">
              <a:spcBef>
                <a:spcPts val="130"/>
              </a:spcBef>
            </a:pPr>
            <a:r>
              <a:rPr lang="ru-RU" sz="1100" b="1" dirty="0">
                <a:solidFill>
                  <a:srgbClr val="FFFFFF"/>
                </a:solidFill>
                <a:cs typeface="Calibri"/>
              </a:rPr>
              <a:t>ФИО: Фомина Нелли </a:t>
            </a:r>
            <a:r>
              <a:rPr lang="ru-RU" sz="1100" b="1" dirty="0" err="1">
                <a:solidFill>
                  <a:srgbClr val="FFFFFF"/>
                </a:solidFill>
                <a:cs typeface="Calibri"/>
              </a:rPr>
              <a:t>Ринчиновна</a:t>
            </a:r>
            <a:r>
              <a:rPr lang="ru-RU" sz="1100" dirty="0">
                <a:solidFill>
                  <a:srgbClr val="FFFFFF"/>
                </a:solidFill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cs typeface="Calibri"/>
              </a:rPr>
            </a:br>
            <a:endParaRPr lang="ru-RU" sz="1100" dirty="0">
              <a:cs typeface="Calibri"/>
            </a:endParaRPr>
          </a:p>
        </p:txBody>
      </p:sp>
      <p:sp>
        <p:nvSpPr>
          <p:cNvPr id="28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071257" y="7233522"/>
            <a:ext cx="2696371" cy="1079779"/>
          </a:xfrm>
          <a:prstGeom prst="rect">
            <a:avLst/>
          </a:prstGeom>
        </p:spPr>
        <p:txBody>
          <a:bodyPr vert="horz" wrap="square" lIns="0" tIns="33016" rIns="0" bIns="0" rtlCol="0">
            <a:spAutoFit/>
          </a:bodyPr>
          <a:lstStyle/>
          <a:p>
            <a:pPr marL="11135" marR="105786" algn="ctr">
              <a:spcBef>
                <a:spcPts val="227"/>
              </a:spcBef>
            </a:pP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Клиентская служба </a:t>
            </a: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(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на правах отдела) в </a:t>
            </a:r>
            <a:r>
              <a:rPr lang="ru-RU" sz="1050" b="1" spc="-9" dirty="0" err="1" smtClean="0">
                <a:solidFill>
                  <a:srgbClr val="FFFFFF"/>
                </a:solidFill>
                <a:cs typeface="Calibri"/>
              </a:rPr>
              <a:t>Селенгинском</a:t>
            </a: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районе </a:t>
            </a:r>
            <a:endParaRPr lang="ru-RU" sz="1050" b="1" spc="-9" dirty="0" smtClean="0">
              <a:solidFill>
                <a:srgbClr val="FFFFFF"/>
              </a:solidFill>
              <a:cs typeface="Calibri"/>
            </a:endParaRPr>
          </a:p>
          <a:p>
            <a:pPr marL="11135" marR="105786" algn="ctr">
              <a:spcBef>
                <a:spcPts val="227"/>
              </a:spcBef>
            </a:pP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Отделения 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Фонда</a:t>
            </a:r>
            <a:r>
              <a:rPr lang="ru-RU" sz="105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пенсионного </a:t>
            </a:r>
            <a:r>
              <a:rPr lang="ru-RU" sz="1050" b="1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lang="ru-RU" sz="105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05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22" dirty="0" smtClean="0">
                <a:solidFill>
                  <a:srgbClr val="FFFFFF"/>
                </a:solidFill>
                <a:cs typeface="Calibri"/>
              </a:rPr>
              <a:t>РФ</a:t>
            </a:r>
          </a:p>
          <a:p>
            <a:pPr marL="11135" marR="105786" algn="ctr">
              <a:spcBef>
                <a:spcPts val="227"/>
              </a:spcBef>
            </a:pPr>
            <a:r>
              <a:rPr lang="ru-RU" sz="1050" b="1" spc="-22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05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050" b="1" dirty="0">
              <a:cs typeface="Calibri"/>
            </a:endParaRPr>
          </a:p>
          <a:p>
            <a:pPr marL="11135" marR="105786" algn="ctr">
              <a:spcBef>
                <a:spcPts val="227"/>
              </a:spcBef>
            </a:pP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  </a:t>
            </a:r>
            <a:endParaRPr lang="ru-RU" sz="1050" b="1" spc="-9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9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906630" y="830731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53626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31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1838" y="6660233"/>
            <a:ext cx="546028" cy="552364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708" y="8303973"/>
            <a:ext cx="782656" cy="737420"/>
          </a:xfrm>
          <a:prstGeom prst="rect">
            <a:avLst/>
          </a:prstGeom>
        </p:spPr>
      </p:pic>
      <p:sp>
        <p:nvSpPr>
          <p:cNvPr id="3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29000" y="5657747"/>
            <a:ext cx="3271714" cy="756040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lang="ru-RU" sz="1400" b="1" dirty="0">
                <a:solidFill>
                  <a:srgbClr val="58595B"/>
                </a:solidFill>
                <a:cs typeface="Calibri"/>
              </a:rPr>
              <a:t>Время</a:t>
            </a:r>
            <a:r>
              <a:rPr lang="ru-RU" sz="1400" b="1" spc="-57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работы:  </a:t>
            </a:r>
            <a:r>
              <a:rPr lang="ru-RU" sz="1400" b="1" spc="-9" dirty="0" smtClean="0">
                <a:solidFill>
                  <a:srgbClr val="58595B"/>
                </a:solidFill>
                <a:cs typeface="Calibri"/>
              </a:rPr>
              <a:t> понедельник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–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четверг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09:00</a:t>
            </a:r>
            <a:r>
              <a:rPr lang="ru-RU" sz="1400" b="1" spc="-4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–1</a:t>
            </a:r>
            <a:r>
              <a:rPr lang="ru-RU" sz="1400" b="1" spc="-18" dirty="0">
                <a:solidFill>
                  <a:srgbClr val="58595B"/>
                </a:solidFill>
                <a:cs typeface="Calibri"/>
              </a:rPr>
              <a:t>7:00 </a:t>
            </a:r>
            <a:r>
              <a:rPr lang="ru-RU" sz="1400" b="1" spc="-18" dirty="0" smtClean="0">
                <a:solidFill>
                  <a:srgbClr val="58595B"/>
                </a:solidFill>
                <a:cs typeface="Calibri"/>
              </a:rPr>
              <a:t>                пятница </a:t>
            </a:r>
            <a:r>
              <a:rPr lang="ru-RU" sz="1400" b="1" spc="-18" dirty="0">
                <a:solidFill>
                  <a:srgbClr val="58595B"/>
                </a:solidFill>
                <a:cs typeface="Calibri"/>
              </a:rPr>
              <a:t>09:00-16:00</a:t>
            </a:r>
            <a:endParaRPr lang="ru-RU" sz="1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15192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509</Words>
  <Application>Microsoft Office PowerPoint</Application>
  <PresentationFormat>Экран (4:3)</PresentationFormat>
  <Paragraphs>82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Очертарова Евгения Григорьевна</cp:lastModifiedBy>
  <cp:revision>7</cp:revision>
  <dcterms:modified xsi:type="dcterms:W3CDTF">2026-03-23T05:42:40Z</dcterms:modified>
</cp:coreProperties>
</file>