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58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318" y="-17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7F85E-8F10-41D9-8840-C3574EDF72F2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5C7DE-B661-4158-B3E3-7CF347AB17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5994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5C7DE-B661-4158-B3E3-7CF347AB174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783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0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6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33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3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9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39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91F8-F2CB-46A4-A187-033601FC2A58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E238-24DD-4380-8F59-D25416137A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3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84893" y="6991739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5025" y="190645"/>
            <a:ext cx="296516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</a:rPr>
              <a:t> февраль</a:t>
            </a:r>
            <a:r>
              <a:rPr lang="ru-RU" sz="2700" b="1" spc="-10" dirty="0" smtClean="0">
                <a:solidFill>
                  <a:schemeClr val="bg1"/>
                </a:solidFill>
              </a:rPr>
              <a:t/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557281" y="7513436"/>
            <a:ext cx="832757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88708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431463"/>
              </p:ext>
            </p:extLst>
          </p:nvPr>
        </p:nvGraphicFramePr>
        <p:xfrm>
          <a:off x="116632" y="1763689"/>
          <a:ext cx="6624736" cy="7240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25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9336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5508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</a:tr>
              <a:tr h="12726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02.02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 </a:t>
                      </a:r>
                      <a:r>
                        <a:rPr lang="ru-RU" sz="1600" b="1" u="none" dirty="0" smtClean="0"/>
                        <a:t>«Час истории»  - </a:t>
                      </a:r>
                      <a:r>
                        <a:rPr lang="ru-RU" sz="1600" dirty="0" smtClean="0"/>
                        <a:t>мероприятие, посвященное Дню воинской славы России, Дню разгрома советскими войсками немецко-фашистских войск в Сталинградской битве (1943г).  </a:t>
                      </a:r>
                      <a:endParaRPr lang="ru-RU" sz="16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14.00-15.30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511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«За здоровьем в темпе вальса» -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занятия в ДК «Шахтёр» по вторникам и четвергам;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«Бассейн» -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по средам и воскресеньям;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«10000 шагов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» - Скандинавская ходьба по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пятницам</a:t>
                      </a:r>
                    </a:p>
                    <a:p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11:00-</a:t>
                      </a:r>
                    </a:p>
                    <a:p>
                      <a:r>
                        <a:rPr lang="ru-RU" sz="1600" b="1" dirty="0" smtClean="0">
                          <a:latin typeface="+mn-lt"/>
                        </a:rPr>
                        <a:t>12.00</a:t>
                      </a:r>
                    </a:p>
                    <a:p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5508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04.02</a:t>
                      </a:r>
                      <a:endParaRPr lang="ru-RU" sz="1600" b="1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«Профилактика лучше лечения» </a:t>
                      </a:r>
                      <a:r>
                        <a:rPr lang="ru-RU" sz="1600" dirty="0" smtClean="0"/>
                        <a:t>- беседа врача в рамках  «Международный день защиты от рака».</a:t>
                      </a:r>
                      <a:endParaRPr lang="ru-RU" sz="1600" dirty="0">
                        <a:effectLst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15.00-</a:t>
                      </a:r>
                    </a:p>
                    <a:p>
                      <a:r>
                        <a:rPr lang="ru-RU" sz="1600" b="1" dirty="0" smtClean="0"/>
                        <a:t>16.00</a:t>
                      </a:r>
                      <a:endParaRPr lang="ru-RU" sz="1600" b="1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03346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05.02</a:t>
                      </a:r>
                      <a:endParaRPr lang="ru-RU" sz="16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b="1" dirty="0" smtClean="0">
                          <a:effectLst/>
                        </a:rPr>
                        <a:t>«Азбука  буддизма», </a:t>
                      </a:r>
                      <a:r>
                        <a:rPr lang="ru-RU" sz="1600" dirty="0" smtClean="0">
                          <a:effectLst/>
                        </a:rPr>
                        <a:t>Встреча – общение граждан старшего поколения с ламами </a:t>
                      </a:r>
                      <a:r>
                        <a:rPr lang="ru-RU" sz="1600" dirty="0" err="1" smtClean="0">
                          <a:effectLst/>
                        </a:rPr>
                        <a:t>Гусиноозёрского</a:t>
                      </a:r>
                      <a:r>
                        <a:rPr lang="ru-RU" sz="1600" dirty="0" smtClean="0">
                          <a:effectLst/>
                        </a:rPr>
                        <a:t> дацана. Подготовка к празднику «</a:t>
                      </a:r>
                      <a:r>
                        <a:rPr lang="ru-RU" sz="1600" dirty="0" err="1" smtClean="0">
                          <a:effectLst/>
                        </a:rPr>
                        <a:t>Сагаалган</a:t>
                      </a:r>
                      <a:r>
                        <a:rPr lang="ru-RU" sz="1600" dirty="0" smtClean="0">
                          <a:effectLst/>
                        </a:rPr>
                        <a:t>»</a:t>
                      </a:r>
                    </a:p>
                    <a:p>
                      <a:pPr rtl="0"/>
                      <a:endParaRPr lang="ru-RU" sz="1600" dirty="0">
                        <a:effectLst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14.00-</a:t>
                      </a:r>
                    </a:p>
                    <a:p>
                      <a:r>
                        <a:rPr lang="ru-RU" sz="1600" b="1" dirty="0" smtClean="0"/>
                        <a:t>15.30</a:t>
                      </a:r>
                      <a:endParaRPr lang="ru-RU" sz="16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4169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06.02</a:t>
                      </a:r>
                      <a:endParaRPr lang="ru-RU" sz="16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«Спрашивали? Отвечаем!» - 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встреча с сотрудниками МФЦ. </a:t>
                      </a:r>
                      <a:endParaRPr lang="ru-RU" sz="16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10.00-11.30</a:t>
                      </a:r>
                      <a:endParaRPr lang="ru-RU" sz="16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65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09.02</a:t>
                      </a:r>
                    </a:p>
                    <a:p>
                      <a:endParaRPr lang="ru-RU" sz="16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«ЦЕНТР ЦИФРОВОГО ОБРАЗОВАНИЯ ДЕТЕЙ «IT-КУБ» -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/>
                        <a:t>Экскурсия в </a:t>
                      </a:r>
                      <a:r>
                        <a:rPr lang="ru-RU" sz="1600" dirty="0" smtClean="0"/>
                        <a:t>муниципального автономного учреждения дополнительного образования "</a:t>
                      </a:r>
                      <a:r>
                        <a:rPr lang="ru-RU" sz="1600" b="1" dirty="0" err="1" smtClean="0"/>
                        <a:t>Сэлэнгэ</a:t>
                      </a:r>
                      <a:r>
                        <a:rPr lang="ru-RU" sz="1600" dirty="0" smtClean="0"/>
                        <a:t>" в рамках Дня российской науки.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14.00-</a:t>
                      </a:r>
                    </a:p>
                    <a:p>
                      <a:r>
                        <a:rPr lang="ru-RU" sz="1600" b="1" dirty="0" smtClean="0"/>
                        <a:t>15.00</a:t>
                      </a:r>
                      <a:endParaRPr lang="ru-RU" sz="16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080398"/>
              </p:ext>
            </p:extLst>
          </p:nvPr>
        </p:nvGraphicFramePr>
        <p:xfrm>
          <a:off x="116632" y="323528"/>
          <a:ext cx="6624737" cy="8537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258"/>
                <a:gridCol w="4436297"/>
                <a:gridCol w="1265182"/>
              </a:tblGrid>
              <a:tr h="4952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10.02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«Мастер-класс»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по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изготовлению окопных свечей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15.00-16.30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rgbClr val="E9EFF7"/>
                    </a:solidFill>
                  </a:tcPr>
                </a:tc>
              </a:tr>
              <a:tr h="3365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11.02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 </a:t>
                      </a:r>
                      <a:r>
                        <a:rPr lang="ru-RU" sz="1600" b="1" dirty="0" smtClean="0"/>
                        <a:t>"Символ чести и мужества» - </a:t>
                      </a:r>
                      <a:r>
                        <a:rPr lang="ru-RU" sz="1600" b="0" dirty="0" smtClean="0"/>
                        <a:t>поэтический нон-стоп (120 лет со дня рождения татарского поэта Мусы </a:t>
                      </a:r>
                      <a:r>
                        <a:rPr lang="ru-RU" sz="1600" b="0" dirty="0" err="1" smtClean="0"/>
                        <a:t>Джалиля</a:t>
                      </a:r>
                      <a:r>
                        <a:rPr lang="ru-RU" sz="1600" b="0" dirty="0" smtClean="0"/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15.00-16.30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</a:tr>
              <a:tr h="3365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РО «Знание» – </a:t>
                      </a:r>
                      <a:r>
                        <a:rPr lang="ru-RU" sz="1600" b="1" dirty="0" smtClean="0"/>
                        <a:t>«Живые символы России: история, ремесла, народы» </a:t>
                      </a:r>
                      <a:r>
                        <a:rPr lang="ru-RU" sz="1600" dirty="0" smtClean="0"/>
                        <a:t>(в формате ВКС)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15:00-16.30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6" marB="39096"/>
                </a:tc>
              </a:tr>
              <a:tr h="40215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13.02</a:t>
                      </a:r>
                      <a:endParaRPr lang="ru-RU" sz="1600" b="1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«Дни ушедшие в память» - </a:t>
                      </a:r>
                      <a:r>
                        <a:rPr lang="ru-RU" sz="1600" dirty="0" smtClean="0"/>
                        <a:t>память о войнах-афганцах, исполнявших долг за пределами Отечества.</a:t>
                      </a:r>
                      <a:endParaRPr lang="ru-RU" sz="1600" dirty="0">
                        <a:effectLst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14.00-15.00</a:t>
                      </a:r>
                      <a:endParaRPr lang="ru-RU" sz="1600" b="1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71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16.02</a:t>
                      </a:r>
                      <a:endParaRPr lang="ru-RU" sz="16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«Масленица весела, всех на праздник созвала» 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Фольклорный праздник </a:t>
                      </a:r>
                      <a:endParaRPr lang="ru-RU" sz="1600" b="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14.00-16.00</a:t>
                      </a:r>
                      <a:endParaRPr lang="ru-RU" sz="16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3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17.02</a:t>
                      </a:r>
                    </a:p>
                    <a:p>
                      <a:endParaRPr lang="ru-RU" sz="16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« Встречаем весну» </a:t>
                      </a:r>
                      <a:r>
                        <a:rPr lang="ru-RU" sz="1800" b="1" u="none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sz="1600" b="0" u="none" dirty="0" smtClean="0">
                          <a:solidFill>
                            <a:schemeClr val="tx1"/>
                          </a:solidFill>
                        </a:rPr>
                        <a:t>( Изготовление куклы – масленицы, совместно с детьми д/с « Сказка») в рамках совместного проекта «Тёплые ладошки». Беседа об истории праздника Масленицы. Просмотр презентации.</a:t>
                      </a:r>
                      <a:endParaRPr lang="ru-RU" sz="1600" b="0" dirty="0">
                        <a:solidFill>
                          <a:srgbClr val="FFC000"/>
                        </a:solidFill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09.30-10.30</a:t>
                      </a:r>
                      <a:endParaRPr lang="ru-RU" sz="16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6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18.02</a:t>
                      </a:r>
                    </a:p>
                    <a:p>
                      <a:endParaRPr lang="ru-RU" sz="16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«Белый месяц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Сагаалха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» - </a:t>
                      </a:r>
                      <a:r>
                        <a:rPr lang="ru-RU" sz="1600" dirty="0" smtClean="0"/>
                        <a:t>считается главным в культуре </a:t>
                      </a:r>
                      <a:r>
                        <a:rPr lang="ru-RU" sz="1600" dirty="0" err="1" smtClean="0"/>
                        <a:t>монголоязычных</a:t>
                      </a:r>
                      <a:r>
                        <a:rPr lang="ru-RU" sz="1600" dirty="0" smtClean="0"/>
                        <a:t> и бурятских народов, которые исповедуют буддизм. Это  символ обновления природы и человека, переход к новому лунному году.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Праздник в рамках Года единства народов России</a:t>
                      </a:r>
                      <a:endParaRPr lang="ru-RU" sz="16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6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05.00-17.00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3656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19.02</a:t>
                      </a:r>
                      <a:endParaRPr lang="ru-RU" sz="1600" b="1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"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Символ чести и мужества» - </a:t>
                      </a:r>
                      <a:r>
                        <a:rPr lang="ru-RU" sz="1600" b="0" dirty="0" smtClean="0">
                          <a:solidFill>
                            <a:srgbClr val="FF0000"/>
                          </a:solidFill>
                        </a:rPr>
                        <a:t>поэтический нон-стоп (120 лет со дня рождения татарского поэта Мусы </a:t>
                      </a:r>
                      <a:r>
                        <a:rPr lang="ru-RU" sz="1600" b="0" dirty="0" err="1" smtClean="0">
                          <a:solidFill>
                            <a:srgbClr val="FF0000"/>
                          </a:solidFill>
                        </a:rPr>
                        <a:t>Джалиля</a:t>
                      </a:r>
                      <a:r>
                        <a:rPr lang="ru-RU" sz="1600" b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13.00-14.00</a:t>
                      </a:r>
                      <a:endParaRPr lang="ru-RU" sz="1600" b="1" dirty="0"/>
                    </a:p>
                  </a:txBody>
                  <a:tcPr marL="82988" marR="82988" marT="39096" marB="39096"/>
                </a:tc>
              </a:tr>
              <a:tr h="33656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20.02.</a:t>
                      </a:r>
                      <a:endParaRPr lang="ru-RU" sz="1600" b="1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«Мы русские! Победа будет за нами!» </a:t>
                      </a:r>
                      <a:r>
                        <a:rPr lang="ru-RU" sz="1600" dirty="0" smtClean="0"/>
                        <a:t>- участие в </a:t>
                      </a:r>
                      <a:r>
                        <a:rPr lang="ru-RU" sz="1600" dirty="0" err="1" smtClean="0"/>
                        <a:t>бдаготворительном</a:t>
                      </a:r>
                      <a:r>
                        <a:rPr lang="ru-RU" sz="1600" dirty="0" smtClean="0"/>
                        <a:t> концерте по сбору средств на СВО</a:t>
                      </a:r>
                      <a:endParaRPr lang="ru-RU" sz="1600" dirty="0"/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 marL="82988" marR="82988" marT="39096" marB="3909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886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0960" y="5796136"/>
            <a:ext cx="6666668" cy="331394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178654" y="6630496"/>
            <a:ext cx="1177475" cy="139457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00960" y="6954194"/>
            <a:ext cx="5194306" cy="1990237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/>
            <a:r>
              <a:rPr sz="12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2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200" spc="-9" dirty="0" smtClean="0">
                <a:solidFill>
                  <a:srgbClr val="FFFFFF"/>
                </a:solidFill>
                <a:latin typeface="Calibri"/>
                <a:cs typeface="Calibri"/>
              </a:rPr>
              <a:t> : Центр общения  старшего поколения «Мудрость»</a:t>
            </a:r>
          </a:p>
          <a:p>
            <a:pPr marL="13362"/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200" spc="-9" dirty="0" smtClean="0">
                <a:solidFill>
                  <a:srgbClr val="FFFFFF"/>
                </a:solidFill>
                <a:cs typeface="Calibri"/>
              </a:rPr>
              <a:t>Бурятия,  </a:t>
            </a:r>
            <a:r>
              <a:rPr lang="ru-RU" sz="1200" spc="-9" dirty="0" err="1" smtClean="0">
                <a:solidFill>
                  <a:srgbClr val="FFFFFF"/>
                </a:solidFill>
                <a:cs typeface="Calibri"/>
              </a:rPr>
              <a:t>Селенгинский</a:t>
            </a:r>
            <a:r>
              <a:rPr lang="ru-RU" sz="1200" spc="-9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200" spc="-9" dirty="0">
                <a:solidFill>
                  <a:srgbClr val="FFFFFF"/>
                </a:solidFill>
                <a:cs typeface="Calibri"/>
              </a:rPr>
              <a:t>район, </a:t>
            </a:r>
            <a:r>
              <a:rPr lang="ru-RU" sz="1200" spc="-9" dirty="0" smtClean="0">
                <a:solidFill>
                  <a:srgbClr val="FFFFFF"/>
                </a:solidFill>
                <a:cs typeface="Calibri"/>
              </a:rPr>
              <a:t>г</a:t>
            </a:r>
            <a:r>
              <a:rPr lang="ru-RU" sz="1200" spc="-9" dirty="0" smtClean="0">
                <a:solidFill>
                  <a:srgbClr val="FFFFFF"/>
                </a:solidFill>
                <a:cs typeface="Calibri"/>
              </a:rPr>
              <a:t>. </a:t>
            </a:r>
            <a:r>
              <a:rPr lang="ru-RU" sz="1200" spc="-9" dirty="0" err="1" smtClean="0">
                <a:solidFill>
                  <a:srgbClr val="FFFFFF"/>
                </a:solidFill>
                <a:cs typeface="Calibri"/>
              </a:rPr>
              <a:t>Гусиноозёрск</a:t>
            </a:r>
            <a:endParaRPr lang="ru-RU" sz="1200" spc="-9" dirty="0" smtClean="0">
              <a:solidFill>
                <a:srgbClr val="FFFFFF"/>
              </a:solidFill>
              <a:cs typeface="Calibri"/>
            </a:endParaRPr>
          </a:p>
          <a:p>
            <a:pPr marL="13362"/>
            <a:r>
              <a:rPr lang="ru-RU" sz="1200" spc="-9" dirty="0" smtClean="0">
                <a:solidFill>
                  <a:srgbClr val="FFFFFF"/>
                </a:solidFill>
                <a:cs typeface="Calibri"/>
              </a:rPr>
              <a:t>Пос. Энергетиков 26 А</a:t>
            </a:r>
            <a:endParaRPr lang="ru-RU" sz="1200" dirty="0">
              <a:cs typeface="Calibri"/>
            </a:endParaRPr>
          </a:p>
          <a:p>
            <a:pPr marL="13362"/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</a:t>
            </a:r>
            <a:r>
              <a:rPr lang="ru-RU" sz="1200" spc="-9" dirty="0">
                <a:solidFill>
                  <a:srgbClr val="FFFFFF"/>
                </a:solidFill>
                <a:cs typeface="Calibri"/>
              </a:rPr>
              <a:t>:  8 301 45 41-2-11</a:t>
            </a:r>
          </a:p>
          <a:p>
            <a:pPr marL="13362" marR="4454"/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ФИО Фомина Нелли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Ринчиновна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15938" y="6381410"/>
            <a:ext cx="2992738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400" b="1" spc="-4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3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8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4869160" y="7634006"/>
            <a:ext cx="1728192" cy="503723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</a:t>
            </a:r>
            <a:r>
              <a:rPr lang="ru-RU" sz="9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Селенгинском</a:t>
            </a: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</a:p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sz="9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Отделени</a:t>
            </a: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я</a:t>
            </a:r>
            <a:r>
              <a:rPr sz="900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9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900" b="1" dirty="0">
              <a:latin typeface="Calibri"/>
              <a:cs typeface="Calibri"/>
            </a:endParaRPr>
          </a:p>
          <a:p>
            <a:pPr marL="11135" marR="189301">
              <a:lnSpc>
                <a:spcPts val="701"/>
              </a:lnSpc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9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9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22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900" spc="-22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 err="1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900" spc="3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9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845554" y="8311662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71288" y="6826419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72540" y="6954194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554" y="8311662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949874"/>
              </p:ext>
            </p:extLst>
          </p:nvPr>
        </p:nvGraphicFramePr>
        <p:xfrm>
          <a:off x="100960" y="179512"/>
          <a:ext cx="6565707" cy="5761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64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3783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1322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85158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23.02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82988" marR="82988" marT="39095" marB="39095"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«День защитника Отечества» </a:t>
                      </a:r>
                    </a:p>
                  </a:txBody>
                  <a:tcPr marL="82988" marR="82988" marT="39095" marB="39095"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82988" marR="82988" marT="39095" marB="39095"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288719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24.02</a:t>
                      </a:r>
                      <a:endParaRPr lang="ru-RU" sz="16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«Фестиваль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Бууз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- 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совместное мероприятие по лепке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бууз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на площадке ММДМС (многофункциональный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межпоселенческий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дом молодежи Селенга) с серебряными волонтёрами и активистами ЦОСП «Мудрость» </a:t>
                      </a:r>
                      <a:endParaRPr lang="ru-RU" sz="1600" b="0" dirty="0" smtClean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12:00-16.00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804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25.02</a:t>
                      </a:r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Праздничный концерт к празднику «</a:t>
                      </a:r>
                      <a:r>
                        <a:rPr lang="ru-RU" sz="1600" b="1" dirty="0" smtClean="0"/>
                        <a:t>Белого месяца – </a:t>
                      </a:r>
                      <a:r>
                        <a:rPr lang="ru-RU" sz="1600" b="1" dirty="0" err="1" smtClean="0"/>
                        <a:t>Сагаалха</a:t>
                      </a:r>
                      <a:r>
                        <a:rPr lang="ru-RU" sz="1600" b="1" dirty="0" smtClean="0"/>
                        <a:t>»,  </a:t>
                      </a:r>
                      <a:r>
                        <a:rPr lang="ru-RU" sz="1600" b="0" dirty="0" smtClean="0"/>
                        <a:t>участие в мероприятии </a:t>
                      </a:r>
                      <a:r>
                        <a:rPr lang="ru-RU" sz="1600" b="1" dirty="0" smtClean="0"/>
                        <a:t> </a:t>
                      </a:r>
                      <a:r>
                        <a:rPr lang="ru-RU" sz="1600" b="0" dirty="0" smtClean="0"/>
                        <a:t>совместно с активистами ЦОСП Бурятии (ВКС)</a:t>
                      </a:r>
                      <a:endParaRPr lang="ru-RU" sz="1600" b="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14 час.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0465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26.02</a:t>
                      </a:r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 Шагай </a:t>
                      </a:r>
                      <a:r>
                        <a:rPr lang="ru-RU" sz="16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Наадан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турнир </a:t>
                      </a: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рамках совместного проекта «Тёплые ладошки»,  с воспитанниками Д/С «Сказка» и активистами ЦОСП «Мудрость» </a:t>
                      </a:r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10.00-11-00</a:t>
                      </a: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9186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27.02</a:t>
                      </a:r>
                    </a:p>
                    <a:p>
                      <a:endParaRPr lang="ru-RU" sz="160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«Мы вместе» </a:t>
                      </a:r>
                      <a:r>
                        <a:rPr lang="ru-RU" sz="1600" b="0" dirty="0" smtClean="0"/>
                        <a:t>- поездка в госпиталь  «Сосновый Бор» с концертной программой для раненых бойцов.</a:t>
                      </a:r>
                      <a:endParaRPr lang="ru-RU" sz="1600" b="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09.00-17.00</a:t>
                      </a:r>
                    </a:p>
                    <a:p>
                      <a:endParaRPr lang="ru-RU" sz="1600" b="1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291937">
                <a:tc gridSpan="3">
                  <a:txBody>
                    <a:bodyPr/>
                    <a:lstStyle/>
                    <a:p>
                      <a:pPr rtl="0"/>
                      <a:r>
                        <a:rPr lang="ru-RU" sz="1600" b="1" dirty="0" smtClean="0">
                          <a:effectLst/>
                        </a:rPr>
                        <a:t>Ежедневно: -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Настольные игры (шашки, домино, шахматы, лото,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лего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крафтовые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игры); -Медицинский уголок (измерение давления, температура); -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Дартц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pPr rtl="0"/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Вязание маскировочных сетей. Изготовление окопных свечей. Сбор посылок для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войнов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СВО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dirty="0"/>
                    </a:p>
                  </a:txBody>
                  <a:tcPr marL="82988" marR="82988" marT="39095" marB="39095"/>
                </a:tc>
                <a:tc hMerge="1">
                  <a:txBody>
                    <a:bodyPr/>
                    <a:lstStyle/>
                    <a:p>
                      <a:pPr rtl="0"/>
                      <a:endParaRPr lang="ru-RU" sz="1600" dirty="0"/>
                    </a:p>
                  </a:txBody>
                  <a:tcPr marL="82988" marR="82988" marT="39095" marB="39095"/>
                </a:tc>
                <a:tc hMerge="1"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610</Words>
  <Application>Microsoft Office PowerPoint</Application>
  <PresentationFormat>Экран (4:3)</PresentationFormat>
  <Paragraphs>86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МЕРОПРИЯТИЯ  на февраль 2026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34</cp:revision>
  <dcterms:created xsi:type="dcterms:W3CDTF">2025-12-15T06:10:52Z</dcterms:created>
  <dcterms:modified xsi:type="dcterms:W3CDTF">2026-01-21T03:41:52Z</dcterms:modified>
</cp:coreProperties>
</file>