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6858000" cy="9144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D1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10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1987200" cy="2529360"/>
          </a:xfrm>
          <a:prstGeom prst="rect">
            <a:avLst/>
          </a:prstGeom>
        </p:spPr>
        <p:txBody>
          <a:bodyPr lIns="0" tIns="0" rIns="0" bIns="0">
            <a:normAutofit fontScale="70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429640" y="2139480"/>
            <a:ext cx="1987200" cy="2529360"/>
          </a:xfrm>
          <a:prstGeom prst="rect">
            <a:avLst/>
          </a:prstGeom>
        </p:spPr>
        <p:txBody>
          <a:bodyPr lIns="0" tIns="0" rIns="0" bIns="0">
            <a:normAutofit fontScale="70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16560" y="2139480"/>
            <a:ext cx="1987200" cy="2529360"/>
          </a:xfrm>
          <a:prstGeom prst="rect">
            <a:avLst/>
          </a:prstGeom>
        </p:spPr>
        <p:txBody>
          <a:bodyPr lIns="0" tIns="0" rIns="0" bIns="0">
            <a:normAutofit fontScale="70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42720" y="4909680"/>
            <a:ext cx="1987200" cy="2529360"/>
          </a:xfrm>
          <a:prstGeom prst="rect">
            <a:avLst/>
          </a:prstGeom>
        </p:spPr>
        <p:txBody>
          <a:bodyPr lIns="0" tIns="0" rIns="0" bIns="0">
            <a:normAutofit fontScale="70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429640" y="4909680"/>
            <a:ext cx="1987200" cy="2529360"/>
          </a:xfrm>
          <a:prstGeom prst="rect">
            <a:avLst/>
          </a:prstGeom>
        </p:spPr>
        <p:txBody>
          <a:bodyPr lIns="0" tIns="0" rIns="0" bIns="0">
            <a:normAutofit fontScale="70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516560" y="4909680"/>
            <a:ext cx="1987200" cy="2529360"/>
          </a:xfrm>
          <a:prstGeom prst="rect">
            <a:avLst/>
          </a:prstGeom>
        </p:spPr>
        <p:txBody>
          <a:bodyPr lIns="0" tIns="0" rIns="0" bIns="0">
            <a:normAutofit fontScale="70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42720" y="364680"/>
            <a:ext cx="6171840" cy="7076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/>
          <a:stretch/>
        </p:blipFill>
        <p:spPr>
          <a:xfrm>
            <a:off x="3386520" y="92520"/>
            <a:ext cx="3375720" cy="1417680"/>
          </a:xfrm>
          <a:prstGeom prst="rect">
            <a:avLst/>
          </a:prstGeom>
          <a:ln>
            <a:noFill/>
          </a:ln>
        </p:spPr>
      </p:pic>
      <p:grpSp>
        <p:nvGrpSpPr>
          <p:cNvPr id="39" name="Group 1"/>
          <p:cNvGrpSpPr/>
          <p:nvPr/>
        </p:nvGrpSpPr>
        <p:grpSpPr>
          <a:xfrm>
            <a:off x="585000" y="6991560"/>
            <a:ext cx="1040760" cy="113400"/>
            <a:chOff x="585000" y="6991560"/>
            <a:chExt cx="1040760" cy="113400"/>
          </a:xfrm>
        </p:grpSpPr>
        <p:pic>
          <p:nvPicPr>
            <p:cNvPr id="40" name="object 36"/>
            <p:cNvPicPr/>
            <p:nvPr/>
          </p:nvPicPr>
          <p:blipFill>
            <a:blip r:embed="rId3"/>
            <a:stretch/>
          </p:blipFill>
          <p:spPr>
            <a:xfrm>
              <a:off x="585000" y="6991920"/>
              <a:ext cx="92880" cy="113040"/>
            </a:xfrm>
            <a:prstGeom prst="rect">
              <a:avLst/>
            </a:prstGeom>
            <a:ln>
              <a:noFill/>
            </a:ln>
          </p:spPr>
        </p:pic>
        <p:sp>
          <p:nvSpPr>
            <p:cNvPr id="41" name="CustomShape 2"/>
            <p:cNvSpPr/>
            <p:nvPr/>
          </p:nvSpPr>
          <p:spPr>
            <a:xfrm>
              <a:off x="700200" y="6993000"/>
              <a:ext cx="85320" cy="110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2" name="object 38"/>
            <p:cNvPicPr/>
            <p:nvPr/>
          </p:nvPicPr>
          <p:blipFill>
            <a:blip r:embed="rId4"/>
            <a:stretch/>
          </p:blipFill>
          <p:spPr>
            <a:xfrm>
              <a:off x="806760" y="6991920"/>
              <a:ext cx="264600" cy="113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3" name="object 39"/>
            <p:cNvPicPr/>
            <p:nvPr/>
          </p:nvPicPr>
          <p:blipFill>
            <a:blip r:embed="rId5"/>
            <a:stretch/>
          </p:blipFill>
          <p:spPr>
            <a:xfrm>
              <a:off x="1090800" y="6991560"/>
              <a:ext cx="289080" cy="113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" name="object 40"/>
            <p:cNvPicPr/>
            <p:nvPr/>
          </p:nvPicPr>
          <p:blipFill>
            <a:blip r:embed="rId6"/>
            <a:stretch/>
          </p:blipFill>
          <p:spPr>
            <a:xfrm>
              <a:off x="1402560" y="6993360"/>
              <a:ext cx="99360" cy="1098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5" name="object 41"/>
            <p:cNvPicPr/>
            <p:nvPr/>
          </p:nvPicPr>
          <p:blipFill>
            <a:blip r:embed="rId7"/>
            <a:stretch/>
          </p:blipFill>
          <p:spPr>
            <a:xfrm>
              <a:off x="1523880" y="6993360"/>
              <a:ext cx="101880" cy="1112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6" name="CustomShape 3"/>
          <p:cNvSpPr/>
          <p:nvPr/>
        </p:nvSpPr>
        <p:spPr>
          <a:xfrm>
            <a:off x="3645000" y="-52920"/>
            <a:ext cx="2964600" cy="1607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ctr">
            <a:noAutofit/>
          </a:bodyPr>
          <a:lstStyle/>
          <a:p>
            <a:pPr marL="439560" indent="-426600" algn="ct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</a:t>
            </a:r>
            <a:r>
              <a:t/>
            </a:r>
            <a:br/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 н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январь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5557320" y="7513560"/>
            <a:ext cx="831960" cy="64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4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Республике Бурятия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48" name="Group 5"/>
          <p:cNvGrpSpPr/>
          <p:nvPr/>
        </p:nvGrpSpPr>
        <p:grpSpPr>
          <a:xfrm>
            <a:off x="465120" y="418320"/>
            <a:ext cx="2202120" cy="840240"/>
            <a:chOff x="465120" y="418320"/>
            <a:chExt cx="2202120" cy="84024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465120" y="418320"/>
              <a:ext cx="733680" cy="817560"/>
            </a:xfrm>
            <a:prstGeom prst="rect">
              <a:avLst/>
            </a:prstGeom>
            <a:ln>
              <a:noFill/>
            </a:ln>
          </p:spPr>
        </p:pic>
        <p:sp>
          <p:nvSpPr>
            <p:cNvPr id="50" name="CustomShape 6"/>
            <p:cNvSpPr/>
            <p:nvPr/>
          </p:nvSpPr>
          <p:spPr>
            <a:xfrm>
              <a:off x="1396440" y="696600"/>
              <a:ext cx="257760" cy="15768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1" name="Group 7"/>
            <p:cNvGrpSpPr/>
            <p:nvPr/>
          </p:nvGrpSpPr>
          <p:grpSpPr>
            <a:xfrm>
              <a:off x="1694880" y="696600"/>
              <a:ext cx="390960" cy="128520"/>
              <a:chOff x="1694880" y="696600"/>
              <a:chExt cx="390960" cy="128520"/>
            </a:xfrm>
          </p:grpSpPr>
          <p:sp>
            <p:nvSpPr>
              <p:cNvPr id="52" name="CustomShape 8"/>
              <p:cNvSpPr/>
              <p:nvPr/>
            </p:nvSpPr>
            <p:spPr>
              <a:xfrm>
                <a:off x="1694880" y="696600"/>
                <a:ext cx="253800" cy="1285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1980360" y="696960"/>
                <a:ext cx="105480" cy="12780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378800" y="897840"/>
              <a:ext cx="138960" cy="13068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5" name="Group 9"/>
            <p:cNvGrpSpPr/>
            <p:nvPr/>
          </p:nvGrpSpPr>
          <p:grpSpPr>
            <a:xfrm>
              <a:off x="1559160" y="898920"/>
              <a:ext cx="592200" cy="156240"/>
              <a:chOff x="1559160" y="898920"/>
              <a:chExt cx="592200" cy="15624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559160" y="899280"/>
                <a:ext cx="106560" cy="12780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57" name="CustomShape 10"/>
              <p:cNvSpPr/>
              <p:nvPr/>
            </p:nvSpPr>
            <p:spPr>
              <a:xfrm>
                <a:off x="1694880" y="898920"/>
                <a:ext cx="456480" cy="156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8" name="Group 11"/>
            <p:cNvGrpSpPr/>
            <p:nvPr/>
          </p:nvGrpSpPr>
          <p:grpSpPr>
            <a:xfrm>
              <a:off x="2194560" y="899280"/>
              <a:ext cx="253800" cy="127800"/>
              <a:chOff x="2194560" y="899280"/>
              <a:chExt cx="253800" cy="12780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194560" y="899280"/>
                <a:ext cx="113040" cy="1278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343240" y="899280"/>
                <a:ext cx="105120" cy="1278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1" name="Group 12"/>
            <p:cNvGrpSpPr/>
            <p:nvPr/>
          </p:nvGrpSpPr>
          <p:grpSpPr>
            <a:xfrm>
              <a:off x="1378800" y="1098360"/>
              <a:ext cx="1288440" cy="160200"/>
              <a:chOff x="1378800" y="1098360"/>
              <a:chExt cx="1288440" cy="16020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378800" y="1104840"/>
                <a:ext cx="124560" cy="1321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526760" y="1104840"/>
                <a:ext cx="143280" cy="1321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694880" y="1098360"/>
                <a:ext cx="314640" cy="1602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029320" y="1104840"/>
                <a:ext cx="143280" cy="1321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6" name="CustomShape 13"/>
              <p:cNvSpPr/>
              <p:nvPr/>
            </p:nvSpPr>
            <p:spPr>
              <a:xfrm>
                <a:off x="2198880" y="1103760"/>
                <a:ext cx="120240" cy="12744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345400" y="1103760"/>
                <a:ext cx="148320" cy="1544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520360" y="1103760"/>
                <a:ext cx="146880" cy="12780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69" name="CustomShape 14"/>
          <p:cNvSpPr/>
          <p:nvPr/>
        </p:nvSpPr>
        <p:spPr>
          <a:xfrm>
            <a:off x="5488560" y="6787440"/>
            <a:ext cx="739440" cy="696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0" name="Table 15"/>
          <p:cNvGraphicFramePr/>
          <p:nvPr>
            <p:extLst>
              <p:ext uri="{D42A27DB-BD31-4B8C-83A1-F6EECF244321}">
                <p14:modId xmlns:p14="http://schemas.microsoft.com/office/powerpoint/2010/main" val="3447477759"/>
              </p:ext>
            </p:extLst>
          </p:nvPr>
        </p:nvGraphicFramePr>
        <p:xfrm>
          <a:off x="332656" y="1691680"/>
          <a:ext cx="6276944" cy="6417880"/>
        </p:xfrm>
        <a:graphic>
          <a:graphicData uri="http://schemas.openxmlformats.org/drawingml/2006/table">
            <a:tbl>
              <a:tblPr/>
              <a:tblGrid>
                <a:gridCol w="935627"/>
                <a:gridCol w="4276989"/>
                <a:gridCol w="1064328"/>
              </a:tblGrid>
              <a:tr h="5665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930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Еженедельно</a:t>
                      </a: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каждая пятница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1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Онлайн-лекции проекта РО </a:t>
                      </a: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«Знание», </a:t>
                      </a:r>
                      <a:r>
                        <a:rPr lang="ru-RU" sz="1600" b="0" strike="noStrike" spc="-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"Финансовое долголетие", "Здоровое долголетие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1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1E7"/>
                    </a:solidFill>
                  </a:tcPr>
                </a:tc>
              </a:tr>
              <a:tr h="8050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Ежедневно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Скандинавская</a:t>
                      </a:r>
                      <a:r>
                        <a:rPr lang="ru-RU" sz="1600" b="0" strike="noStrike" spc="-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ходьба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strike="noStrike" spc="-26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00-11.00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050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Еженедельно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FD1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Нейорогимнастика</a:t>
                      </a:r>
                      <a:r>
                        <a:rPr lang="ru-RU" sz="1600" b="0" strike="noStrike" spc="-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strike="noStrike" spc="-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онлайн в ТК «Вместе ярче»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FD1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10:30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FD1E7"/>
                    </a:solidFill>
                  </a:tcPr>
                </a:tc>
              </a:tr>
              <a:tr h="11802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19.01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Лекция :«Профилактика</a:t>
                      </a:r>
                      <a:r>
                        <a:rPr lang="ru-RU" sz="1600" b="0" strike="noStrike" spc="-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алкоголизма среди населения»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Отдел</a:t>
                      </a:r>
                      <a:r>
                        <a:rPr lang="ru-RU" sz="1600" b="0" strike="noStrike" spc="-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профилактики </a:t>
                      </a:r>
                      <a:r>
                        <a:rPr lang="ru-RU" sz="1600" b="0" strike="noStrike" spc="-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Тункинского</a:t>
                      </a:r>
                      <a:r>
                        <a:rPr lang="ru-RU" sz="1600" b="0" strike="noStrike" spc="-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ЦРБ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146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</a:t>
                      </a:r>
                      <a:r>
                        <a:rPr lang="ru-RU" sz="1600" b="0" strike="noStrike" spc="-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открытых дверей в районной Прокуратуре  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26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13:00 -14:00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05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Соревнования: «</a:t>
                      </a:r>
                      <a:r>
                        <a:rPr lang="ru-RU" sz="1600" b="0" strike="noStrike" spc="-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Баргай</a:t>
                      </a:r>
                      <a:r>
                        <a:rPr lang="ru-RU" sz="16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strike="noStrike" spc="-1" baseline="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наадан</a:t>
                      </a:r>
                      <a:r>
                        <a:rPr lang="ru-RU" sz="16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13:30 – 17:00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5105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FD1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Час патриотизма :</a:t>
                      </a:r>
                      <a:r>
                        <a:rPr lang="ru-RU" sz="1600" b="0" strike="noStrike" spc="-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«В мучительном кольце блокады»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FD1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FD1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100800" y="6045480"/>
            <a:ext cx="6666120" cy="30639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72" name="Group 2"/>
          <p:cNvGrpSpPr/>
          <p:nvPr/>
        </p:nvGrpSpPr>
        <p:grpSpPr>
          <a:xfrm>
            <a:off x="585000" y="6991560"/>
            <a:ext cx="1040760" cy="113400"/>
            <a:chOff x="585000" y="6991560"/>
            <a:chExt cx="1040760" cy="113400"/>
          </a:xfrm>
        </p:grpSpPr>
        <p:pic>
          <p:nvPicPr>
            <p:cNvPr id="73" name="object 36"/>
            <p:cNvPicPr/>
            <p:nvPr/>
          </p:nvPicPr>
          <p:blipFill>
            <a:blip r:embed="rId2"/>
            <a:stretch/>
          </p:blipFill>
          <p:spPr>
            <a:xfrm>
              <a:off x="585000" y="6991920"/>
              <a:ext cx="92880" cy="113040"/>
            </a:xfrm>
            <a:prstGeom prst="rect">
              <a:avLst/>
            </a:prstGeom>
            <a:ln>
              <a:noFill/>
            </a:ln>
          </p:spPr>
        </p:pic>
        <p:sp>
          <p:nvSpPr>
            <p:cNvPr id="74" name="CustomShape 3"/>
            <p:cNvSpPr/>
            <p:nvPr/>
          </p:nvSpPr>
          <p:spPr>
            <a:xfrm>
              <a:off x="700200" y="6993000"/>
              <a:ext cx="85320" cy="110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75" name="object 38"/>
            <p:cNvPicPr/>
            <p:nvPr/>
          </p:nvPicPr>
          <p:blipFill>
            <a:blip r:embed="rId3"/>
            <a:stretch/>
          </p:blipFill>
          <p:spPr>
            <a:xfrm>
              <a:off x="806760" y="6991920"/>
              <a:ext cx="264600" cy="113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6" name="object 39"/>
            <p:cNvPicPr/>
            <p:nvPr/>
          </p:nvPicPr>
          <p:blipFill>
            <a:blip r:embed="rId4"/>
            <a:stretch/>
          </p:blipFill>
          <p:spPr>
            <a:xfrm>
              <a:off x="1090800" y="6991560"/>
              <a:ext cx="289080" cy="1130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7" name="object 40"/>
            <p:cNvPicPr/>
            <p:nvPr/>
          </p:nvPicPr>
          <p:blipFill>
            <a:blip r:embed="rId5"/>
            <a:stretch/>
          </p:blipFill>
          <p:spPr>
            <a:xfrm>
              <a:off x="1402560" y="6993360"/>
              <a:ext cx="99360" cy="1098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8" name="object 41"/>
            <p:cNvPicPr/>
            <p:nvPr/>
          </p:nvPicPr>
          <p:blipFill>
            <a:blip r:embed="rId6"/>
            <a:stretch/>
          </p:blipFill>
          <p:spPr>
            <a:xfrm>
              <a:off x="1523880" y="6993360"/>
              <a:ext cx="101880" cy="1112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79" name="CustomShape 4"/>
          <p:cNvSpPr/>
          <p:nvPr/>
        </p:nvSpPr>
        <p:spPr>
          <a:xfrm>
            <a:off x="178560" y="7218360"/>
            <a:ext cx="5032800" cy="178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53000" rIns="0" bIns="0">
            <a:spAutoFit/>
          </a:bodyPr>
          <a:lstStyle/>
          <a:p>
            <a:pPr marL="11160">
              <a:lnSpc>
                <a:spcPct val="75000"/>
              </a:lnSpc>
              <a:spcBef>
                <a:spcPts val="1205"/>
              </a:spcBef>
            </a:pPr>
            <a:r>
              <a:rPr lang="ru-RU" sz="3900" b="1" strike="noStrike" spc="-9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39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3900" b="1" strike="noStrike" spc="-120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9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900" b="1" strike="noStrike" spc="-120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900" b="1" strike="noStrike" spc="-9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900" b="0" strike="noStrike" spc="-1" dirty="0">
              <a:latin typeface="Arial"/>
            </a:endParaRPr>
          </a:p>
          <a:p>
            <a:pPr marL="13320">
              <a:lnSpc>
                <a:spcPts val="1253"/>
              </a:lnSpc>
              <a:spcBef>
                <a:spcPts val="913"/>
              </a:spcBef>
            </a:pPr>
            <a:r>
              <a:rPr lang="ru-RU" sz="11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100" b="0" strike="noStrike" spc="-32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100" b="0" strike="noStrike" spc="-9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100" b="0" strike="noStrike" spc="-1" dirty="0">
              <a:latin typeface="Arial"/>
            </a:endParaRPr>
          </a:p>
          <a:p>
            <a:pPr marL="13320">
              <a:lnSpc>
                <a:spcPts val="1140"/>
              </a:lnSpc>
              <a:spcBef>
                <a:spcPts val="113"/>
              </a:spcBef>
            </a:pPr>
            <a:r>
              <a:rPr lang="ru-RU" sz="11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</a:t>
            </a:r>
            <a:r>
              <a:rPr lang="ru-RU" sz="1100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Тункински</a:t>
            </a:r>
            <a:r>
              <a:rPr lang="ru-RU" sz="1100" b="0" strike="noStrike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й</a:t>
            </a:r>
            <a:r>
              <a:rPr lang="ru-RU" sz="11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1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р-он, </a:t>
            </a:r>
            <a:r>
              <a:rPr lang="ru-RU" sz="1100" b="0" strike="noStrike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с.Кырен</a:t>
            </a:r>
            <a:r>
              <a:rPr lang="ru-RU" sz="11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, ул. Советская 3Б</a:t>
            </a:r>
            <a:r>
              <a:rPr dirty="0"/>
              <a:t/>
            </a:r>
            <a:br>
              <a:rPr dirty="0"/>
            </a:br>
            <a:r>
              <a:rPr lang="ru-RU" sz="11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</a:t>
            </a:r>
            <a:r>
              <a:rPr lang="ru-RU" sz="11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номер: 89025658925</a:t>
            </a:r>
            <a:endParaRPr lang="ru-RU" sz="1100" b="0" strike="noStrike" spc="-1" dirty="0">
              <a:latin typeface="Arial"/>
            </a:endParaRPr>
          </a:p>
          <a:p>
            <a:pPr marL="13320">
              <a:lnSpc>
                <a:spcPts val="1140"/>
              </a:lnSpc>
              <a:spcBef>
                <a:spcPts val="113"/>
              </a:spcBef>
            </a:pPr>
            <a:r>
              <a:rPr lang="ru-RU" sz="11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ФИО: </a:t>
            </a:r>
            <a:r>
              <a:rPr lang="ru-RU" sz="1100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Сыренова</a:t>
            </a:r>
            <a:r>
              <a:rPr lang="ru-RU" sz="1100" spc="-1" dirty="0" smtClean="0">
                <a:solidFill>
                  <a:srgbClr val="FFFFFF"/>
                </a:solidFill>
                <a:latin typeface="Calibri"/>
                <a:ea typeface="DejaVu Sans"/>
              </a:rPr>
              <a:t> Анна Аркадьевна </a:t>
            </a:r>
            <a:endParaRPr lang="ru-RU" sz="1100" b="0" strike="noStrike" spc="-1" dirty="0">
              <a:latin typeface="Arial"/>
            </a:endParaRPr>
          </a:p>
        </p:txBody>
      </p:sp>
      <p:sp>
        <p:nvSpPr>
          <p:cNvPr id="80" name="CustomShape 5"/>
          <p:cNvSpPr/>
          <p:nvPr/>
        </p:nvSpPr>
        <p:spPr>
          <a:xfrm>
            <a:off x="3715920" y="6381360"/>
            <a:ext cx="2991960" cy="49383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1160" rIns="0" bIns="0">
            <a:spAutoFit/>
          </a:bodyPr>
          <a:lstStyle/>
          <a:p>
            <a:pPr marL="11160" indent="1708560">
              <a:lnSpc>
                <a:spcPct val="112000"/>
              </a:lnSpc>
              <a:spcBef>
                <a:spcPts val="88"/>
              </a:spcBef>
              <a:tabLst>
                <a:tab pos="0" algn="l"/>
              </a:tabLst>
            </a:pPr>
            <a:r>
              <a:rPr lang="ru-RU" sz="14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Время</a:t>
            </a:r>
            <a:r>
              <a:rPr lang="ru-RU" sz="1400" b="1" strike="noStrike" spc="-58" dirty="0">
                <a:solidFill>
                  <a:srgbClr val="002060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9" dirty="0">
                <a:solidFill>
                  <a:srgbClr val="002060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4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–</a:t>
            </a:r>
            <a:r>
              <a:rPr lang="ru-RU" sz="1400" b="1" strike="noStrike" spc="-9" dirty="0">
                <a:solidFill>
                  <a:srgbClr val="002060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пятница</a:t>
            </a:r>
            <a:r>
              <a:rPr lang="ru-RU" sz="1400" b="1" strike="noStrike" spc="-9" dirty="0">
                <a:solidFill>
                  <a:srgbClr val="002060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09:30</a:t>
            </a:r>
            <a:r>
              <a:rPr lang="ru-RU" sz="1400" b="1" strike="noStrike" spc="-4" dirty="0">
                <a:solidFill>
                  <a:srgbClr val="002060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–</a:t>
            </a:r>
            <a:r>
              <a:rPr lang="ru-RU" sz="1400" b="1" strike="noStrike" spc="-15" dirty="0">
                <a:solidFill>
                  <a:srgbClr val="002060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8" dirty="0">
                <a:solidFill>
                  <a:srgbClr val="002060"/>
                </a:solidFill>
                <a:latin typeface="Calibri"/>
                <a:ea typeface="DejaVu Sans"/>
              </a:rPr>
              <a:t>17:30</a:t>
            </a:r>
            <a:endParaRPr lang="ru-RU" sz="1400" b="0" strike="noStrike" spc="-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81" name="CustomShape 6"/>
          <p:cNvSpPr/>
          <p:nvPr/>
        </p:nvSpPr>
        <p:spPr>
          <a:xfrm>
            <a:off x="5301360" y="7634160"/>
            <a:ext cx="1295280" cy="473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800" rIns="0" bIns="0">
            <a:spAutoFit/>
          </a:bodyPr>
          <a:lstStyle/>
          <a:p>
            <a:pPr marL="11160">
              <a:lnSpc>
                <a:spcPts val="700"/>
              </a:lnSpc>
              <a:spcBef>
                <a:spcPts val="227"/>
              </a:spcBef>
            </a:pPr>
            <a:r>
              <a:rPr lang="ru-RU" sz="900" b="0" strike="noStrike" spc="-9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900" b="0" strike="noStrike" spc="4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900" b="1" strike="noStrike" spc="-9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900" b="0" strike="noStrike" spc="-1">
              <a:latin typeface="Arial"/>
            </a:endParaRPr>
          </a:p>
          <a:p>
            <a:pPr marL="11160">
              <a:lnSpc>
                <a:spcPts val="700"/>
              </a:lnSpc>
            </a:pPr>
            <a:r>
              <a:rPr lang="ru-RU" sz="9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900" b="0" strike="noStrike" spc="-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900" b="1" strike="noStrike" spc="-9">
                <a:solidFill>
                  <a:srgbClr val="FFFFFF"/>
                </a:solidFill>
                <a:latin typeface="Calibri"/>
                <a:ea typeface="DejaVu Sans"/>
              </a:rPr>
              <a:t>социального</a:t>
            </a:r>
            <a:r>
              <a:rPr lang="ru-RU" sz="900" b="0" strike="noStrike" spc="4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900" b="0" strike="noStrike" spc="-9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900" b="0" strike="noStrike" spc="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900" b="0" strike="noStrike" spc="-24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900" b="0" strike="noStrike" spc="-1">
              <a:latin typeface="Arial"/>
            </a:endParaRPr>
          </a:p>
          <a:p>
            <a:pPr marL="11160">
              <a:lnSpc>
                <a:spcPts val="700"/>
              </a:lnSpc>
            </a:pPr>
            <a:r>
              <a:rPr lang="ru-RU" sz="9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900" b="0" strike="noStrike" spc="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900" b="0" strike="noStrike" spc="-18">
                <a:solidFill>
                  <a:srgbClr val="FFFFFF"/>
                </a:solidFill>
                <a:latin typeface="Calibri"/>
                <a:ea typeface="DejaVu Sans"/>
              </a:rPr>
              <a:t>Республике Бурятия</a:t>
            </a:r>
            <a:endParaRPr lang="ru-RU" sz="900" b="0" strike="noStrike" spc="-1">
              <a:latin typeface="Arial"/>
            </a:endParaRPr>
          </a:p>
        </p:txBody>
      </p:sp>
      <p:sp>
        <p:nvSpPr>
          <p:cNvPr id="82" name="CustomShape 7"/>
          <p:cNvSpPr/>
          <p:nvPr/>
        </p:nvSpPr>
        <p:spPr>
          <a:xfrm>
            <a:off x="5572800" y="8203680"/>
            <a:ext cx="793440" cy="7333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3" name="CustomShape 8"/>
          <p:cNvSpPr/>
          <p:nvPr/>
        </p:nvSpPr>
        <p:spPr>
          <a:xfrm>
            <a:off x="5471280" y="6826320"/>
            <a:ext cx="739440" cy="696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4" name="object 48"/>
          <p:cNvPicPr/>
          <p:nvPr/>
        </p:nvPicPr>
        <p:blipFill>
          <a:blip r:embed="rId7"/>
          <a:stretch/>
        </p:blipFill>
        <p:spPr>
          <a:xfrm>
            <a:off x="5572440" y="6954120"/>
            <a:ext cx="545400" cy="441000"/>
          </a:xfrm>
          <a:prstGeom prst="rect">
            <a:avLst/>
          </a:prstGeom>
          <a:ln>
            <a:noFill/>
          </a:ln>
        </p:spPr>
      </p:pic>
      <p:pic>
        <p:nvPicPr>
          <p:cNvPr id="85" name="Рисунок 7"/>
          <p:cNvPicPr/>
          <p:nvPr/>
        </p:nvPicPr>
        <p:blipFill>
          <a:blip r:embed="rId8"/>
          <a:stretch/>
        </p:blipFill>
        <p:spPr>
          <a:xfrm>
            <a:off x="5578560" y="8203680"/>
            <a:ext cx="781920" cy="736560"/>
          </a:xfrm>
          <a:prstGeom prst="rect">
            <a:avLst/>
          </a:prstGeom>
          <a:ln>
            <a:noFill/>
          </a:ln>
        </p:spPr>
      </p:pic>
      <p:graphicFrame>
        <p:nvGraphicFramePr>
          <p:cNvPr id="86" name="Table 9"/>
          <p:cNvGraphicFramePr/>
          <p:nvPr>
            <p:extLst>
              <p:ext uri="{D42A27DB-BD31-4B8C-83A1-F6EECF244321}">
                <p14:modId xmlns:p14="http://schemas.microsoft.com/office/powerpoint/2010/main" val="3579436170"/>
              </p:ext>
            </p:extLst>
          </p:nvPr>
        </p:nvGraphicFramePr>
        <p:xfrm>
          <a:off x="257339" y="142080"/>
          <a:ext cx="6339301" cy="3639008"/>
        </p:xfrm>
        <a:graphic>
          <a:graphicData uri="http://schemas.openxmlformats.org/drawingml/2006/table">
            <a:tbl>
              <a:tblPr/>
              <a:tblGrid>
                <a:gridCol w="786315"/>
                <a:gridCol w="4477902"/>
                <a:gridCol w="1075084"/>
              </a:tblGrid>
              <a:tr h="5304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500" b="0" strike="noStrike" spc="-1" dirty="0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500" b="0" strike="noStrike" spc="-1" dirty="0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5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500" b="0" strike="noStrike" spc="-1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129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1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Мастер – класс  по</a:t>
                      </a:r>
                      <a:r>
                        <a:rPr lang="ru-RU" sz="1600" b="0" strike="noStrike" spc="-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: «</a:t>
                      </a:r>
                      <a:r>
                        <a:rPr lang="ru-RU" sz="1600" b="0" strike="noStrike" spc="-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Изготовлению панно с использованием разных способов вышивания» 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1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1E7"/>
                    </a:solidFill>
                  </a:tcPr>
                </a:tc>
              </a:tr>
              <a:tr h="12672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Вторая среда месяца 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Устные консультации граждан по вопросам пенсионного и социального обеспечения с привлечением ответственных работников КС, в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т.ч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с использованием ВКС с работниками ОСФР по Республике Бурятия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26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0315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Еженедельно</a:t>
                      </a:r>
                      <a:r>
                        <a:rPr lang="ru-RU" sz="1600" b="0" strike="noStrike" spc="-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b="0" strike="noStrike" spc="-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FD1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Подготовка информации для СМИ.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 в социальной сети </a:t>
                      </a:r>
                      <a:r>
                        <a:rPr lang="ru-RU" sz="1600" b="0" strike="noStrike" spc="-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ВКонтакте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статья, информация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FD1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FD1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206</Words>
  <Application>Microsoft Office PowerPoint</Application>
  <PresentationFormat>Экран (4:3)</PresentationFormat>
  <Paragraphs>61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24</cp:revision>
  <dcterms:created xsi:type="dcterms:W3CDTF">2025-12-15T06:10:52Z</dcterms:created>
  <dcterms:modified xsi:type="dcterms:W3CDTF">2025-12-22T06:49:57Z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