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5"/>
  </p:notesMasterIdLst>
  <p:sldIdLst>
    <p:sldId id="311" r:id="rId2"/>
    <p:sldId id="257" r:id="rId3"/>
    <p:sldId id="289" r:id="rId4"/>
    <p:sldId id="259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797BC8-4377-476F-8EF9-28D778E5ED3A}">
          <p14:sldIdLst>
            <p14:sldId id="311"/>
            <p14:sldId id="257"/>
            <p14:sldId id="289"/>
            <p14:sldId id="259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злова Елена Ивановна" initials="КЕИ" lastIdx="0" clrIdx="0">
    <p:extLst>
      <p:ext uri="{19B8F6BF-5375-455C-9EA6-DF929625EA0E}">
        <p15:presenceInfo xmlns:p15="http://schemas.microsoft.com/office/powerpoint/2012/main" userId="S-1-5-21-1758052796-4053931865-3145519460-59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FF0066"/>
    <a:srgbClr val="D8F8E7"/>
    <a:srgbClr val="CCFFCC"/>
    <a:srgbClr val="5924C2"/>
    <a:srgbClr val="6666FF"/>
    <a:srgbClr val="9966FF"/>
    <a:srgbClr val="1D37A3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90564" autoAdjust="0"/>
  </p:normalViewPr>
  <p:slideViewPr>
    <p:cSldViewPr>
      <p:cViewPr varScale="1">
        <p:scale>
          <a:sx n="105" d="100"/>
          <a:sy n="105" d="100"/>
        </p:scale>
        <p:origin x="178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15AC-4E86-47B4-B251-A6E282F34BAC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12F3-1017-42E3-AFD1-841BEA41A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D12F3-1017-42E3-AFD1-841BEA41AA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4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44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8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45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22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62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8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5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50CD-FEBD-406D-9654-C9F16F6AACC5}" type="datetimeFigureOut">
              <a:rPr lang="ru-RU" smtClean="0"/>
              <a:pPr/>
              <a:t>07.05.2024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FAEE-FC21-4AC5-B6B1-ED1BD27501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Уважаемые </a:t>
            </a:r>
            <a:r>
              <a:rPr lang="ru-RU" sz="4000" dirty="0" smtClean="0"/>
              <a:t>страхователи</a:t>
            </a:r>
            <a:r>
              <a:rPr lang="en-US" sz="4000" smtClean="0"/>
              <a:t> - </a:t>
            </a:r>
            <a:r>
              <a:rPr lang="ru-RU" sz="4000" smtClean="0"/>
              <a:t>лица</a:t>
            </a:r>
            <a:r>
              <a:rPr lang="ru-RU" sz="4000" dirty="0" smtClean="0"/>
              <a:t>, добровольно вступившие в правоотношения по социальному страхованию!</a:t>
            </a:r>
          </a:p>
          <a:p>
            <a:pPr algn="ctr"/>
            <a:endParaRPr lang="ru-RU" sz="4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Для назначения и выплаты пособий по  временной нетрудоспособности, и в связи с материнством Вам необходимо подать сведения в электронном виде, используя любой браузер, набрав в поисковой строке «личный кабинет СФР»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801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заполнения всех сведений необходимо нажать кнопку «Сохранить»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488832" cy="446449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195736" y="4725144"/>
            <a:ext cx="720080" cy="408108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8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сохранения Заявление перейдет в статус «Черновик» и его можно будет направить в Фонд кнопкой «Отправить». При отправке необходимо использовать одну из имеющихся электронных подписей по выбору: УКЭП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ПЭП (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выбирайте ПЭП-простая электронная подпись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408712" cy="446449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131840" y="2420888"/>
            <a:ext cx="720080" cy="408108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3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созданных Заявлений, которые уже отправлены или подготовлены к отправке в Фонд, отображен в разделе «Заявления от добровольно застрахованного лица на выплату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Неотправленные заявления будут иметь статус «Черновик», их еще можно отредактировать и направить в Фонд.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Отправленные заявления могут иметь 3 статуса: «Отправлен», «Доставлен» и «Ошибка обработки».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заявление имеет статус «Ошибка обработки», значит, что заявление Фондом не принято, а расшифровка ошибки содержится в иконке справа от статуса заявления. При нажатии на нее отобразится текст, содержащий причину ошибки обработки Заявления.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24956"/>
            <a:ext cx="7776864" cy="38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Пособия назначаются и выплачиваются страховщиком в срок, не превышающий </a:t>
            </a:r>
            <a:r>
              <a:rPr lang="ru-RU" sz="3200" b="1" u="sng" dirty="0"/>
              <a:t>10 рабочих дней</a:t>
            </a:r>
            <a:r>
              <a:rPr lang="ru-RU" sz="3200" dirty="0"/>
              <a:t> со дня представления страхователем сведений и документов, необходимых для назначения и выплаты страхового обеспечения (часть 1 статьи 15 Закона № 255-ФЗ).</a:t>
            </a:r>
          </a:p>
        </p:txBody>
      </p:sp>
    </p:spTree>
    <p:extLst>
      <p:ext uri="{BB962C8B-B14F-4D97-AF65-F5344CB8AC3E}">
        <p14:creationId xmlns:p14="http://schemas.microsoft.com/office/powerpoint/2010/main" val="50956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i="1" u="sng" dirty="0" smtClean="0">
                <a:latin typeface="Calibri" pitchFamily="34" charset="0"/>
                <a:cs typeface="Calibri" pitchFamily="34" charset="0"/>
              </a:rPr>
            </a:br>
            <a:r>
              <a:rPr lang="ru-RU" b="1" i="1" u="sng" dirty="0" smtClean="0">
                <a:latin typeface="Calibri" pitchFamily="34" charset="0"/>
                <a:cs typeface="Calibri" pitchFamily="34" charset="0"/>
              </a:rPr>
              <a:t>    </a:t>
            </a:r>
            <a:br>
              <a:rPr lang="ru-RU" b="1" i="1" u="sng" dirty="0" smtClean="0">
                <a:latin typeface="Calibri" pitchFamily="34" charset="0"/>
                <a:cs typeface="Calibri" pitchFamily="34" charset="0"/>
              </a:rPr>
            </a:br>
            <a:r>
              <a:rPr lang="ru-RU" b="1" i="1" u="sng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i="1" u="sng" dirty="0" smtClean="0">
                <a:latin typeface="Calibri" pitchFamily="34" charset="0"/>
                <a:cs typeface="Calibri" pitchFamily="34" charset="0"/>
              </a:rPr>
            </a:b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572"/>
          <a:stretch/>
        </p:blipFill>
        <p:spPr>
          <a:xfrm>
            <a:off x="1331640" y="548680"/>
            <a:ext cx="6264696" cy="388843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835696" y="428604"/>
            <a:ext cx="576064" cy="480116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31640" y="462919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входе в личный кабинет гражданина, в новом всплывающем окне выбираете поле «социальное страхование»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6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Gabriola" panose="04040605051002020D02" pitchFamily="82" charset="0"/>
                <a:cs typeface="Calibri" pitchFamily="34" charset="0"/>
              </a:rPr>
              <a:t/>
            </a:r>
            <a:br>
              <a:rPr lang="ru-RU" b="1" i="1" u="sng" dirty="0" smtClean="0">
                <a:latin typeface="Gabriola" panose="04040605051002020D02" pitchFamily="82" charset="0"/>
                <a:cs typeface="Calibri" pitchFamily="34" charset="0"/>
              </a:rPr>
            </a:b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6120680" cy="496855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043608" y="4005064"/>
            <a:ext cx="576064" cy="480116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Личный кабинет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страхователя</a:t>
            </a:r>
          </a:p>
          <a:p>
            <a:endParaRPr lang="ru-RU" sz="3200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2"/>
          <a:srcRect l="12422" r="7725"/>
          <a:stretch/>
        </p:blipFill>
        <p:spPr>
          <a:xfrm>
            <a:off x="1331640" y="1916832"/>
            <a:ext cx="6480720" cy="439248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339112" y="5157192"/>
            <a:ext cx="651536" cy="39484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60648"/>
            <a:ext cx="4680520" cy="3096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1" y="3501008"/>
            <a:ext cx="4706824" cy="2929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623879"/>
            <a:ext cx="25202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Вход в Личный кабинет Страхователя осуществляется посредством идентификации с помощью учётной записи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Госуслуг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292080" y="3782943"/>
            <a:ext cx="25922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идентификации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Госуслугах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необходимо выбрать из предложенного списка тот вариант, который содержит примечание «Добровольное страхование» 	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31840" y="3861048"/>
            <a:ext cx="720080" cy="408108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5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6008672" cy="468052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044168" y="4077072"/>
            <a:ext cx="720080" cy="408108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020272" y="3210942"/>
            <a:ext cx="1512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отправки Заявления на получения пособия необходимо перейти в соответствующий раздел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25192"/>
            <a:ext cx="600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данном разделе отображается список Заявлений, которые уже отправлены или подготовлены к отправке в Фонд.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создания нового Заявления необходимо нажать кнопку «Подать заявление на пособие»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0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7056784" cy="432048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699792" y="2420888"/>
            <a:ext cx="720080" cy="408108"/>
          </a:xfrm>
          <a:prstGeom prst="straightConnector1">
            <a:avLst/>
          </a:prstGeom>
          <a:ln w="73025">
            <a:solidFill>
              <a:srgbClr val="FF33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2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4680520" cy="5120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1700808"/>
            <a:ext cx="31683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Чтобы создать Заявление необходимо заполнить представленные разделы.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заполнения потребуется заранее подготовить: – номер электронного листка нетрудоспособности;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паспортные данные;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номер расчетного счета или карты платёжной системы МИР.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86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7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369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Zabrodina</dc:creator>
  <cp:lastModifiedBy>Лаврик Елена Сергеевна</cp:lastModifiedBy>
  <cp:revision>238</cp:revision>
  <cp:lastPrinted>2017-09-26T11:01:42Z</cp:lastPrinted>
  <dcterms:created xsi:type="dcterms:W3CDTF">2017-06-29T04:38:19Z</dcterms:created>
  <dcterms:modified xsi:type="dcterms:W3CDTF">2024-05-07T09:12:45Z</dcterms:modified>
</cp:coreProperties>
</file>