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61" r:id="rId2"/>
    <p:sldId id="260" r:id="rId3"/>
    <p:sldId id="262" r:id="rId4"/>
    <p:sldId id="263" r:id="rId5"/>
    <p:sldId id="264" r:id="rId6"/>
    <p:sldId id="265" r:id="rId7"/>
    <p:sldId id="275" r:id="rId8"/>
    <p:sldId id="266" r:id="rId9"/>
    <p:sldId id="270" r:id="rId10"/>
    <p:sldId id="267" r:id="rId11"/>
    <p:sldId id="268" r:id="rId12"/>
    <p:sldId id="269" r:id="rId13"/>
    <p:sldId id="271" r:id="rId14"/>
    <p:sldId id="272" r:id="rId15"/>
    <p:sldId id="273" r:id="rId16"/>
    <p:sldId id="274" r:id="rId17"/>
  </p:sldIdLst>
  <p:sldSz cx="6858000" cy="9906000" type="A4"/>
  <p:notesSz cx="9144000" cy="16256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30" autoAdjust="0"/>
    <p:restoredTop sz="94698"/>
  </p:normalViewPr>
  <p:slideViewPr>
    <p:cSldViewPr>
      <p:cViewPr>
        <p:scale>
          <a:sx n="70" d="100"/>
          <a:sy n="70" d="100"/>
        </p:scale>
        <p:origin x="-3678" y="-294"/>
      </p:cViewPr>
      <p:guideLst>
        <p:guide orient="horz" pos="3120"/>
        <p:guide pos="91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103" cy="8128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79219" y="0"/>
            <a:ext cx="3962995" cy="8128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7DBD03-CC4A-4986-A09F-FE6D1314A776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462213" y="1219200"/>
            <a:ext cx="4219575" cy="6096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7721600"/>
            <a:ext cx="7315200" cy="73152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5440379"/>
            <a:ext cx="3962103" cy="8128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79219" y="15440379"/>
            <a:ext cx="3962995" cy="8128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1222FB-902B-400D-BD6C-8666821E01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7605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926932" y="3669736"/>
            <a:ext cx="3004135" cy="7694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0" b="0" i="0">
                <a:solidFill>
                  <a:srgbClr val="594F8C"/>
                </a:solidFill>
                <a:latin typeface="Calibri-Light"/>
                <a:cs typeface="Calibri-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9118" y="625218"/>
            <a:ext cx="5339764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66126" y="2444691"/>
            <a:ext cx="368697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63177509"/>
              </p:ext>
            </p:extLst>
          </p:nvPr>
        </p:nvGraphicFramePr>
        <p:xfrm>
          <a:off x="979091" y="1250816"/>
          <a:ext cx="5644128" cy="82149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316"/>
                <a:gridCol w="1647084"/>
                <a:gridCol w="2286000"/>
                <a:gridCol w="1634728"/>
              </a:tblGrid>
              <a:tr h="933687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871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ФГУП</a:t>
                      </a:r>
                      <a:r>
                        <a:rPr lang="ru-RU" sz="1400" b="1" kern="1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«</a:t>
                      </a: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Фармация»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kancfarm@yandex.ru</a:t>
                      </a:r>
                      <a:endParaRPr lang="ru-RU" sz="1400" b="0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Аптека № 115</a:t>
                      </a:r>
                      <a:b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</a:t>
                      </a:r>
                      <a:b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ул.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Эльгера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, д.20</a:t>
                      </a: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Трости опорные и тактильные, костыли, опоры, поручни; 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Кресла-стулья с санитарным оснащением;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Абсорбирующее белье, подгузники;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Противопролежневые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матрацы и подушки.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Аптека № 6</a:t>
                      </a:r>
                      <a:b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пр. Ленина, д 11.</a:t>
                      </a:r>
                      <a:b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(8352) 58-30-18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Аптека № 96</a:t>
                      </a:r>
                      <a:b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ул. Юрия Гагарина, д. 15</a:t>
                      </a:r>
                      <a:b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(8352) 57-30-25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Ибресинский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район, поселок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Ибреси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, ул. Кооперативная-ИБР,2</a:t>
                      </a:r>
                      <a:b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(83538) 2-14-41</a:t>
                      </a:r>
                      <a:b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(Аптека № 26)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Аптека № 17, </a:t>
                      </a:r>
                      <a:b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Мариинский Посад, ул. Николаева, д.26</a:t>
                      </a:r>
                      <a:b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(83542) 2-11-32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Фармация, Филиал 14,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Аликовский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район, село Аликово, ул. Советская, д.26</a:t>
                      </a:r>
                      <a:b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(83535) 2-23-09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Аптека № 18, г. Цивильск, ул. Никитина, д 2а, Тел. (83545) 2-13-59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0378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Аптека № 26,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пгт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Вурнары, ул. Матросова, д. 8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,</a:t>
                      </a:r>
                    </a:p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(8352) 58-32-03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302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Аптека №35, село Янтиково,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ул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Октябрьская, д 4. 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 (8352) 58-54-09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628955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Аптека № 40, село Яльчики,  ул. Комсомольская, д.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 </a:t>
                      </a:r>
                    </a:p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 (8352) 58-00-31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144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Аптека № 41, село Комсомольское,  ул. Ленина,  д. 7, Тел. (835) 395-12-18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144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Аптека № 136, г. Алатырь, ул. Московская, д.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171</a:t>
                      </a:r>
                    </a:p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(8352) 58-00-31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144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Фармация, Филиал 43,</a:t>
                      </a:r>
                      <a:b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Батыревский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район, с. Батырево, ул. Советская, д. 3</a:t>
                      </a:r>
                      <a:b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(83532) 2-13-62</a:t>
                      </a: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88498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411105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25145196"/>
              </p:ext>
            </p:extLst>
          </p:nvPr>
        </p:nvGraphicFramePr>
        <p:xfrm>
          <a:off x="1066799" y="1371599"/>
          <a:ext cx="5510508" cy="77682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731"/>
                <a:gridCol w="1319299"/>
                <a:gridCol w="2241784"/>
                <a:gridCol w="1871694"/>
              </a:tblGrid>
              <a:tr h="54146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674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ИП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Алексеев А. Г. (ООО </a:t>
                      </a: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Реатех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</a:t>
                      </a:r>
                      <a:endParaRPr lang="ru-RU" sz="12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ул. Энгельса,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д. 1, корп.1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(8352)22-66-72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tsr2181@mail.ru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Абсорбирующее белье, подгузники;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Специальные</a:t>
                      </a:r>
                      <a:r>
                        <a:rPr lang="ru-RU" sz="1200" b="1" kern="1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средства при нарушении функций выделения ;</a:t>
                      </a: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Противопролежневые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матрацы и подушки.</a:t>
                      </a:r>
                    </a:p>
                  </a:txBody>
                  <a:tcPr marL="25458" marR="25458" marT="0" marB="0" anchor="ctr"/>
                </a:tc>
              </a:tr>
              <a:tr h="1674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9566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9566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9566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9566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9566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674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674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26395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674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9566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935051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04136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411105"/>
            <a:ext cx="58209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91586552"/>
              </p:ext>
            </p:extLst>
          </p:nvPr>
        </p:nvGraphicFramePr>
        <p:xfrm>
          <a:off x="953691" y="990600"/>
          <a:ext cx="5623618" cy="78133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092"/>
                <a:gridCol w="1346614"/>
                <a:gridCol w="2287799"/>
                <a:gridCol w="1910113"/>
              </a:tblGrid>
              <a:tr h="5334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689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«ОПОРА»</a:t>
                      </a:r>
                      <a:endParaRPr lang="en-US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б-р Приволжский,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д.2, к.1, пом. 1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Oporamed.ru</a:t>
                      </a:r>
                    </a:p>
                    <a:p>
                      <a:pPr algn="l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Протезы и </a:t>
                      </a: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ортезы</a:t>
                      </a: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689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8588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8588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8588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8588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8588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689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689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26638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689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8588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98059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319725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25533148"/>
              </p:ext>
            </p:extLst>
          </p:nvPr>
        </p:nvGraphicFramePr>
        <p:xfrm>
          <a:off x="990601" y="1080313"/>
          <a:ext cx="5562882" cy="71789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316"/>
                <a:gridCol w="1447684"/>
                <a:gridCol w="2394064"/>
                <a:gridCol w="1644818"/>
              </a:tblGrid>
              <a:tr h="977087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2480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«Техника здоровья»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(ИП </a:t>
                      </a:r>
                      <a:r>
                        <a:rPr lang="ru-RU" sz="14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Живаева</a:t>
                      </a: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Н.В.)</a:t>
                      </a:r>
                      <a:endParaRPr lang="en-US" sz="14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info@tz.nn.ru</a:t>
                      </a:r>
                      <a:endParaRPr lang="ru-RU" sz="1400" b="0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Проспект Ленина, д.34,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23-95-41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Московский проспект, д.16, 1 этаж, тел. 75-51-39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Московский проспект, д. 7, 1 этаж, тел. 22-96-36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ул. Федора Гладкова, д.26, тел., 22-71-97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проспект Тракторостроителей, д. 46, тел. 22-71-91</a:t>
                      </a: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Трости опорные и тактильные, костыли, опоры, поручни;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Кресла-коляски с ручным приводом (комнатные, прогулочные, активного типа), с электроприводом и аккумуляторные батареи к ним, малогабаритные;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Ортезы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и бандажи;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Специальная одежда;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Кресла-стулья с санитарным оснащением;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Ортопедическая обувь;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Противопролежневые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матрацы и подушки.</a:t>
                      </a: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183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5266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63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63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63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401821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22933937"/>
              </p:ext>
            </p:extLst>
          </p:nvPr>
        </p:nvGraphicFramePr>
        <p:xfrm>
          <a:off x="1066800" y="1295400"/>
          <a:ext cx="5531019" cy="7467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854"/>
                <a:gridCol w="1360102"/>
                <a:gridCol w="2384640"/>
                <a:gridCol w="1691423"/>
              </a:tblGrid>
              <a:tr h="126578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2480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«</a:t>
                      </a:r>
                      <a:r>
                        <a:rPr lang="ru-RU" sz="14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Ортолайф</a:t>
                      </a: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ул. Ф. Гладкова, д.26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</a:t>
                      </a:r>
                    </a:p>
                    <a:p>
                      <a:pPr algn="ctr" fontAlgn="ctr"/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пр-кт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Московский, д. 7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(8352)64-06-29, 57-24-24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ortolaif1@mail.ru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Трости опорные и тактильные, костыли, опоры, поручни;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Кресла-коляски с ручным приводом (комнатные, прогулочные, активного типа), с электроприводом и аккумуляторные батареи к ним, малогабаритные;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183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5266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63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63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63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499400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сертификатов (дополнительная информация)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25521277"/>
              </p:ext>
            </p:extLst>
          </p:nvPr>
        </p:nvGraphicFramePr>
        <p:xfrm>
          <a:off x="1066800" y="1011270"/>
          <a:ext cx="5486401" cy="85481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792"/>
                <a:gridCol w="1048952"/>
                <a:gridCol w="1948053"/>
                <a:gridCol w="2397604"/>
              </a:tblGrid>
              <a:tr h="49222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62801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</a:t>
                      </a:r>
                      <a:r>
                        <a:rPr lang="ru-RU" sz="1200" b="1" kern="1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Круст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  <a:endParaRPr lang="ru-RU" sz="12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620100, г. Екатеринбург, ул. Луначарского, д. 221, оф.2,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Тел. 8(343) 286-61-43, 286-54-20</a:t>
                      </a:r>
                    </a:p>
                    <a:p>
                      <a:pPr algn="ctr" fontAlgn="ctr"/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info@krust.ru</a:t>
                      </a: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Трости опорные и тактильные, костыли, опоры, поручни;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Кресла-коляски с ручным приводом (комнатные, прогулочные, активного типа), с электроприводом и аккумуляторные батареи к ним, малогабаритные;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Приспособления для одевания, раздевания и захвата предметов;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Специальные устройства для чтения "говорящих книг", для оптической коррекции слабовидения;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Медицинские термометры и тонометры с речевым выходом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Слуховые аппараты, в том числе с ушными вкладышами индивидуального изготовления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Сигнализаторы звука световые и вибрационные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Специальная одежда;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Кресла-стулья с санитарным оснащением;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Телефонные устройства с функцией видеосвязи, навигации и текстовым выходом;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Голосообразующие</a:t>
                      </a: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аппараты;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Брайлевский</a:t>
                      </a: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дисплей, программное обеспечение экранного доступа;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Вспомогательные электронные средства ориентации с функциями определения расстояния до объектов, определения категорий объектов, лиц людей, с вибрационной индикацией и речевым выходом.</a:t>
                      </a:r>
                    </a:p>
                  </a:txBody>
                  <a:tcPr marL="25458" marR="25458" marT="0" marB="0" anchor="ctr"/>
                </a:tc>
              </a:tr>
              <a:tr h="394759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94759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94759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94759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94759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94759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6318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94759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75192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7596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7596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2962749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57742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сертификатов (дополнительная информация)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27149856"/>
              </p:ext>
            </p:extLst>
          </p:nvPr>
        </p:nvGraphicFramePr>
        <p:xfrm>
          <a:off x="1082873" y="1036670"/>
          <a:ext cx="5562600" cy="69638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927"/>
                <a:gridCol w="1384336"/>
                <a:gridCol w="2398256"/>
                <a:gridCol w="1701081"/>
              </a:tblGrid>
              <a:tr h="76200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2480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Лаборатория электроники «</a:t>
                      </a:r>
                      <a:r>
                        <a:rPr lang="ru-RU" sz="14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ЭлекЖест</a:t>
                      </a: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124460, г. Москва, Зеленоград, Панфиловский проспект, д. 10, комн.22/418а,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Тел.8(499)732-92-59, 731-27-09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info@elecgeste.ru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Специальное устройство для чтения "говорящих книг" на флэш-картах</a:t>
                      </a: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183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764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5266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63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63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63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88501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территории (дополнительная информация)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81669971"/>
              </p:ext>
            </p:extLst>
          </p:nvPr>
        </p:nvGraphicFramePr>
        <p:xfrm>
          <a:off x="943600" y="1295402"/>
          <a:ext cx="5654218" cy="7391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226"/>
                <a:gridCol w="1407137"/>
                <a:gridCol w="2437757"/>
                <a:gridCol w="1729098"/>
              </a:tblGrid>
              <a:tr h="1252867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19447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«КРАСМЕД»</a:t>
                      </a: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Нижний Новгород, ул. Максима Горького, д.184, Тел. 88002507225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inter@alloplant.ru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Глазной протез стеклянный;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Глазной протез пластмассовый.</a:t>
                      </a: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0763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3078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4396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198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198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1982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4670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52859438"/>
              </p:ext>
            </p:extLst>
          </p:nvPr>
        </p:nvGraphicFramePr>
        <p:xfrm>
          <a:off x="953691" y="1232680"/>
          <a:ext cx="5644128" cy="75303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793"/>
                <a:gridCol w="1626607"/>
                <a:gridCol w="2286000"/>
                <a:gridCol w="1634728"/>
              </a:tblGrid>
              <a:tr h="127641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2921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Филиал «Чебоксарский» АО «Московское протезно-ортопедическое предприятие»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ул. Осипова, д. 7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8(352) 238978, 238977;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сот. 89099000074, 89051991975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prop-ekonom@yandex.ru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Трости опорные и тактильные, костыли, опоры, поручни;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Кресла-стулья с санитарным оснащением;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Ортопедическая обувь;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Противопролежневые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матрацы и подушки;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Протезы и </a:t>
                      </a: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ортезы</a:t>
                      </a: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529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5982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0928639"/>
              </p:ext>
            </p:extLst>
          </p:nvPr>
        </p:nvGraphicFramePr>
        <p:xfrm>
          <a:off x="953690" y="1232680"/>
          <a:ext cx="5675709" cy="84080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335"/>
                <a:gridCol w="1635708"/>
                <a:gridCol w="2298791"/>
                <a:gridCol w="1643875"/>
              </a:tblGrid>
              <a:tr h="1244971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1617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Филиал «</a:t>
                      </a:r>
                      <a:r>
                        <a:rPr lang="ru-RU" sz="14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Канашский</a:t>
                      </a: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 АО «Московское протезно-ортопедическое предприятие»</a:t>
                      </a: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Канаш, ул. Зеленая, д. 17,  </a:t>
                      </a:r>
                    </a:p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(83533) 4-19-51</a:t>
                      </a:r>
                    </a:p>
                    <a:p>
                      <a:pPr algn="ctr" fontAlgn="ctr"/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kan_protez@mail.ru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Трости опорные и тактильные, костыли, опоры, поручни;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Кресла-коляски с ручным приводом (комнатные, прогулочные, активного типа), с электроприводом и аккумуляторные батареи к ним, малогабаритные;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Кресла-стулья с санитарным оснащением; 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Ортопедическая обувь;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Абсорбирующее белье, подгузники;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Специальные средства при нарушении функций выделения 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Противопролежневые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матрацы и подушки;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Протезы и </a:t>
                      </a: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ортезы</a:t>
                      </a: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028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028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028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028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028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028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0506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4028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3864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932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932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48259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170832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31411064"/>
              </p:ext>
            </p:extLst>
          </p:nvPr>
        </p:nvGraphicFramePr>
        <p:xfrm>
          <a:off x="990601" y="675789"/>
          <a:ext cx="5578672" cy="91459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316"/>
                <a:gridCol w="1463756"/>
                <a:gridCol w="2200976"/>
                <a:gridCol w="1837624"/>
              </a:tblGrid>
              <a:tr h="411031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0215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«Медтехника»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mt@21mt.ru</a:t>
                      </a: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ул. Федора Гладкова, д. 17 А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8(352) 22-35-25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пр. Тракторостроителей, д.1/34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8(352) 37-03-1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ул.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Ильбекова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, д. 3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Тел. 8(352) 62-27-17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ул. Ленина, д. 47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8 937-013-71-69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Московский пр., 19/4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8 937-393-31-32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Новочебоксарк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, ул. Строителей,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зд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 18 А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8(352) 37-03-19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Алатырь, ул. Стрелецкая, д. 107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8 937-392-37-46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Шумерля, аптечный пункт,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8(3536) 2-18-71</a:t>
                      </a: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Трости опорные и тактильные, костыли, опоры, поручни;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Ортопедическая обувь;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Приспособления для одевания, раздевания и захвата предметов;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Медицинские термометры и тонометры с речевым выходом;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Сигнализаторы звука световые и вибрационные;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Кресло-коляски с ручным приводом (комнатные, прогулочные, активного типа), с электроприводом и аккумуляторные батареи к ним, малогабаритные;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Кресла-стулья с санитарным оснащением; 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Слуховые аппараты, в том числе с ушными вкладышами индивидуального изготовления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Абсорбирующее белье, подгузники;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Противопролежневые</a:t>
                      </a: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матрацы и подушки;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Брайлевский</a:t>
                      </a: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дисплей для инвалидов, в том числе детей-инвалидов, с нарушениями функций одновременно слуха и зрения;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Программное обеспечение экранного доступа для инвалидов, в том числе детей-инвалидов, с нарушениями функций одновременно слуха и зрения</a:t>
                      </a:r>
                    </a:p>
                  </a:txBody>
                  <a:tcPr marL="25458" marR="25458" marT="0" marB="0" anchor="ctr"/>
                </a:tc>
              </a:tr>
              <a:tr h="17078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79495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79495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79495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79495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79495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63177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7078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325295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63177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179495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6081955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51586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17798357"/>
              </p:ext>
            </p:extLst>
          </p:nvPr>
        </p:nvGraphicFramePr>
        <p:xfrm>
          <a:off x="953691" y="1232680"/>
          <a:ext cx="5644128" cy="75303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793"/>
                <a:gridCol w="1626607"/>
                <a:gridCol w="2286000"/>
                <a:gridCol w="1634728"/>
              </a:tblGrid>
              <a:tr h="127641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2921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«</a:t>
                      </a:r>
                      <a:r>
                        <a:rPr lang="ru-RU" sz="14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Юлианна</a:t>
                      </a: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info@ortho-juilanna.ru</a:t>
                      </a:r>
                      <a:endParaRPr lang="ru-RU" sz="1400" b="0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г. Чебоксары, ул. Ленина, д.31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(8352) 22-86-91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ул. Университетская, д.9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(8352) 22-84-02</a:t>
                      </a: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Эл. каталог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Orthoboom.ru (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Ортобум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Трости опорные и тактильные, костыли, опоры, поручни;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Кресла-коляски с ручным приводом (комнатные, прогулочные, активного типа), с электроприводом и аккумуляторные батареи к ним, малогабаритные;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Ортопедическая обувь;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Кресла-стулья с санитарным оснащением.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529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5982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14272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36682292"/>
              </p:ext>
            </p:extLst>
          </p:nvPr>
        </p:nvGraphicFramePr>
        <p:xfrm>
          <a:off x="953691" y="1232680"/>
          <a:ext cx="5644128" cy="75303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793"/>
                <a:gridCol w="1626607"/>
                <a:gridCol w="2286000"/>
                <a:gridCol w="1634728"/>
              </a:tblGrid>
              <a:tr h="127641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2921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«Радуга звуков»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проспект Ленина, д. 53</a:t>
                      </a:r>
                    </a:p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Тел. 8(352) 55-10-11</a:t>
                      </a:r>
                    </a:p>
                    <a:p>
                      <a:pPr algn="ctr" fontAlgn="ctr"/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nat-enilina@yandex.ru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Слуховые аппараты, в том числе с ушными вкладышами индивидуального изготовления;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Ушные  вкладыши индивидуального изготовления</a:t>
                      </a: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529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5982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07703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44791592"/>
              </p:ext>
            </p:extLst>
          </p:nvPr>
        </p:nvGraphicFramePr>
        <p:xfrm>
          <a:off x="953691" y="1232680"/>
          <a:ext cx="5644128" cy="75303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793"/>
                <a:gridCol w="1626607"/>
                <a:gridCol w="2286000"/>
                <a:gridCol w="1634728"/>
              </a:tblGrid>
              <a:tr h="127641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2921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«Академия</a:t>
                      </a:r>
                      <a:r>
                        <a:rPr lang="ru-RU" sz="1400" b="1" kern="1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Слуха</a:t>
                      </a: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ул. Гагарина, д. 12                       Тел. (8352) 23-92-42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sanit@21.rospotrebnadzor.ru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Слуховые аппараты, в том числе с ушными вкладышами индивидуального изготовления;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Ушные  вкладыши индивидуального изготовления</a:t>
                      </a: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529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5982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826023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60113785"/>
              </p:ext>
            </p:extLst>
          </p:nvPr>
        </p:nvGraphicFramePr>
        <p:xfrm>
          <a:off x="953691" y="1232680"/>
          <a:ext cx="5644128" cy="75303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793"/>
                <a:gridCol w="1626607"/>
                <a:gridCol w="2286000"/>
                <a:gridCol w="1634728"/>
              </a:tblGrid>
              <a:tr h="127641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2921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 «</a:t>
                      </a:r>
                      <a:r>
                        <a:rPr lang="ru-RU" sz="14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ТехноМед</a:t>
                      </a: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ул. Н.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Сверчкова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,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д. 15А 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Тел. 8(835) 2413677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slux2005g@yandex.ru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Слуховые аппараты, в том числе с ушными вкладышами индивидуального изготовления;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Ушные  вкладыши индивидуального изготовления</a:t>
                      </a: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529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5982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020394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9A3C503C-34C6-EE4F-97E8-E8F2C6350233}"/>
              </a:ext>
            </a:extLst>
          </p:cNvPr>
          <p:cNvSpPr/>
          <p:nvPr/>
        </p:nvSpPr>
        <p:spPr>
          <a:xfrm>
            <a:off x="73282" y="180273"/>
            <a:ext cx="880409" cy="9594374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14" name="object 4">
            <a:extLst>
              <a:ext uri="{FF2B5EF4-FFF2-40B4-BE49-F238E27FC236}">
                <a16:creationId xmlns:a16="http://schemas.microsoft.com/office/drawing/2014/main" xmlns="" id="{D207D06C-5D90-0145-877E-E0A9BAC2054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04" y="15678"/>
            <a:ext cx="308895" cy="959687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64E72851-F5AF-A848-A285-6BD9BD8A299B}"/>
              </a:ext>
            </a:extLst>
          </p:cNvPr>
          <p:cNvGrpSpPr/>
          <p:nvPr/>
        </p:nvGrpSpPr>
        <p:grpSpPr>
          <a:xfrm>
            <a:off x="163702" y="9105454"/>
            <a:ext cx="385784" cy="535317"/>
            <a:chOff x="634994" y="7556702"/>
            <a:chExt cx="914452" cy="1075534"/>
          </a:xfrm>
        </p:grpSpPr>
        <p:pic>
          <p:nvPicPr>
            <p:cNvPr id="16" name="object 5">
              <a:extLst>
                <a:ext uri="{FF2B5EF4-FFF2-40B4-BE49-F238E27FC236}">
                  <a16:creationId xmlns:a16="http://schemas.microsoft.com/office/drawing/2014/main" xmlns="" id="{C7B97308-D015-514C-AA69-998ABB959F7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8429396"/>
              <a:ext cx="163266" cy="78676"/>
            </a:xfrm>
            <a:prstGeom prst="rect">
              <a:avLst/>
            </a:prstGeom>
          </p:spPr>
        </p:pic>
        <p:pic>
          <p:nvPicPr>
            <p:cNvPr id="17" name="object 6">
              <a:extLst>
                <a:ext uri="{FF2B5EF4-FFF2-40B4-BE49-F238E27FC236}">
                  <a16:creationId xmlns:a16="http://schemas.microsoft.com/office/drawing/2014/main" xmlns="" id="{086B7166-D8CF-BF4F-AD86-CD1BD9673EE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8430279"/>
              <a:ext cx="341118" cy="89959"/>
            </a:xfrm>
            <a:prstGeom prst="rect">
              <a:avLst/>
            </a:prstGeom>
          </p:spPr>
        </p:pic>
        <p:sp>
          <p:nvSpPr>
            <p:cNvPr id="18" name="object 7">
              <a:extLst>
                <a:ext uri="{FF2B5EF4-FFF2-40B4-BE49-F238E27FC236}">
                  <a16:creationId xmlns:a16="http://schemas.microsoft.com/office/drawing/2014/main" xmlns="" id="{AB46423E-68F9-7F43-B6B7-2307E6AEC243}"/>
                </a:ext>
              </a:extLst>
            </p:cNvPr>
            <p:cNvSpPr/>
            <p:nvPr/>
          </p:nvSpPr>
          <p:spPr>
            <a:xfrm>
              <a:off x="1192096" y="84302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xmlns="" id="{9C154FF2-2BBD-724C-A7BB-B39828C747A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8430279"/>
              <a:ext cx="66154" cy="76911"/>
            </a:xfrm>
            <a:prstGeom prst="rect">
              <a:avLst/>
            </a:prstGeom>
          </p:spPr>
        </p:pic>
        <p:pic>
          <p:nvPicPr>
            <p:cNvPr id="20" name="object 9">
              <a:extLst>
                <a:ext uri="{FF2B5EF4-FFF2-40B4-BE49-F238E27FC236}">
                  <a16:creationId xmlns:a16="http://schemas.microsoft.com/office/drawing/2014/main" xmlns="" id="{C30000D5-0DBA-B643-B3D7-A0F12A55BD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8430277"/>
              <a:ext cx="85153" cy="76923"/>
            </a:xfrm>
            <a:prstGeom prst="rect">
              <a:avLst/>
            </a:prstGeom>
          </p:spPr>
        </p:pic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916B3C39-0A75-1848-A5D8-953878BB65E0}"/>
                </a:ext>
              </a:extLst>
            </p:cNvPr>
            <p:cNvSpPr/>
            <p:nvPr/>
          </p:nvSpPr>
          <p:spPr>
            <a:xfrm>
              <a:off x="1482771" y="8430279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11">
              <a:extLst>
                <a:ext uri="{FF2B5EF4-FFF2-40B4-BE49-F238E27FC236}">
                  <a16:creationId xmlns:a16="http://schemas.microsoft.com/office/drawing/2014/main" xmlns="" id="{2B666AEC-0542-AB4C-A6F5-D480876B662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8541165"/>
              <a:ext cx="188554" cy="82626"/>
            </a:xfrm>
            <a:prstGeom prst="rect">
              <a:avLst/>
            </a:prstGeom>
          </p:spPr>
        </p:pic>
        <p:pic>
          <p:nvPicPr>
            <p:cNvPr id="23" name="object 12">
              <a:extLst>
                <a:ext uri="{FF2B5EF4-FFF2-40B4-BE49-F238E27FC236}">
                  <a16:creationId xmlns:a16="http://schemas.microsoft.com/office/drawing/2014/main" xmlns="" id="{922EB0C1-2A5D-4F4C-927A-6938C988388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8544010"/>
              <a:ext cx="164275" cy="88226"/>
            </a:xfrm>
            <a:prstGeom prst="rect">
              <a:avLst/>
            </a:prstGeom>
          </p:spPr>
        </p:pic>
        <p:pic>
          <p:nvPicPr>
            <p:cNvPr id="24" name="object 13">
              <a:extLst>
                <a:ext uri="{FF2B5EF4-FFF2-40B4-BE49-F238E27FC236}">
                  <a16:creationId xmlns:a16="http://schemas.microsoft.com/office/drawing/2014/main" xmlns="" id="{34D02A99-0B25-8545-AA5B-28EAF0225117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8543142"/>
              <a:ext cx="319289" cy="78663"/>
            </a:xfrm>
            <a:prstGeom prst="rect">
              <a:avLst/>
            </a:prstGeom>
          </p:spPr>
        </p:pic>
        <p:pic>
          <p:nvPicPr>
            <p:cNvPr id="25" name="object 14">
              <a:extLst>
                <a:ext uri="{FF2B5EF4-FFF2-40B4-BE49-F238E27FC236}">
                  <a16:creationId xmlns:a16="http://schemas.microsoft.com/office/drawing/2014/main" xmlns="" id="{6E16EBBA-0686-BE41-8F71-616545E49923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8544012"/>
              <a:ext cx="66471" cy="76911"/>
            </a:xfrm>
            <a:prstGeom prst="rect">
              <a:avLst/>
            </a:prstGeom>
          </p:spPr>
        </p:pic>
        <p:pic>
          <p:nvPicPr>
            <p:cNvPr id="26" name="object 15">
              <a:extLst>
                <a:ext uri="{FF2B5EF4-FFF2-40B4-BE49-F238E27FC236}">
                  <a16:creationId xmlns:a16="http://schemas.microsoft.com/office/drawing/2014/main" xmlns="" id="{D328EEF7-583F-7B42-A7B4-03C266505C49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8544012"/>
              <a:ext cx="66471" cy="76911"/>
            </a:xfrm>
            <a:prstGeom prst="rect">
              <a:avLst/>
            </a:prstGeom>
          </p:spPr>
        </p:pic>
        <p:sp>
          <p:nvSpPr>
            <p:cNvPr id="27" name="object 16">
              <a:extLst>
                <a:ext uri="{FF2B5EF4-FFF2-40B4-BE49-F238E27FC236}">
                  <a16:creationId xmlns:a16="http://schemas.microsoft.com/office/drawing/2014/main" xmlns="" id="{12940CB5-9D46-4C45-8811-ACA49504E447}"/>
                </a:ext>
              </a:extLst>
            </p:cNvPr>
            <p:cNvSpPr/>
            <p:nvPr/>
          </p:nvSpPr>
          <p:spPr>
            <a:xfrm>
              <a:off x="1489430" y="8408555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17">
              <a:extLst>
                <a:ext uri="{FF2B5EF4-FFF2-40B4-BE49-F238E27FC236}">
                  <a16:creationId xmlns:a16="http://schemas.microsoft.com/office/drawing/2014/main" xmlns="" id="{227D8958-A842-0F45-9ACC-895E645CDCA2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7556702"/>
              <a:ext cx="895848" cy="769188"/>
            </a:xfrm>
            <a:prstGeom prst="rect">
              <a:avLst/>
            </a:prstGeom>
          </p:spPr>
        </p:pic>
      </p:grpSp>
      <p:sp>
        <p:nvSpPr>
          <p:cNvPr id="34" name="Прямоугольник 33"/>
          <p:cNvSpPr/>
          <p:nvPr/>
        </p:nvSpPr>
        <p:spPr>
          <a:xfrm>
            <a:off x="953691" y="180273"/>
            <a:ext cx="5820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Торговые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предприятия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 организации, осуществляющие обеспечение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ТСР при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помощи  электронных сертификатов на территории Чувашской Республики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58337119"/>
              </p:ext>
            </p:extLst>
          </p:nvPr>
        </p:nvGraphicFramePr>
        <p:xfrm>
          <a:off x="953691" y="1232680"/>
          <a:ext cx="5644128" cy="75303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793"/>
                <a:gridCol w="1626607"/>
                <a:gridCol w="2047309"/>
                <a:gridCol w="1873419"/>
              </a:tblGrid>
              <a:tr h="127641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№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Адрес/ телефон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Виды ТСР, которые можно приобрести с помощью ЭС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29210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1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ООО</a:t>
                      </a:r>
                      <a:r>
                        <a:rPr lang="ru-RU" sz="1400" b="1" kern="1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«</a:t>
                      </a:r>
                      <a:r>
                        <a:rPr lang="ru-RU" sz="1400" b="1" kern="100" baseline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Аудиале</a:t>
                      </a:r>
                      <a:r>
                        <a:rPr lang="ru-RU" sz="14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Чебоксары, пр-т Ленина, д. 24, Тел. 70-97-12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cheboksary@audiale.ru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rowSpan="1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Слуховые аппараты, в том числе с ушными вкладышами индивидуального изготовления;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Ушные  вкладыши индивидуального изготовления;</a:t>
                      </a: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Голосообразующие</a:t>
                      </a:r>
                      <a:r>
                        <a:rPr lang="ru-RU" sz="1200" b="1" kern="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аппараты.</a:t>
                      </a: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2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1529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3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51406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4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859824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5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0" dirty="0">
                          <a:effectLst/>
                        </a:rPr>
                        <a:t>7</a:t>
                      </a: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  <a:tr h="429913">
                <a:tc>
                  <a:txBody>
                    <a:bodyPr/>
                    <a:lstStyle/>
                    <a:p>
                      <a:pPr indent="5403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58" marR="25458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540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  <a:tc vMerge="1"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kern="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58" marR="254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05003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907</TotalTime>
  <Words>1913</Words>
  <Application>Microsoft Office PowerPoint</Application>
  <PresentationFormat>Лист A4 (210x297 мм)</PresentationFormat>
  <Paragraphs>438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Борисова Ольга Николаевна</dc:creator>
  <cp:lastModifiedBy>015UstyakMV</cp:lastModifiedBy>
  <cp:revision>197</cp:revision>
  <dcterms:created xsi:type="dcterms:W3CDTF">2023-05-03T09:25:15Z</dcterms:created>
  <dcterms:modified xsi:type="dcterms:W3CDTF">2025-02-25T05:10:13Z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2023-05-03T00:00:00Z</vt:filetime>
  </property>
  <property fmtid="{D5CDD505-2E9C-101B-9397-08002B2CF9AE}" pid="3" name="Creator">
    <vt:lpwstr>Adobe InDesign 16.1 (Macintosh)</vt:lpwstr>
  </property>
  <property fmtid="{D5CDD505-2E9C-101B-9397-08002B2CF9AE}" pid="4" name="LastSaved">
    <vt:filetime>2023-05-03T00:00:00Z</vt:filetime>
  </property>
</Properties>
</file>