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78" r:id="rId2"/>
    <p:sldId id="277" r:id="rId3"/>
    <p:sldId id="261" r:id="rId4"/>
    <p:sldId id="260" r:id="rId5"/>
    <p:sldId id="262" r:id="rId6"/>
    <p:sldId id="263" r:id="rId7"/>
    <p:sldId id="267" r:id="rId8"/>
    <p:sldId id="264" r:id="rId9"/>
    <p:sldId id="265" r:id="rId10"/>
    <p:sldId id="275" r:id="rId11"/>
    <p:sldId id="266" r:id="rId12"/>
    <p:sldId id="270" r:id="rId13"/>
    <p:sldId id="268" r:id="rId14"/>
    <p:sldId id="269" r:id="rId15"/>
    <p:sldId id="271" r:id="rId16"/>
    <p:sldId id="272" r:id="rId17"/>
    <p:sldId id="273" r:id="rId18"/>
    <p:sldId id="274" r:id="rId19"/>
    <p:sldId id="276" r:id="rId20"/>
  </p:sldIdLst>
  <p:sldSz cx="6858000" cy="9906000" type="A4"/>
  <p:notesSz cx="9144000" cy="16256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0" autoAdjust="0"/>
    <p:restoredTop sz="94698"/>
  </p:normalViewPr>
  <p:slideViewPr>
    <p:cSldViewPr>
      <p:cViewPr>
        <p:scale>
          <a:sx n="70" d="100"/>
          <a:sy n="70" d="100"/>
        </p:scale>
        <p:origin x="-3678" y="-306"/>
      </p:cViewPr>
      <p:guideLst>
        <p:guide orient="horz" pos="3120"/>
        <p:guide pos="91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103" cy="8128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219" y="0"/>
            <a:ext cx="3962995" cy="8128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DBD03-CC4A-4986-A09F-FE6D1314A776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462213" y="1219200"/>
            <a:ext cx="4219575" cy="6096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7721600"/>
            <a:ext cx="7315200" cy="7315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5440379"/>
            <a:ext cx="3962103" cy="812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219" y="15440379"/>
            <a:ext cx="3962995" cy="812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1222FB-902B-400D-BD6C-8666821E01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05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926932" y="3669736"/>
            <a:ext cx="3004135" cy="769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rgbClr val="594F8C"/>
                </a:solidFill>
                <a:latin typeface="Calibri-Light"/>
                <a:cs typeface="Calibri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9118" y="625218"/>
            <a:ext cx="5339764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66126" y="2444691"/>
            <a:ext cx="368697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mailto:kancfarm@yandex.ru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mailto:kancfarm@yandex.ru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mailto:kancfarm@yandex.ru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755025"/>
              </p:ext>
            </p:extLst>
          </p:nvPr>
        </p:nvGraphicFramePr>
        <p:xfrm>
          <a:off x="943599" y="1043115"/>
          <a:ext cx="5644128" cy="82537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316"/>
                <a:gridCol w="1647084"/>
                <a:gridCol w="2209801"/>
                <a:gridCol w="1710927"/>
              </a:tblGrid>
              <a:tr h="101562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210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ФГУП</a:t>
                      </a:r>
                      <a:r>
                        <a:rPr lang="ru-RU" sz="14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Фармация»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13"/>
                        </a:rPr>
                        <a:t>kancfarm@yandex.ru</a:t>
                      </a:r>
                      <a:endParaRPr lang="ru-RU" sz="1400" b="0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тел. (8352) 58-30-18, 58-32-03, 58-54-09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№ 115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Чебоксары, ул.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Эльгера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, д.20</a:t>
                      </a: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6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Чебоксары, пр. Ленина, д 11.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4 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Чебоксары, пл. Победы, д. 4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8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г. Новочебоксарск, ул. Советская, д.26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№76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Чебоксары, ул. Магницкого, д.2/1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123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Чебоксары, пр. Ленина, д.47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124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Чебоксары, ул. Энтузиастов, д.24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133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Чебоксары,ул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. Мичмана Павлова, д.47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135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Чебоксары,ул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. Мате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Залка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, д.14/1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140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Чебоксары,ул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. Б. Хмельницкого , д.76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113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п.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Лапсары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, ул. Совхозная, д.17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 marL="9525" marR="9525" marT="9525" marB="0"/>
                </a:tc>
                <a:tc rowSpan="13"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 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Абсорбирующее белье, подгузники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Специальные средства при нарушении функций выделения 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подушки.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/>
                </a:tc>
              </a:tr>
              <a:tr h="3591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591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591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591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591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591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44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591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68415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4207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4207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260405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0405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791592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626607"/>
                <a:gridCol w="2286000"/>
                <a:gridCol w="1634728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«Академия</a:t>
                      </a:r>
                      <a:r>
                        <a:rPr lang="ru-RU" sz="14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Слуха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Гагарина, д. 12                       Тел. (8352) 23-92-42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sanit@21.rospotrebnadzor.ru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Ушные  вкладыши индивидуального изготовления</a:t>
                      </a: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023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018543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626607"/>
                <a:gridCol w="2286000"/>
                <a:gridCol w="1634728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ТехноМед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Н.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Сверчкова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д. 15А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8(835) 2413677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slux2005g@yandex.ru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Ушные  вкладыши индивидуального 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Сигнализаторы</a:t>
                      </a:r>
                      <a:r>
                        <a:rPr lang="ru-RU" sz="12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звука.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2039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337119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626607"/>
                <a:gridCol w="2047309"/>
                <a:gridCol w="1873419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</a:t>
                      </a:r>
                      <a:r>
                        <a:rPr lang="ru-RU" sz="14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1" kern="1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Аудиале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пр-т Ленина, д. 24, Тел. 70-97-12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cheboksary@audiale.ru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Ушные  вкладыши индивидуального 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Голосообразующие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аппараты.</a:t>
                      </a: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003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411105"/>
            <a:ext cx="5820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586552"/>
              </p:ext>
            </p:extLst>
          </p:nvPr>
        </p:nvGraphicFramePr>
        <p:xfrm>
          <a:off x="953691" y="990600"/>
          <a:ext cx="5623618" cy="7813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92"/>
                <a:gridCol w="1346614"/>
                <a:gridCol w="2287799"/>
                <a:gridCol w="1910113"/>
              </a:tblGrid>
              <a:tr h="5334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89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«ОПОРА»</a:t>
                      </a:r>
                      <a:endParaRPr lang="en-US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б-р Приволжский,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д.2, к.1, пом. 1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Oporamed.ru</a:t>
                      </a:r>
                    </a:p>
                    <a:p>
                      <a:pPr algn="l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Протезы и </a:t>
                      </a: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ортезы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89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89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89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2663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89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98059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972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533148"/>
              </p:ext>
            </p:extLst>
          </p:nvPr>
        </p:nvGraphicFramePr>
        <p:xfrm>
          <a:off x="990601" y="1080313"/>
          <a:ext cx="5562882" cy="7178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316"/>
                <a:gridCol w="1447684"/>
                <a:gridCol w="2394064"/>
                <a:gridCol w="1644818"/>
              </a:tblGrid>
              <a:tr h="97708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480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«Техника здоровья»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(ИП 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Живаева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Н.В.)</a:t>
                      </a:r>
                      <a:endParaRPr lang="en-US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info@tz.nn.ru</a:t>
                      </a:r>
                      <a:endParaRPr lang="ru-RU" sz="1400" b="0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Проспект Ленина, д.34,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23-95-41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Московский проспект, д.16, 1 этаж, тел. 75-51-39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Московский проспект, д. 7, 1 этаж, тел. 22-96-36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Федора Гладкова, д.26, тел., 22-71-97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проспект Тракторостроителей, д. 46, тел. 22-71-91</a:t>
                      </a: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 (комнатные, прогулочные, активного типа), с электроприводом и аккумуляторные батареи к ним, малогабаритные;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Ортезы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и бандажи;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Специальная одежда;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Ортопедическая обувь;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подушки.</a:t>
                      </a: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183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26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0182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933937"/>
              </p:ext>
            </p:extLst>
          </p:nvPr>
        </p:nvGraphicFramePr>
        <p:xfrm>
          <a:off x="1066800" y="1295400"/>
          <a:ext cx="5531019" cy="746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854"/>
                <a:gridCol w="1360102"/>
                <a:gridCol w="2384640"/>
                <a:gridCol w="1691423"/>
              </a:tblGrid>
              <a:tr h="126578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480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Ортолайф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ул. Ф. Гладкова, д.26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</a:t>
                      </a:r>
                    </a:p>
                    <a:p>
                      <a:pPr algn="ctr" fontAlgn="ctr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пр-кт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Московский, д. 7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(8352)64-06-29, 57-24-24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ortolaif1@mail.ru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 (комнатные, прогулочные, активного типа), с электроприводом и аккумуляторные батареи к ним, малогабаритные;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183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26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9940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сертификатов (дополнительная информация)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521277"/>
              </p:ext>
            </p:extLst>
          </p:nvPr>
        </p:nvGraphicFramePr>
        <p:xfrm>
          <a:off x="1066800" y="1011270"/>
          <a:ext cx="5486401" cy="85481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792"/>
                <a:gridCol w="1048952"/>
                <a:gridCol w="1948053"/>
                <a:gridCol w="2397604"/>
              </a:tblGrid>
              <a:tr h="49222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62801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</a:t>
                      </a:r>
                      <a:r>
                        <a:rPr lang="ru-RU" sz="12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Круст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2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620100, г. Екатеринбург, ул. Луначарского, д. 221, оф.2,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Тел. 8(343) 286-61-43, 286-54-20</a:t>
                      </a: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info@krust.ru</a:t>
                      </a: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 (комнатные, прогулочные, активного типа), с электроприводом и аккумуляторные батареи к ним, малогабаритные;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Приспособления для одевания, раздевания и захвата предметов;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Специальные устройства для чтения "говорящих книг", для оптической коррекции слабовидения;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Медицинские термометры и тонометры с речевым выходом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Сигнализаторы звука световые и вибрационные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Специальная одежда;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Телефонные устройства с функцией видеосвязи, навигации и текстовым выходом;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Голосообразующие</a:t>
                      </a: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аппараты;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Брайлевский</a:t>
                      </a: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дисплей, программное обеспечение экранного доступа;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Вспомогательные электронные средства ориентации с функциями определения расстояния до объектов, определения категорий объектов, лиц людей, с вибрационной индикацией и речевым выходом.</a:t>
                      </a: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6318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75192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759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759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296274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774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сертификатов (дополнительная информация)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149856"/>
              </p:ext>
            </p:extLst>
          </p:nvPr>
        </p:nvGraphicFramePr>
        <p:xfrm>
          <a:off x="1082873" y="1036670"/>
          <a:ext cx="5562600" cy="69638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927"/>
                <a:gridCol w="1384336"/>
                <a:gridCol w="2398256"/>
                <a:gridCol w="1701081"/>
              </a:tblGrid>
              <a:tr h="7620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480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Лаборатория электроники «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ЭлекЖест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124460, г. Москва, Зеленоград, Панфиловский проспект, д. 10, комн.22/418а,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Тел.8(499)732-92-59, 731-27-09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info@elecgeste.ru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Специальное устройство для чтения "говорящих книг" на флэш-картах</a:t>
                      </a: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183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26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501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(дополнительная информация)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669971"/>
              </p:ext>
            </p:extLst>
          </p:nvPr>
        </p:nvGraphicFramePr>
        <p:xfrm>
          <a:off x="943600" y="1295402"/>
          <a:ext cx="5654218" cy="7391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226"/>
                <a:gridCol w="1407137"/>
                <a:gridCol w="2437757"/>
                <a:gridCol w="1729098"/>
              </a:tblGrid>
              <a:tr h="125286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1944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«КРАСМЕД»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Нижний Новгород, ул. Максима Горького, д.184, Тел. 88002507225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inter@alloplant.ru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Глазной протез стеклянный;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Глазной протез пластмассовый.</a:t>
                      </a: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076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4396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198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198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198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707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(дополнительная информация)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964733"/>
              </p:ext>
            </p:extLst>
          </p:nvPr>
        </p:nvGraphicFramePr>
        <p:xfrm>
          <a:off x="943600" y="1295402"/>
          <a:ext cx="5654218" cy="7391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226"/>
                <a:gridCol w="1407137"/>
                <a:gridCol w="2064837"/>
                <a:gridCol w="2102018"/>
              </a:tblGrid>
              <a:tr h="125286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1944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«РЕГИОН-МЕД»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Regionm59.ru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Специальные</a:t>
                      </a:r>
                      <a:r>
                        <a:rPr lang="ru-RU" sz="12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средства при нарушении </a:t>
                      </a:r>
                      <a:r>
                        <a:rPr lang="ru-RU" sz="1200" b="1" kern="100" baseline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функций выделения;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076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4396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198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198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198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7319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781608"/>
              </p:ext>
            </p:extLst>
          </p:nvPr>
        </p:nvGraphicFramePr>
        <p:xfrm>
          <a:off x="979091" y="1250816"/>
          <a:ext cx="5802709" cy="85027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316"/>
                <a:gridCol w="1647084"/>
                <a:gridCol w="2286000"/>
                <a:gridCol w="1793309"/>
              </a:tblGrid>
              <a:tr h="93368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871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ФГУП</a:t>
                      </a:r>
                      <a:r>
                        <a:rPr lang="ru-RU" sz="14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Фармация»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13"/>
                        </a:rPr>
                        <a:t>kancfarm@yandex.ru</a:t>
                      </a:r>
                      <a:endParaRPr lang="ru-RU" sz="1400" b="0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тел. (8352) 58-30-18, 58-32-03, 58-54-09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55</a:t>
                      </a: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Чебоксарский район, п. Кугеси,                    ул. Школьная, 13А</a:t>
                      </a: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№37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Порецкий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район, с. Порецкое,                       ул. Ленина, д. 2А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32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Урмарский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район, пос. Урмары,                    ул. Калинина, д. 1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21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Козловский район, г.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Козловка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,                     ул. Виноградова, д. 9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39</a:t>
                      </a:r>
                      <a:endParaRPr kumimoji="0" lang="ru-RU" sz="11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Ибресинский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район, п.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Ибреси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,                       ул. Кооперативная-ИБР,2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17, 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Мариинский Посад, ул. Николаева, д.26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№14,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Аликовский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район, с. Аликово, ул. Советская, д.26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№11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Ядрин, ул. Ленина, д.49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13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Моргауши, ул. Чапаева, д.48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43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Батырево, ул. Советская, д.3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 rowSpan="13"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 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Абсорбирующее белье, подгузники;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Специальные средства при нарушении функций выделения 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 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подушки.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0378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62895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144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144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888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176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163799"/>
              </p:ext>
            </p:extLst>
          </p:nvPr>
        </p:nvGraphicFramePr>
        <p:xfrm>
          <a:off x="979091" y="1250816"/>
          <a:ext cx="5726509" cy="81517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709"/>
                <a:gridCol w="1635691"/>
                <a:gridCol w="2286000"/>
                <a:gridCol w="1717109"/>
              </a:tblGrid>
              <a:tr h="93368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871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ФГУП</a:t>
                      </a:r>
                      <a:r>
                        <a:rPr lang="ru-RU" sz="14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Фармация»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13"/>
                        </a:rPr>
                        <a:t>kancfarm@yandex.ru</a:t>
                      </a:r>
                      <a:endParaRPr lang="ru-RU" sz="1400" b="0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тел. (8352) 58-30-18, 58-32-03, 58-54-09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18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Цивильск, ул. Никитина, д 2а,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26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пгт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Вурнары, ул. Матросова, д. 8,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35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Янтиково,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ул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Октябрьская, д 4.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Аптека № 40,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Яльчики,  ул. Комсомольская, д. 4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41,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с.Комсомольское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, ул. Ленина,  д. 7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№14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Аликов, ул. Советская, д.26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№15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Красноармейское, ул. Васильева, д.1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23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Красные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Четаи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, ул. Новая, д.18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25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Шумерля, ул. Ленина, д.6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25 (№79)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Шумерля, ул. Ленина, д.6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25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Шумерля, ул. Мира, д.41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№44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Шемурша, ул. Ленина, д.28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52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Шихазаны, ул. 40 лет Победы, д.16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№136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Алатырь, ул. Московская, д.171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 rowSpan="13"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 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Абсорбирующее белье, подгузники;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Специальные средства при нарушении функций выделения 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подушки.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0378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62895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144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144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144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8498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191680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464116"/>
                <a:gridCol w="2448491"/>
                <a:gridCol w="1634728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Филиал «Чебоксарский» АО «Московское протезно-ортопедическое предприятие»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Осипова, д. 7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8(352) 238978, 238977;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сот. 89099000074, 89051991975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prop-ekonom@yandex.ru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Ортопедическая обувь;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Протезно</a:t>
                      </a:r>
                      <a:r>
                        <a:rPr lang="ru-RU" sz="12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-ортопедические изделия 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838517"/>
              </p:ext>
            </p:extLst>
          </p:nvPr>
        </p:nvGraphicFramePr>
        <p:xfrm>
          <a:off x="953690" y="1232680"/>
          <a:ext cx="5675709" cy="84080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335"/>
                <a:gridCol w="1635708"/>
                <a:gridCol w="2298791"/>
                <a:gridCol w="1643875"/>
              </a:tblGrid>
              <a:tr h="1244971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1617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Филиал «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Канашский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 АО «Московское протезно-ортопедическое предприятие»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Канаш, ул. Зеленая, д. 17,  </a:t>
                      </a: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(83533) 4-19-51</a:t>
                      </a:r>
                    </a:p>
                    <a:p>
                      <a:pPr algn="ctr" fontAlgn="ctr"/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kan_protez@mail.ru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приводом;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 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Протезно-ортопедические изделия;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Ортопедическая обувь;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Абсорбирующее белье, подгузники;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Специальные средства при нарушении функций выделения 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подушки;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Протезы и </a:t>
                      </a: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ортезы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050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3864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932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932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48259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832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283025"/>
              </p:ext>
            </p:extLst>
          </p:nvPr>
        </p:nvGraphicFramePr>
        <p:xfrm>
          <a:off x="990601" y="675789"/>
          <a:ext cx="5578672" cy="90233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316"/>
                <a:gridCol w="1463756"/>
                <a:gridCol w="2200976"/>
                <a:gridCol w="1837624"/>
              </a:tblGrid>
              <a:tr h="411031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021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«Медтехника»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mt@21mt.ru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Федора Гладкова, д. 17 А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8(352) 22-35-25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пр. Тракторостроителей, д.1/34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8(352) 37-03-1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Ильбекова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д. 3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Тел. 8(352) 62-27-17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Ленина, д. 47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8 937-013-71-69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Московский пр., 19/4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8 937-393-31-32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Новочебоксарк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ул. Строителей,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зд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 18 А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8(352) 37-03-19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Алатырь, ул. Стрелецкая, д. 107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8 937-392-37-46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Шумерля, аптечный пункт,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8(3536) 2-18-71</a:t>
                      </a: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Ортопедическая обувь;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Приспособления для одевания, раздевания и захвата предметов;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Медицинские термометры и тонометры с речевым выходом;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Сигнализаторы звука световые и вибрационные;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Кресло-коляски с ручным приводом (комнатные, прогулочные, активного типа), с электроприводом и аккумуляторные батареи к ним, малогабаритные;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 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Абсорбирующее белье, подгузники;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Брайлевский</a:t>
                      </a: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дисплей для инвалидов, в том числе детей-инвалидов, с нарушениями функций одновременно слуха и зрения;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078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317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078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252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317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608195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586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411105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349824"/>
              </p:ext>
            </p:extLst>
          </p:nvPr>
        </p:nvGraphicFramePr>
        <p:xfrm>
          <a:off x="1066799" y="1371599"/>
          <a:ext cx="5510508" cy="78074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731"/>
                <a:gridCol w="1319299"/>
                <a:gridCol w="2241784"/>
                <a:gridCol w="1871694"/>
              </a:tblGrid>
              <a:tr h="54146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74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ИП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Алексеев А. Г. (ООО </a:t>
                      </a: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Реатех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</a:t>
                      </a:r>
                      <a:endParaRPr lang="ru-RU" sz="12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Энгельса,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д. 1, корп.1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(8352)22-66-72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tsr2181@mail.ru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Абсорбирующее белье, подгузники;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Специальные</a:t>
                      </a:r>
                      <a:r>
                        <a:rPr lang="ru-RU" sz="12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средства при нарушении функций выделения </a:t>
                      </a:r>
                      <a:r>
                        <a:rPr lang="ru-RU" sz="12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средства по уходу за </a:t>
                      </a:r>
                      <a:r>
                        <a:rPr lang="ru-RU" sz="1200" b="1" kern="1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стомой</a:t>
                      </a:r>
                      <a:r>
                        <a:rPr lang="ru-RU" sz="12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подушки;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ходунки;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74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74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74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26395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74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935051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136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325443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626607"/>
                <a:gridCol w="2286000"/>
                <a:gridCol w="1634728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Юлианна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info@ortho-juilanna.ru</a:t>
                      </a:r>
                      <a:endParaRPr lang="ru-RU" sz="1400" b="0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г. Чебоксары, ул. Ленина, д.31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(8352) 22-86-91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Университетская, д.9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(8352) 22-84-02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 каталог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Orthoboom.ru (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Ортобум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приводом;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Ортопедическая 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обувь, </a:t>
                      </a: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ортезы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;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оснащением.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4272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="" xmlns:a16="http://schemas.microsoft.com/office/drawing/2014/main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="" xmlns:a16="http://schemas.microsoft.com/office/drawing/2014/main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="" xmlns:a16="http://schemas.microsoft.com/office/drawing/2014/main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="" xmlns:a16="http://schemas.microsoft.com/office/drawing/2014/main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="" xmlns:a16="http://schemas.microsoft.com/office/drawing/2014/main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="" xmlns:a16="http://schemas.microsoft.com/office/drawing/2014/main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="" xmlns:a16="http://schemas.microsoft.com/office/drawing/2014/main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="" xmlns:a16="http://schemas.microsoft.com/office/drawing/2014/main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="" xmlns:a16="http://schemas.microsoft.com/office/drawing/2014/main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="" xmlns:a16="http://schemas.microsoft.com/office/drawing/2014/main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="" xmlns:a16="http://schemas.microsoft.com/office/drawing/2014/main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="" xmlns:a16="http://schemas.microsoft.com/office/drawing/2014/main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="" xmlns:a16="http://schemas.microsoft.com/office/drawing/2014/main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="" xmlns:a16="http://schemas.microsoft.com/office/drawing/2014/main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086321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626607"/>
                <a:gridCol w="2286000"/>
                <a:gridCol w="1634728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«Радуга звуков»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проспект Ленина, д. 53</a:t>
                      </a: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Тел. 8(352) 55-10-11</a:t>
                      </a:r>
                    </a:p>
                    <a:p>
                      <a:pPr algn="ctr" fontAlgn="ctr"/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nat-enilina@yandex.ru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Ушные  вкладыши индивидуального 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Сигнализаторы</a:t>
                      </a:r>
                      <a:r>
                        <a:rPr lang="ru-RU" sz="12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звука.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703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1150</TotalTime>
  <Words>2175</Words>
  <Application>Microsoft Office PowerPoint</Application>
  <PresentationFormat>Лист A4 (210x297 мм)</PresentationFormat>
  <Paragraphs>615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Борисова Ольга Николаевна</dc:creator>
  <cp:lastModifiedBy>Кагайкина Виктория Сергеевна</cp:lastModifiedBy>
  <cp:revision>226</cp:revision>
  <dcterms:created xsi:type="dcterms:W3CDTF">2023-05-03T09:25:15Z</dcterms:created>
  <dcterms:modified xsi:type="dcterms:W3CDTF">2026-06-10T13:28:00Z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2023-05-03T00:00:00Z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2023-05-03T00:00:00Z</vt:filetime>
  </property>
</Properties>
</file>