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</p:sldIdLst>
  <p:sldSz cx="7556500" cy="10693400"/>
  <p:notesSz cx="6797675" cy="9928225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1" d="100"/>
          <a:sy n="71" d="100"/>
        </p:scale>
        <p:origin x="3108" y="6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4/23/2026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4/23/2026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4/23/2026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4/23/2026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4/23/2026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4/23/2026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:a16="http://schemas.microsoft.com/office/drawing/2014/main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:a16="http://schemas.microsoft.com/office/drawing/2014/main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:a16="http://schemas.microsoft.com/office/drawing/2014/main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:a16="http://schemas.microsoft.com/office/drawing/2014/main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:a16="http://schemas.microsoft.com/office/drawing/2014/main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:a16="http://schemas.microsoft.com/office/drawing/2014/main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:a16="http://schemas.microsoft.com/office/drawing/2014/main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:a16="http://schemas.microsoft.com/office/drawing/2014/main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:a16="http://schemas.microsoft.com/office/drawing/2014/main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361850" y="306140"/>
            <a:ext cx="2617174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 smtClean="0"/>
              <a:t>МЕРОПРИЯТ</a:t>
            </a:r>
            <a:r>
              <a:rPr lang="ru-RU" spc="-10" dirty="0" smtClean="0"/>
              <a:t>ИЯ</a:t>
            </a:r>
            <a:br>
              <a:rPr lang="ru-RU" spc="-10" dirty="0" smtClean="0"/>
            </a:br>
            <a:r>
              <a:rPr lang="ru-RU" spc="-10" dirty="0" smtClean="0"/>
              <a:t> </a:t>
            </a:r>
            <a:r>
              <a:rPr dirty="0" smtClean="0"/>
              <a:t>НА</a:t>
            </a:r>
            <a:r>
              <a:rPr spc="-5" dirty="0" smtClean="0"/>
              <a:t> </a:t>
            </a:r>
            <a:r>
              <a:rPr lang="ru-RU" spc="-5" dirty="0" smtClean="0"/>
              <a:t>МАЙ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:a16="http://schemas.microsoft.com/office/drawing/2014/main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41456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FFFFFF"/>
                </a:solidFill>
                <a:latin typeface="Calibri"/>
                <a:cs typeface="Calibri"/>
              </a:rPr>
              <a:t>контакты: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Адрес:  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г.Кизляр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ул.Советская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25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номер: 8-9298830077</a:t>
            </a:r>
            <a:endParaRPr lang="ru-RU" sz="130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ФИО: Табунщикова В.Ю.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:a16="http://schemas.microsoft.com/office/drawing/2014/main" id="{797366C2-E247-0149-04E1-7921DBE2C6E3}"/>
              </a:ext>
            </a:extLst>
          </p:cNvPr>
          <p:cNvSpPr txBox="1"/>
          <p:nvPr/>
        </p:nvSpPr>
        <p:spPr>
          <a:xfrm>
            <a:off x="3819087" y="7361555"/>
            <a:ext cx="3297554" cy="5759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>
                <a:solidFill>
                  <a:srgbClr val="58595B"/>
                </a:solidFill>
                <a:latin typeface="Calibri"/>
                <a:cs typeface="Calibri"/>
              </a:rPr>
              <a:t>пятница</a:t>
            </a:r>
            <a:r>
              <a:rPr sz="1600" b="1" spc="-1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mtClean="0">
                <a:solidFill>
                  <a:srgbClr val="58595B"/>
                </a:solidFill>
                <a:latin typeface="Calibri"/>
                <a:cs typeface="Calibri"/>
              </a:rPr>
              <a:t>09: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5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smtClean="0">
                <a:solidFill>
                  <a:srgbClr val="58595B"/>
                </a:solidFill>
                <a:latin typeface="Calibri"/>
                <a:cs typeface="Calibri"/>
              </a:rPr>
              <a:t>1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8</a:t>
            </a:r>
            <a:r>
              <a:rPr sz="1600" b="1" spc="-2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2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:a16="http://schemas.microsoft.com/office/drawing/2014/main" id="{C92CC961-9BC4-F300-E421-2713ABA11078}"/>
              </a:ext>
            </a:extLst>
          </p:cNvPr>
          <p:cNvSpPr txBox="1"/>
          <p:nvPr/>
        </p:nvSpPr>
        <p:spPr>
          <a:xfrm>
            <a:off x="5849952" y="8775724"/>
            <a:ext cx="1190923" cy="695574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 algn="ctr">
              <a:lnSpc>
                <a:spcPts val="800"/>
              </a:lnSpc>
              <a:spcBef>
                <a:spcPts val="259"/>
              </a:spcBef>
            </a:pPr>
            <a:r>
              <a:rPr sz="1000" spc="-10" dirty="0" smtClean="0">
                <a:solidFill>
                  <a:srgbClr val="FFFFFF"/>
                </a:solidFill>
                <a:latin typeface="Calibri"/>
                <a:cs typeface="Calibri"/>
              </a:rPr>
              <a:t>О</a:t>
            </a:r>
            <a:r>
              <a:rPr lang="ru-RU" sz="1000" spc="-10" dirty="0" smtClean="0">
                <a:solidFill>
                  <a:srgbClr val="FFFFFF"/>
                </a:solidFill>
                <a:latin typeface="Calibri"/>
                <a:cs typeface="Calibri"/>
              </a:rPr>
              <a:t>СФР по Республике Дагестан</a:t>
            </a:r>
          </a:p>
          <a:p>
            <a:pPr marL="12700" marR="120650" algn="ctr">
              <a:lnSpc>
                <a:spcPts val="800"/>
              </a:lnSpc>
              <a:spcBef>
                <a:spcPts val="259"/>
              </a:spcBef>
            </a:pPr>
            <a:r>
              <a:rPr lang="ru-RU" sz="1000" spc="-10" dirty="0" smtClean="0">
                <a:solidFill>
                  <a:srgbClr val="FFFFFF"/>
                </a:solidFill>
                <a:latin typeface="Calibri"/>
                <a:cs typeface="Calibri"/>
              </a:rPr>
              <a:t>Клиентская служба (на правах отдела) в г. Кизляре</a:t>
            </a:r>
            <a:endParaRPr sz="10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:a16="http://schemas.microsoft.com/office/drawing/2014/main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7793" cy="983386"/>
            <a:chOff x="512394" y="489204"/>
            <a:chExt cx="2517793" cy="983386"/>
          </a:xfrm>
        </p:grpSpPr>
        <p:pic>
          <p:nvPicPr>
            <p:cNvPr id="49" name="object 49">
              <a:extLst>
                <a:ext uri="{FF2B5EF4-FFF2-40B4-BE49-F238E27FC236}">
                  <a16:creationId xmlns:a16="http://schemas.microsoft.com/office/drawing/2014/main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:a16="http://schemas.microsoft.com/office/drawing/2014/main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:a16="http://schemas.microsoft.com/office/drawing/2014/main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:a16="http://schemas.microsoft.com/office/drawing/2014/main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:a16="http://schemas.microsoft.com/office/drawing/2014/main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:a16="http://schemas.microsoft.com/office/drawing/2014/main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:a16="http://schemas.microsoft.com/office/drawing/2014/main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:a16="http://schemas.microsoft.com/office/drawing/2014/main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:a16="http://schemas.microsoft.com/office/drawing/2014/main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:a16="http://schemas.microsoft.com/office/drawing/2014/main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:a16="http://schemas.microsoft.com/office/drawing/2014/main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:a16="http://schemas.microsoft.com/office/drawing/2014/main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:a16="http://schemas.microsoft.com/office/drawing/2014/main" id="{911A5BA6-58D1-80E5-A44E-62917DE6DFF0}"/>
                </a:ext>
              </a:extLst>
            </p:cNvPr>
            <p:cNvGrpSpPr/>
            <p:nvPr/>
          </p:nvGrpSpPr>
          <p:grpSpPr>
            <a:xfrm>
              <a:off x="1556741" y="1274734"/>
              <a:ext cx="1473446" cy="197856"/>
              <a:chOff x="1556741" y="1274734"/>
              <a:chExt cx="1473446" cy="197856"/>
            </a:xfrm>
          </p:grpSpPr>
          <p:pic>
            <p:nvPicPr>
              <p:cNvPr id="62" name="object 62">
                <a:extLst>
                  <a:ext uri="{FF2B5EF4-FFF2-40B4-BE49-F238E27FC236}">
                    <a16:creationId xmlns:a16="http://schemas.microsoft.com/office/drawing/2014/main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:a16="http://schemas.microsoft.com/office/drawing/2014/main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:a16="http://schemas.microsoft.com/office/drawing/2014/main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:a16="http://schemas.microsoft.com/office/drawing/2014/main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:a16="http://schemas.microsoft.com/office/drawing/2014/main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:a16="http://schemas.microsoft.com/office/drawing/2014/main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:a16="http://schemas.microsoft.com/office/drawing/2014/main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74734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:a16="http://schemas.microsoft.com/office/drawing/2014/main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25243543"/>
              </p:ext>
            </p:extLst>
          </p:nvPr>
        </p:nvGraphicFramePr>
        <p:xfrm>
          <a:off x="424054" y="2111173"/>
          <a:ext cx="6790066" cy="6441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36712">
                  <a:extLst>
                    <a:ext uri="{9D8B030D-6E8A-4147-A177-3AD203B41FA5}">
                      <a16:colId xmlns:a16="http://schemas.microsoft.com/office/drawing/2014/main" val="4074742491"/>
                    </a:ext>
                  </a:extLst>
                </a:gridCol>
                <a:gridCol w="4802089">
                  <a:extLst>
                    <a:ext uri="{9D8B030D-6E8A-4147-A177-3AD203B41FA5}">
                      <a16:colId xmlns:a16="http://schemas.microsoft.com/office/drawing/2014/main" val="3160443083"/>
                    </a:ext>
                  </a:extLst>
                </a:gridCol>
                <a:gridCol w="1151265">
                  <a:extLst>
                    <a:ext uri="{9D8B030D-6E8A-4147-A177-3AD203B41FA5}">
                      <a16:colId xmlns:a16="http://schemas.microsoft.com/office/drawing/2014/main" val="329958088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423242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04.05</a:t>
                      </a:r>
                      <a:endParaRPr lang="ru-RU" sz="18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Ознакомление</a:t>
                      </a:r>
                      <a:r>
                        <a:rPr lang="ru-RU" sz="1800" b="0" baseline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 с популярными мессенджерами (МАХ, </a:t>
                      </a:r>
                      <a:r>
                        <a:rPr lang="ru-RU" sz="1800" b="0" baseline="0" dirty="0" err="1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ВКонтакте</a:t>
                      </a:r>
                      <a:r>
                        <a:rPr lang="ru-RU" sz="1800" b="0" baseline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)</a:t>
                      </a:r>
                      <a:endParaRPr lang="ru-RU" sz="1800" b="0" dirty="0" smtClean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11:</a:t>
                      </a:r>
                      <a:r>
                        <a:rPr lang="ru-RU" sz="18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8595259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09.05</a:t>
                      </a:r>
                      <a:endParaRPr lang="ru-RU" sz="18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 Light"/>
                        </a:rPr>
                        <a:t>Мероприятие</a:t>
                      </a:r>
                      <a:r>
                        <a:rPr lang="ru-RU" sz="1800" b="0" baseline="0" dirty="0" smtClean="0">
                          <a:latin typeface="+mn-lt"/>
                          <a:cs typeface="Calibri Light"/>
                        </a:rPr>
                        <a:t> «День Победы»</a:t>
                      </a:r>
                      <a:endParaRPr lang="ru-RU" sz="1800" b="0" dirty="0" smtClean="0">
                        <a:latin typeface="+mn-lt"/>
                        <a:cs typeface="Calibri Light"/>
                      </a:endParaRP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 smtClean="0">
                          <a:latin typeface="+mn-lt"/>
                        </a:rPr>
                        <a:t>09:00</a:t>
                      </a:r>
                      <a:endParaRPr lang="ru-RU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5869591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b="1" dirty="0" smtClean="0"/>
                        <a:t>21.05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 Light"/>
                        </a:rPr>
                        <a:t>Федеральное онлайн мероприятие РГО</a:t>
                      </a:r>
                      <a:r>
                        <a:rPr lang="ru-RU" sz="1800" b="0" baseline="0" dirty="0" smtClean="0">
                          <a:latin typeface="+mn-lt"/>
                          <a:cs typeface="Calibri Light"/>
                        </a:rPr>
                        <a:t> Знание «Откуда мы родом: пишем историю семьи вместе»</a:t>
                      </a:r>
                      <a:endParaRPr lang="ru-RU" sz="1800" b="0" dirty="0" smtClean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10:00-11:30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3238005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 </a:t>
                      </a:r>
                      <a:r>
                        <a:rPr lang="ru-RU" b="1" dirty="0" smtClean="0"/>
                        <a:t>25.05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Лекция « День славянской письменности и культуры»</a:t>
                      </a:r>
                      <a:endParaRPr kumimoji="0" lang="ru-RU" sz="1800" b="0" i="0" u="none" strike="noStrike" kern="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13:00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8585763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800" b="0" i="0" u="none" strike="noStrike" kern="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007741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6388892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751527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8899382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8515015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0625381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9366883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3171275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217</TotalTime>
  <Words>97</Words>
  <Application>Microsoft Office PowerPoint</Application>
  <PresentationFormat>Произвольный</PresentationFormat>
  <Paragraphs>25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4" baseType="lpstr">
      <vt:lpstr>Calibri</vt:lpstr>
      <vt:lpstr>Calibri Light</vt:lpstr>
      <vt:lpstr>Office Theme</vt:lpstr>
      <vt:lpstr>МЕРОПРИЯТИЯ  НА МАЙ 2026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Наумова Наталья Александровна</cp:lastModifiedBy>
  <cp:revision>27</cp:revision>
  <cp:lastPrinted>2026-03-30T13:15:11Z</cp:lastPrinted>
  <dcterms:created xsi:type="dcterms:W3CDTF">2025-11-06T11:20:25Z</dcterms:created>
  <dcterms:modified xsi:type="dcterms:W3CDTF">2026-04-23T14:54:18Z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