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2000" cy="6858000"/>
  <p:notesSz cx="6772275" cy="99044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2F2F"/>
    <a:srgbClr val="BD92DE"/>
    <a:srgbClr val="FF9797"/>
    <a:srgbClr val="D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28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35292" cy="495221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35385" y="1"/>
            <a:ext cx="2935292" cy="495221"/>
          </a:xfrm>
          <a:prstGeom prst="rect">
            <a:avLst/>
          </a:prstGeom>
        </p:spPr>
        <p:txBody>
          <a:bodyPr vert="horz" lIns="91861" tIns="45930" rIns="91861" bIns="45930" rtlCol="0"/>
          <a:lstStyle>
            <a:lvl1pPr algn="r">
              <a:defRPr sz="1200"/>
            </a:lvl1pPr>
          </a:lstStyle>
          <a:p>
            <a:fld id="{D0AA3C99-B64E-47A3-9177-CB565939DE24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4138" y="742950"/>
            <a:ext cx="6604000" cy="3714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61" tIns="45930" rIns="91861" bIns="4593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7867" y="4705393"/>
            <a:ext cx="5416541" cy="4456985"/>
          </a:xfrm>
          <a:prstGeom prst="rect">
            <a:avLst/>
          </a:prstGeom>
        </p:spPr>
        <p:txBody>
          <a:bodyPr vert="horz" lIns="91861" tIns="45930" rIns="91861" bIns="4593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07601"/>
            <a:ext cx="2935292" cy="495221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35385" y="9407601"/>
            <a:ext cx="2935292" cy="495221"/>
          </a:xfrm>
          <a:prstGeom prst="rect">
            <a:avLst/>
          </a:prstGeom>
        </p:spPr>
        <p:txBody>
          <a:bodyPr vert="horz" lIns="91861" tIns="45930" rIns="91861" bIns="45930" rtlCol="0" anchor="b"/>
          <a:lstStyle>
            <a:lvl1pPr algn="r">
              <a:defRPr sz="1200"/>
            </a:lvl1pPr>
          </a:lstStyle>
          <a:p>
            <a:fld id="{C8C58BA3-6AE5-41FC-A3C0-D1AFDA661D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14600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E1289-19E1-430F-86BC-F30A6BD9600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2D42-1FAA-40CB-A158-58789FFD90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5142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E1289-19E1-430F-86BC-F30A6BD9600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2D42-1FAA-40CB-A158-58789FFD90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164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E1289-19E1-430F-86BC-F30A6BD9600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2D42-1FAA-40CB-A158-58789FFD90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632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E1289-19E1-430F-86BC-F30A6BD9600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2D42-1FAA-40CB-A158-58789FFD90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137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E1289-19E1-430F-86BC-F30A6BD9600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2D42-1FAA-40CB-A158-58789FFD90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4986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E1289-19E1-430F-86BC-F30A6BD9600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2D42-1FAA-40CB-A158-58789FFD90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2842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E1289-19E1-430F-86BC-F30A6BD9600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2D42-1FAA-40CB-A158-58789FFD90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1009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E1289-19E1-430F-86BC-F30A6BD9600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2D42-1FAA-40CB-A158-58789FFD90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507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E1289-19E1-430F-86BC-F30A6BD9600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2D42-1FAA-40CB-A158-58789FFD90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723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E1289-19E1-430F-86BC-F30A6BD9600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2D42-1FAA-40CB-A158-58789FFD90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468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E1289-19E1-430F-86BC-F30A6BD9600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F82D42-1FAA-40CB-A158-58789FFD90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44650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E1289-19E1-430F-86BC-F30A6BD9600B}" type="datetimeFigureOut">
              <a:rPr lang="ru-RU" smtClean="0"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F82D42-1FAA-40CB-A158-58789FFD90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903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Скругленный прямоугольник 33"/>
          <p:cNvSpPr>
            <a:spLocks noChangeArrowheads="1"/>
          </p:cNvSpPr>
          <p:nvPr/>
        </p:nvSpPr>
        <p:spPr bwMode="auto">
          <a:xfrm>
            <a:off x="4285868" y="1474223"/>
            <a:ext cx="2500184" cy="579063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C0C0C0"/>
            </a:solidFill>
            <a:round/>
            <a:headEnd/>
            <a:tailEnd/>
          </a:ln>
        </p:spPr>
        <p:txBody>
          <a:bodyPr rot="10800000" vert="eaVert" lIns="18000" tIns="46800" rIns="18000" bIns="36000" anchorCtr="1"/>
          <a:lstStyle/>
          <a:p>
            <a:pPr algn="ctr" eaLnBrk="1" hangingPunct="1"/>
            <a:endParaRPr lang="ru-RU" altLang="ru-RU" sz="1200" b="1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12" name="Прямоугольник 34"/>
          <p:cNvSpPr>
            <a:spLocks noChangeArrowheads="1"/>
          </p:cNvSpPr>
          <p:nvPr/>
        </p:nvSpPr>
        <p:spPr bwMode="auto">
          <a:xfrm>
            <a:off x="600710" y="1537673"/>
            <a:ext cx="260985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/>
              <a:t>ФБУ Центр </a:t>
            </a:r>
            <a:r>
              <a:rPr lang="ru-RU" sz="1200" b="1" dirty="0"/>
              <a:t>реабилитации </a:t>
            </a:r>
            <a:r>
              <a:rPr lang="ru-RU" sz="1200" b="1" dirty="0" smtClean="0"/>
              <a:t>СФР "Волгоград</a:t>
            </a:r>
            <a:r>
              <a:rPr lang="ru-RU" sz="1200" b="1" dirty="0"/>
              <a:t>"</a:t>
            </a:r>
            <a:endParaRPr lang="ru-RU" altLang="de-DE" sz="1200" b="1" dirty="0">
              <a:latin typeface="Calibri" pitchFamily="34" charset="0"/>
            </a:endParaRPr>
          </a:p>
        </p:txBody>
      </p:sp>
      <p:sp>
        <p:nvSpPr>
          <p:cNvPr id="13" name="Rectangle 20"/>
          <p:cNvSpPr>
            <a:spLocks noChangeArrowheads="1"/>
          </p:cNvSpPr>
          <p:nvPr/>
        </p:nvSpPr>
        <p:spPr bwMode="auto">
          <a:xfrm>
            <a:off x="1302852" y="116174"/>
            <a:ext cx="8466217" cy="106695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900"/>
              </a:lnSpc>
            </a:pPr>
            <a:r>
              <a:rPr lang="ru-RU" sz="1200" b="1" dirty="0">
                <a:solidFill>
                  <a:srgbClr val="002060"/>
                </a:solidFill>
              </a:rPr>
              <a:t>Информация о соблюдении отделением Фонда графиков заезда лиц, пострадавших вследствие несчастных случаев на производстве и профессиональных заболеваний, на санаторно-курортное лечение в Центры реабилитации Фонда, в рамках исполнения государственного </a:t>
            </a:r>
            <a:r>
              <a:rPr lang="ru-RU" sz="1200" b="1" dirty="0" smtClean="0">
                <a:solidFill>
                  <a:srgbClr val="002060"/>
                </a:solidFill>
              </a:rPr>
              <a:t>задания в 202</a:t>
            </a:r>
            <a:r>
              <a:rPr lang="en-US" sz="1200" b="1" dirty="0" smtClean="0">
                <a:solidFill>
                  <a:srgbClr val="002060"/>
                </a:solidFill>
              </a:rPr>
              <a:t>6</a:t>
            </a:r>
            <a:r>
              <a:rPr lang="ru-RU" sz="1200" b="1" dirty="0" smtClean="0">
                <a:solidFill>
                  <a:srgbClr val="002060"/>
                </a:solidFill>
              </a:rPr>
              <a:t> году. </a:t>
            </a:r>
            <a:endParaRPr lang="en-US" sz="1200" b="1" dirty="0" smtClean="0">
              <a:solidFill>
                <a:srgbClr val="002060"/>
              </a:solidFill>
            </a:endParaRPr>
          </a:p>
          <a:p>
            <a:pPr algn="ctr">
              <a:lnSpc>
                <a:spcPts val="1900"/>
              </a:lnSpc>
            </a:pPr>
            <a:r>
              <a:rPr lang="ru-RU" altLang="ru-RU" sz="1200" dirty="0" smtClean="0">
                <a:solidFill>
                  <a:srgbClr val="376092"/>
                </a:solidFill>
                <a:latin typeface="Calibri" pitchFamily="34" charset="0"/>
              </a:rPr>
              <a:t> </a:t>
            </a:r>
            <a:r>
              <a:rPr lang="ru-RU" altLang="ru-RU" sz="1200" dirty="0" smtClean="0">
                <a:solidFill>
                  <a:srgbClr val="C00000"/>
                </a:solidFill>
                <a:latin typeface="Calibri" pitchFamily="34" charset="0"/>
              </a:rPr>
              <a:t>(по состоянию на </a:t>
            </a:r>
            <a:r>
              <a:rPr lang="en-US" altLang="ru-RU" sz="1200" smtClean="0">
                <a:solidFill>
                  <a:srgbClr val="C00000"/>
                </a:solidFill>
                <a:latin typeface="Calibri" pitchFamily="34" charset="0"/>
              </a:rPr>
              <a:t>28</a:t>
            </a:r>
            <a:r>
              <a:rPr lang="ru-RU" altLang="ru-RU" sz="1200" smtClean="0">
                <a:solidFill>
                  <a:srgbClr val="C00000"/>
                </a:solidFill>
                <a:latin typeface="Calibri" pitchFamily="34" charset="0"/>
              </a:rPr>
              <a:t>.</a:t>
            </a:r>
            <a:r>
              <a:rPr lang="en-US" altLang="ru-RU" sz="1200" dirty="0" smtClean="0">
                <a:solidFill>
                  <a:srgbClr val="C00000"/>
                </a:solidFill>
                <a:latin typeface="Calibri" pitchFamily="34" charset="0"/>
              </a:rPr>
              <a:t>01</a:t>
            </a:r>
            <a:r>
              <a:rPr lang="ru-RU" altLang="ru-RU" sz="1200" dirty="0" smtClean="0">
                <a:solidFill>
                  <a:srgbClr val="C00000"/>
                </a:solidFill>
                <a:latin typeface="Calibri" pitchFamily="34" charset="0"/>
              </a:rPr>
              <a:t>.202</a:t>
            </a:r>
            <a:r>
              <a:rPr lang="en-US" altLang="ru-RU" sz="1200" dirty="0" smtClean="0">
                <a:solidFill>
                  <a:srgbClr val="C00000"/>
                </a:solidFill>
                <a:latin typeface="Calibri" pitchFamily="34" charset="0"/>
              </a:rPr>
              <a:t>6</a:t>
            </a:r>
            <a:r>
              <a:rPr lang="ru-RU" altLang="ru-RU" sz="1200" dirty="0" smtClean="0">
                <a:solidFill>
                  <a:srgbClr val="C00000"/>
                </a:solidFill>
                <a:latin typeface="Calibri" pitchFamily="34" charset="0"/>
              </a:rPr>
              <a:t>)</a:t>
            </a:r>
            <a:endParaRPr lang="ru-RU" altLang="ru-RU" sz="1200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1" name="Стрелка вниз 20"/>
          <p:cNvSpPr/>
          <p:nvPr/>
        </p:nvSpPr>
        <p:spPr>
          <a:xfrm>
            <a:off x="1676840" y="2077860"/>
            <a:ext cx="228800" cy="2276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11206084" y="6544815"/>
            <a:ext cx="137991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600" dirty="0"/>
          </a:p>
        </p:txBody>
      </p:sp>
      <p:sp>
        <p:nvSpPr>
          <p:cNvPr id="17" name="Скругленный прямоугольник 33"/>
          <p:cNvSpPr>
            <a:spLocks noChangeArrowheads="1"/>
          </p:cNvSpPr>
          <p:nvPr/>
        </p:nvSpPr>
        <p:spPr bwMode="auto">
          <a:xfrm>
            <a:off x="543832" y="1468263"/>
            <a:ext cx="2619498" cy="585023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C0C0C0"/>
            </a:solidFill>
            <a:round/>
            <a:headEnd/>
            <a:tailEnd/>
          </a:ln>
        </p:spPr>
        <p:txBody>
          <a:bodyPr rot="10800000" vert="eaVert" lIns="18000" tIns="46800" rIns="18000" bIns="36000" anchorCtr="1"/>
          <a:lstStyle/>
          <a:p>
            <a:pPr algn="ctr" eaLnBrk="1" hangingPunct="1"/>
            <a:endParaRPr lang="ru-RU" altLang="ru-RU" sz="1200" b="1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18" name="Прямоугольник 34"/>
          <p:cNvSpPr>
            <a:spLocks noChangeArrowheads="1"/>
          </p:cNvSpPr>
          <p:nvPr/>
        </p:nvSpPr>
        <p:spPr bwMode="auto">
          <a:xfrm>
            <a:off x="4490520" y="1556077"/>
            <a:ext cx="20908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/>
              <a:t>ФБУ Центр </a:t>
            </a:r>
            <a:r>
              <a:rPr lang="ru-RU" sz="1200" b="1" dirty="0"/>
              <a:t>реабилитации </a:t>
            </a:r>
            <a:r>
              <a:rPr lang="ru-RU" sz="1200" b="1" dirty="0" smtClean="0"/>
              <a:t>СФР "Тинаки"</a:t>
            </a:r>
            <a:endParaRPr lang="ru-RU" altLang="de-DE" sz="1200" b="1" dirty="0">
              <a:solidFill>
                <a:schemeClr val="accent5">
                  <a:lumMod val="75000"/>
                </a:schemeClr>
              </a:solidFill>
              <a:latin typeface="Calibri" pitchFamily="34" charset="0"/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5421559" y="2078292"/>
            <a:ext cx="228800" cy="2276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TextBox 2"/>
          <p:cNvSpPr txBox="1">
            <a:spLocks noChangeArrowheads="1"/>
          </p:cNvSpPr>
          <p:nvPr/>
        </p:nvSpPr>
        <p:spPr bwMode="auto">
          <a:xfrm>
            <a:off x="4306461" y="2321698"/>
            <a:ext cx="2458995" cy="276999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1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План 224 путевок</a:t>
            </a:r>
          </a:p>
        </p:txBody>
      </p:sp>
      <p:sp>
        <p:nvSpPr>
          <p:cNvPr id="29" name="Стрелка вниз 28"/>
          <p:cNvSpPr/>
          <p:nvPr/>
        </p:nvSpPr>
        <p:spPr>
          <a:xfrm>
            <a:off x="1516087" y="2577000"/>
            <a:ext cx="228800" cy="2276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трелка вниз 34"/>
          <p:cNvSpPr/>
          <p:nvPr/>
        </p:nvSpPr>
        <p:spPr>
          <a:xfrm>
            <a:off x="4490520" y="2614428"/>
            <a:ext cx="228800" cy="2276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2"/>
          <p:cNvSpPr txBox="1">
            <a:spLocks noChangeArrowheads="1"/>
          </p:cNvSpPr>
          <p:nvPr/>
        </p:nvSpPr>
        <p:spPr bwMode="auto">
          <a:xfrm>
            <a:off x="542719" y="2812258"/>
            <a:ext cx="1442600" cy="461665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1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Выдано всего 11 путевок</a:t>
            </a:r>
          </a:p>
        </p:txBody>
      </p:sp>
      <p:sp>
        <p:nvSpPr>
          <p:cNvPr id="38" name="TextBox 2"/>
          <p:cNvSpPr txBox="1">
            <a:spLocks noChangeArrowheads="1"/>
          </p:cNvSpPr>
          <p:nvPr/>
        </p:nvSpPr>
        <p:spPr bwMode="auto">
          <a:xfrm>
            <a:off x="4285868" y="2867109"/>
            <a:ext cx="1125681" cy="461665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1200" b="1" dirty="0">
                <a:solidFill>
                  <a:srgbClr val="002060"/>
                </a:solidFill>
                <a:latin typeface="Calibri" panose="020F0502020204030204" pitchFamily="34" charset="0"/>
              </a:rPr>
              <a:t>Выдано всего </a:t>
            </a:r>
            <a:r>
              <a:rPr lang="ru-RU" altLang="ru-RU" sz="1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6 путевок</a:t>
            </a:r>
            <a:endParaRPr lang="ru-RU" altLang="ru-RU" sz="1200" b="1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39" name="TextBox 2"/>
          <p:cNvSpPr txBox="1">
            <a:spLocks noChangeArrowheads="1"/>
          </p:cNvSpPr>
          <p:nvPr/>
        </p:nvSpPr>
        <p:spPr bwMode="auto">
          <a:xfrm>
            <a:off x="2117821" y="2800123"/>
            <a:ext cx="1416778" cy="646331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1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Остаток до конца года по графику 89 путевок</a:t>
            </a:r>
          </a:p>
        </p:txBody>
      </p:sp>
      <p:sp>
        <p:nvSpPr>
          <p:cNvPr id="40" name="Стрелка вниз 39"/>
          <p:cNvSpPr/>
          <p:nvPr/>
        </p:nvSpPr>
        <p:spPr>
          <a:xfrm>
            <a:off x="2608741" y="2584583"/>
            <a:ext cx="228800" cy="2276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Стрелка вниз 40"/>
          <p:cNvSpPr/>
          <p:nvPr/>
        </p:nvSpPr>
        <p:spPr>
          <a:xfrm>
            <a:off x="1816885" y="3578445"/>
            <a:ext cx="228800" cy="2276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Стрелка вниз 41"/>
          <p:cNvSpPr/>
          <p:nvPr/>
        </p:nvSpPr>
        <p:spPr>
          <a:xfrm>
            <a:off x="6249330" y="2614427"/>
            <a:ext cx="228800" cy="2276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3" name="TextBox 2"/>
          <p:cNvSpPr txBox="1">
            <a:spLocks noChangeArrowheads="1"/>
          </p:cNvSpPr>
          <p:nvPr/>
        </p:nvSpPr>
        <p:spPr bwMode="auto">
          <a:xfrm>
            <a:off x="5703394" y="2848483"/>
            <a:ext cx="1361134" cy="646331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1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Остаток </a:t>
            </a:r>
            <a:r>
              <a:rPr lang="ru-RU" altLang="ru-RU" sz="1200" b="1" dirty="0">
                <a:solidFill>
                  <a:srgbClr val="002060"/>
                </a:solidFill>
                <a:latin typeface="Calibri" panose="020F0502020204030204" pitchFamily="34" charset="0"/>
              </a:rPr>
              <a:t>до конца года по графику </a:t>
            </a:r>
            <a:r>
              <a:rPr lang="ru-RU" altLang="ru-RU" sz="1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218 путевок</a:t>
            </a:r>
          </a:p>
        </p:txBody>
      </p:sp>
      <p:sp>
        <p:nvSpPr>
          <p:cNvPr id="44" name="TextBox 2"/>
          <p:cNvSpPr txBox="1">
            <a:spLocks noChangeArrowheads="1"/>
          </p:cNvSpPr>
          <p:nvPr/>
        </p:nvSpPr>
        <p:spPr bwMode="auto">
          <a:xfrm>
            <a:off x="542719" y="3806120"/>
            <a:ext cx="2991879" cy="2492990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Запланировано по графику:</a:t>
            </a:r>
          </a:p>
          <a:p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январь -11, выдано 11 путевок;</a:t>
            </a:r>
            <a:endParaRPr lang="en-US" alt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февраль -0</a:t>
            </a:r>
            <a:endParaRPr lang="en-US" alt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март -13 путевки</a:t>
            </a:r>
            <a:endParaRPr lang="en-US" alt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апрель – 11 путевок</a:t>
            </a:r>
            <a:endParaRPr lang="en-US" alt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май- 7 путевок</a:t>
            </a: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июнь- 7 путевок</a:t>
            </a:r>
            <a:endParaRPr lang="en-US" alt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июль- 10 путевок</a:t>
            </a:r>
            <a:endParaRPr lang="en-US" alt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август- 7 путевок</a:t>
            </a:r>
            <a:endParaRPr lang="en-US" alt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сентябрь - 8 путевок</a:t>
            </a: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октябрь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-9 путевок</a:t>
            </a: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ноябрь -9 путевок</a:t>
            </a:r>
            <a:endParaRPr lang="en-US" alt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декабрь – 8 путевок</a:t>
            </a:r>
          </a:p>
        </p:txBody>
      </p:sp>
      <p:sp>
        <p:nvSpPr>
          <p:cNvPr id="47" name="TextBox 2"/>
          <p:cNvSpPr txBox="1">
            <a:spLocks noChangeArrowheads="1"/>
          </p:cNvSpPr>
          <p:nvPr/>
        </p:nvSpPr>
        <p:spPr bwMode="auto">
          <a:xfrm>
            <a:off x="4285868" y="3806120"/>
            <a:ext cx="2778660" cy="2492990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Запланировано по графику:</a:t>
            </a: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январь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-6, выдано</a:t>
            </a:r>
            <a:r>
              <a:rPr lang="en-US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путевок.</a:t>
            </a: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февраль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март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8 путевок</a:t>
            </a:r>
            <a:endParaRPr lang="en-US" alt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апрель –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путевок</a:t>
            </a: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май- 6 путевок</a:t>
            </a: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июнь-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 путевок</a:t>
            </a: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июль-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 путевок</a:t>
            </a: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август-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 путевок</a:t>
            </a: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сентябрь -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путевок</a:t>
            </a:r>
            <a:endParaRPr lang="en-US" alt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 октябрь -42 путевки</a:t>
            </a: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ноябрь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-42 путевок</a:t>
            </a: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декабрь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–29 путевок</a:t>
            </a:r>
            <a:endParaRPr lang="ru-RU" altLang="ru-RU" sz="12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8" name="TextBox 2"/>
          <p:cNvSpPr txBox="1">
            <a:spLocks noChangeArrowheads="1"/>
          </p:cNvSpPr>
          <p:nvPr/>
        </p:nvSpPr>
        <p:spPr bwMode="auto">
          <a:xfrm>
            <a:off x="542719" y="2288205"/>
            <a:ext cx="2497043" cy="276999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1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План 100 путевок</a:t>
            </a:r>
          </a:p>
        </p:txBody>
      </p:sp>
      <p:sp>
        <p:nvSpPr>
          <p:cNvPr id="49" name="Стрелка вниз 48"/>
          <p:cNvSpPr/>
          <p:nvPr/>
        </p:nvSpPr>
        <p:spPr>
          <a:xfrm>
            <a:off x="5474594" y="3565855"/>
            <a:ext cx="228800" cy="2276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34"/>
          <p:cNvSpPr>
            <a:spLocks noChangeArrowheads="1"/>
          </p:cNvSpPr>
          <p:nvPr/>
        </p:nvSpPr>
        <p:spPr bwMode="auto">
          <a:xfrm>
            <a:off x="8352344" y="1562247"/>
            <a:ext cx="260985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/>
              <a:t>ФБУ Центр </a:t>
            </a:r>
            <a:r>
              <a:rPr lang="ru-RU" sz="1200" b="1" dirty="0"/>
              <a:t>реабилитации </a:t>
            </a:r>
            <a:r>
              <a:rPr lang="ru-RU" sz="1200" b="1" dirty="0" smtClean="0"/>
              <a:t>СФР "Волга"</a:t>
            </a:r>
            <a:endParaRPr lang="ru-RU" altLang="de-DE" sz="1200" b="1" dirty="0">
              <a:latin typeface="Calibri" pitchFamily="34" charset="0"/>
            </a:endParaRPr>
          </a:p>
        </p:txBody>
      </p:sp>
      <p:sp>
        <p:nvSpPr>
          <p:cNvPr id="25" name="Стрелка вниз 24"/>
          <p:cNvSpPr/>
          <p:nvPr/>
        </p:nvSpPr>
        <p:spPr>
          <a:xfrm>
            <a:off x="9428474" y="2102434"/>
            <a:ext cx="228800" cy="2276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кругленный прямоугольник 33"/>
          <p:cNvSpPr>
            <a:spLocks noChangeArrowheads="1"/>
          </p:cNvSpPr>
          <p:nvPr/>
        </p:nvSpPr>
        <p:spPr bwMode="auto">
          <a:xfrm>
            <a:off x="8295466" y="1492837"/>
            <a:ext cx="2619498" cy="585023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C0C0C0"/>
            </a:solidFill>
            <a:round/>
            <a:headEnd/>
            <a:tailEnd/>
          </a:ln>
        </p:spPr>
        <p:txBody>
          <a:bodyPr rot="10800000" vert="eaVert" lIns="18000" tIns="46800" rIns="18000" bIns="36000" anchorCtr="1"/>
          <a:lstStyle/>
          <a:p>
            <a:pPr algn="ctr" eaLnBrk="1" hangingPunct="1"/>
            <a:endParaRPr lang="ru-RU" altLang="ru-RU" sz="1200" b="1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7" name="Стрелка вниз 26"/>
          <p:cNvSpPr/>
          <p:nvPr/>
        </p:nvSpPr>
        <p:spPr>
          <a:xfrm>
            <a:off x="9267721" y="2601574"/>
            <a:ext cx="228800" cy="2276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"/>
          <p:cNvSpPr txBox="1">
            <a:spLocks noChangeArrowheads="1"/>
          </p:cNvSpPr>
          <p:nvPr/>
        </p:nvSpPr>
        <p:spPr bwMode="auto">
          <a:xfrm>
            <a:off x="8294353" y="2836832"/>
            <a:ext cx="1442600" cy="461665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1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Выдано всего 0 путевок</a:t>
            </a:r>
          </a:p>
        </p:txBody>
      </p:sp>
      <p:sp>
        <p:nvSpPr>
          <p:cNvPr id="31" name="TextBox 2"/>
          <p:cNvSpPr txBox="1">
            <a:spLocks noChangeArrowheads="1"/>
          </p:cNvSpPr>
          <p:nvPr/>
        </p:nvSpPr>
        <p:spPr bwMode="auto">
          <a:xfrm>
            <a:off x="9869455" y="2824697"/>
            <a:ext cx="1416778" cy="646331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1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Остаток до конца года по графику 100 путевок</a:t>
            </a:r>
          </a:p>
        </p:txBody>
      </p:sp>
      <p:sp>
        <p:nvSpPr>
          <p:cNvPr id="32" name="Стрелка вниз 31"/>
          <p:cNvSpPr/>
          <p:nvPr/>
        </p:nvSpPr>
        <p:spPr>
          <a:xfrm>
            <a:off x="10360375" y="2609157"/>
            <a:ext cx="228800" cy="2276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Стрелка вниз 32"/>
          <p:cNvSpPr/>
          <p:nvPr/>
        </p:nvSpPr>
        <p:spPr>
          <a:xfrm>
            <a:off x="9568519" y="3603019"/>
            <a:ext cx="228800" cy="2276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2"/>
          <p:cNvSpPr txBox="1">
            <a:spLocks noChangeArrowheads="1"/>
          </p:cNvSpPr>
          <p:nvPr/>
        </p:nvSpPr>
        <p:spPr bwMode="auto">
          <a:xfrm>
            <a:off x="8294353" y="3830694"/>
            <a:ext cx="2991879" cy="2492990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Запланировано по графику:</a:t>
            </a:r>
          </a:p>
          <a:p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январь -0 путевок;</a:t>
            </a:r>
            <a:endParaRPr lang="en-US" alt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февраль -0</a:t>
            </a:r>
            <a:endParaRPr lang="en-US" alt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март -7 путевки</a:t>
            </a:r>
            <a:endParaRPr lang="en-US" alt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апрель – 14 путевок</a:t>
            </a:r>
            <a:endParaRPr lang="en-US" alt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май- 12 путевок</a:t>
            </a: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июнь- 13 путевок</a:t>
            </a:r>
            <a:endParaRPr lang="en-US" alt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июль- 13 путевок</a:t>
            </a:r>
            <a:endParaRPr lang="en-US" alt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август- 13 путевок</a:t>
            </a:r>
            <a:endParaRPr lang="en-US" alt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сентябрь - 7 путевок</a:t>
            </a: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октябрь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-11 путевок</a:t>
            </a:r>
          </a:p>
          <a:p>
            <a:r>
              <a:rPr lang="ru-RU" altLang="ru-RU" sz="12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ноябрь -10 путевок</a:t>
            </a:r>
            <a:endParaRPr lang="en-US" altLang="ru-RU" sz="12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altLang="ru-RU" sz="12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декабрь – 0 путевок</a:t>
            </a:r>
          </a:p>
        </p:txBody>
      </p:sp>
      <p:sp>
        <p:nvSpPr>
          <p:cNvPr id="36" name="TextBox 2"/>
          <p:cNvSpPr txBox="1">
            <a:spLocks noChangeArrowheads="1"/>
          </p:cNvSpPr>
          <p:nvPr/>
        </p:nvSpPr>
        <p:spPr bwMode="auto">
          <a:xfrm>
            <a:off x="8294353" y="2312779"/>
            <a:ext cx="2497043" cy="276999"/>
          </a:xfrm>
          <a:prstGeom prst="rect">
            <a:avLst/>
          </a:prstGeom>
          <a:noFill/>
          <a:ln w="25400">
            <a:solidFill>
              <a:schemeClr val="accent1">
                <a:lumMod val="7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ru-RU" altLang="ru-RU" sz="1200" b="1" dirty="0" smtClean="0">
                <a:solidFill>
                  <a:srgbClr val="002060"/>
                </a:solidFill>
                <a:latin typeface="Calibri" panose="020F0502020204030204" pitchFamily="34" charset="0"/>
              </a:rPr>
              <a:t>План 100 путевок</a:t>
            </a:r>
          </a:p>
        </p:txBody>
      </p:sp>
    </p:spTree>
    <p:extLst>
      <p:ext uri="{BB962C8B-B14F-4D97-AF65-F5344CB8AC3E}">
        <p14:creationId xmlns:p14="http://schemas.microsoft.com/office/powerpoint/2010/main" val="165533469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915</TotalTime>
  <Words>300</Words>
  <Application>Microsoft Office PowerPoint</Application>
  <PresentationFormat>Широкоэкранный</PresentationFormat>
  <Paragraphs>53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</vt:vector>
  </TitlesOfParts>
  <Company>ЦА ФСС РФ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Danilova_0002</dc:creator>
  <cp:lastModifiedBy>Амиров Шамиль Заурович</cp:lastModifiedBy>
  <cp:revision>183</cp:revision>
  <cp:lastPrinted>2020-06-07T13:02:49Z</cp:lastPrinted>
  <dcterms:created xsi:type="dcterms:W3CDTF">2020-06-05T09:46:36Z</dcterms:created>
  <dcterms:modified xsi:type="dcterms:W3CDTF">2026-01-27T14:31:58Z</dcterms:modified>
</cp:coreProperties>
</file>