
<file path=[Content_Types].xml><?xml version="1.0" encoding="utf-8"?>
<Types xmlns="http://schemas.openxmlformats.org/package/2006/content-types"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"/>
  </p:notesMasterIdLst>
  <p:sldIdLst>
    <p:sldId id="257" r:id="rId2"/>
  </p:sldIdLst>
  <p:sldSz cx="7556500" cy="10693400"/>
  <p:notesSz cx="7556500" cy="10693400"/>
  <p:defaultTextStyle>
    <a:defPPr>
      <a:defRPr kern="0"/>
    </a:defPPr>
  </p:defaultTextStyle>
  <p:extLst>
    <p:ext uri="{EFAFB233-063F-42B5-8137-9DF3F51BA10A}">
      <p15:sld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150" d="100"/>
          <a:sy n="150" d="100"/>
        </p:scale>
        <p:origin x="-1428" y="109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275013" cy="5349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4279900" y="0"/>
            <a:ext cx="3275013" cy="5349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F81C4AD-63E5-4AE1-814F-74FFFA4C031B}" type="datetimeFigureOut">
              <a:rPr lang="ru-RU" smtClean="0"/>
              <a:pPr/>
              <a:t>21.09.2026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801688"/>
            <a:ext cx="2835275" cy="40100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755650" y="5080000"/>
            <a:ext cx="6045200" cy="48117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10156825"/>
            <a:ext cx="3275013" cy="5349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4279900" y="10156825"/>
            <a:ext cx="3275013" cy="5349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D4B857E-12CF-4530-818B-70180EA3DF05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4B857E-12CF-4530-818B-70180EA3DF05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4954"/>
            <a:ext cx="6428422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88304"/>
            <a:ext cx="5293995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9/21/2026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9/21/2026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9/21/2026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9/21/2026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9/21/2026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822835" y="316976"/>
            <a:ext cx="2316479" cy="1122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142" y="2459482"/>
            <a:ext cx="6806565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71369" y="9944862"/>
            <a:ext cx="2420112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814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9/21/2026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4525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18" Type="http://schemas.openxmlformats.org/officeDocument/2006/relationships/image" Target="../media/image16.png"/><Relationship Id="rId3" Type="http://schemas.openxmlformats.org/officeDocument/2006/relationships/image" Target="../media/image1.png"/><Relationship Id="rId21" Type="http://schemas.openxmlformats.org/officeDocument/2006/relationships/image" Target="../media/image19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png"/><Relationship Id="rId20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png"/><Relationship Id="rId19" Type="http://schemas.openxmlformats.org/officeDocument/2006/relationships/image" Target="../media/image17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Relationship Id="rId22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0FFF5AC1-23FC-29AA-1322-19FB87EE7C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object 33">
            <a:extLst>
              <a:ext uri="{FF2B5EF4-FFF2-40B4-BE49-F238E27FC236}">
                <a16:creationId xmlns:a16="http://schemas.microsoft.com/office/drawing/2014/main" xmlns="" id="{C401BC21-B45F-3D40-8F64-4BE418C4FC93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731615" y="108000"/>
            <a:ext cx="3720388" cy="1658669"/>
          </a:xfrm>
          <a:prstGeom prst="rect">
            <a:avLst/>
          </a:prstGeom>
        </p:spPr>
      </p:pic>
      <p:sp>
        <p:nvSpPr>
          <p:cNvPr id="35" name="object 35">
            <a:extLst>
              <a:ext uri="{FF2B5EF4-FFF2-40B4-BE49-F238E27FC236}">
                <a16:creationId xmlns:a16="http://schemas.microsoft.com/office/drawing/2014/main" xmlns="" id="{831A6B3A-DEB8-1728-64CF-9A15DC387F64}"/>
              </a:ext>
            </a:extLst>
          </p:cNvPr>
          <p:cNvSpPr/>
          <p:nvPr/>
        </p:nvSpPr>
        <p:spPr>
          <a:xfrm>
            <a:off x="0" y="6846898"/>
            <a:ext cx="7345680" cy="3583940"/>
          </a:xfrm>
          <a:custGeom>
            <a:avLst/>
            <a:gdLst/>
            <a:ahLst/>
            <a:cxnLst/>
            <a:rect l="l" t="t" r="r" b="b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" name="Группа 1">
            <a:extLst>
              <a:ext uri="{FF2B5EF4-FFF2-40B4-BE49-F238E27FC236}">
                <a16:creationId xmlns:a16="http://schemas.microsoft.com/office/drawing/2014/main" xmlns="" id="{1C39AD9F-9756-18A1-4676-65FE77ABF3B2}"/>
              </a:ext>
            </a:extLst>
          </p:cNvPr>
          <p:cNvGrpSpPr/>
          <p:nvPr/>
        </p:nvGrpSpPr>
        <p:grpSpPr>
          <a:xfrm>
            <a:off x="644464" y="8176450"/>
            <a:ext cx="1147890" cy="132842"/>
            <a:chOff x="644464" y="8176450"/>
            <a:chExt cx="1147890" cy="132842"/>
          </a:xfrm>
        </p:grpSpPr>
        <p:pic>
          <p:nvPicPr>
            <p:cNvPr id="36" name="object 36">
              <a:extLst>
                <a:ext uri="{FF2B5EF4-FFF2-40B4-BE49-F238E27FC236}">
                  <a16:creationId xmlns:a16="http://schemas.microsoft.com/office/drawing/2014/main" xmlns="" id="{04564938-A2DB-2518-AFD1-E1D1C2BAD956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44464" y="8176460"/>
              <a:ext cx="103162" cy="132829"/>
            </a:xfrm>
            <a:prstGeom prst="rect">
              <a:avLst/>
            </a:prstGeom>
          </p:spPr>
        </p:pic>
        <p:sp>
          <p:nvSpPr>
            <p:cNvPr id="37" name="object 37">
              <a:extLst>
                <a:ext uri="{FF2B5EF4-FFF2-40B4-BE49-F238E27FC236}">
                  <a16:creationId xmlns:a16="http://schemas.microsoft.com/office/drawing/2014/main" xmlns="" id="{BD4822B9-7346-D53D-4A5D-B01044287B16}"/>
                </a:ext>
              </a:extLst>
            </p:cNvPr>
            <p:cNvSpPr/>
            <p:nvPr/>
          </p:nvSpPr>
          <p:spPr>
            <a:xfrm>
              <a:off x="771347" y="8178076"/>
              <a:ext cx="94615" cy="129539"/>
            </a:xfrm>
            <a:custGeom>
              <a:avLst/>
              <a:gdLst/>
              <a:ahLst/>
              <a:cxnLst/>
              <a:rect l="l" t="t" r="r" b="b"/>
              <a:pathLst>
                <a:path w="94615" h="129540">
                  <a:moveTo>
                    <a:pt x="94272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0" y="59690"/>
                  </a:lnTo>
                  <a:lnTo>
                    <a:pt x="0" y="80010"/>
                  </a:lnTo>
                  <a:lnTo>
                    <a:pt x="0" y="129540"/>
                  </a:lnTo>
                  <a:lnTo>
                    <a:pt x="23952" y="129540"/>
                  </a:lnTo>
                  <a:lnTo>
                    <a:pt x="23952" y="80010"/>
                  </a:lnTo>
                  <a:lnTo>
                    <a:pt x="86321" y="80010"/>
                  </a:lnTo>
                  <a:lnTo>
                    <a:pt x="86321" y="59690"/>
                  </a:lnTo>
                  <a:lnTo>
                    <a:pt x="23952" y="59690"/>
                  </a:lnTo>
                  <a:lnTo>
                    <a:pt x="23952" y="20320"/>
                  </a:lnTo>
                  <a:lnTo>
                    <a:pt x="94272" y="20320"/>
                  </a:lnTo>
                  <a:lnTo>
                    <a:pt x="9427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" name="object 38">
              <a:extLst>
                <a:ext uri="{FF2B5EF4-FFF2-40B4-BE49-F238E27FC236}">
                  <a16:creationId xmlns:a16="http://schemas.microsoft.com/office/drawing/2014/main" xmlns="" id="{C6924337-47B4-9E59-2AD4-F6E73162E1A6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88787" y="8176459"/>
              <a:ext cx="292329" cy="132829"/>
            </a:xfrm>
            <a:prstGeom prst="rect">
              <a:avLst/>
            </a:prstGeom>
          </p:spPr>
        </p:pic>
        <p:pic>
          <p:nvPicPr>
            <p:cNvPr id="39" name="object 39">
              <a:extLst>
                <a:ext uri="{FF2B5EF4-FFF2-40B4-BE49-F238E27FC236}">
                  <a16:creationId xmlns:a16="http://schemas.microsoft.com/office/drawing/2014/main" xmlns="" id="{35076FA5-BA0E-D863-ABDB-C34513409264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201703" y="8176450"/>
              <a:ext cx="319170" cy="132842"/>
            </a:xfrm>
            <a:prstGeom prst="rect">
              <a:avLst/>
            </a:prstGeom>
          </p:spPr>
        </p:pic>
        <p:pic>
          <p:nvPicPr>
            <p:cNvPr id="40" name="object 40">
              <a:extLst>
                <a:ext uri="{FF2B5EF4-FFF2-40B4-BE49-F238E27FC236}">
                  <a16:creationId xmlns:a16="http://schemas.microsoft.com/office/drawing/2014/main" xmlns="" id="{FE0A49B3-9DDD-AA72-EF1C-E26ADB4ACC14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545588" y="8178271"/>
              <a:ext cx="110324" cy="129146"/>
            </a:xfrm>
            <a:prstGeom prst="rect">
              <a:avLst/>
            </a:prstGeom>
          </p:spPr>
        </p:pic>
        <p:pic>
          <p:nvPicPr>
            <p:cNvPr id="41" name="object 41">
              <a:extLst>
                <a:ext uri="{FF2B5EF4-FFF2-40B4-BE49-F238E27FC236}">
                  <a16:creationId xmlns:a16="http://schemas.microsoft.com/office/drawing/2014/main" xmlns="" id="{CA7CF0C0-35A9-D2D7-FD92-79A9050C46E7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679286" y="8178274"/>
              <a:ext cx="113068" cy="131013"/>
            </a:xfrm>
            <a:prstGeom prst="rect">
              <a:avLst/>
            </a:prstGeom>
          </p:spPr>
        </p:pic>
      </p:grpSp>
      <p:sp>
        <p:nvSpPr>
          <p:cNvPr id="42" name="object 42">
            <a:extLst>
              <a:ext uri="{FF2B5EF4-FFF2-40B4-BE49-F238E27FC236}">
                <a16:creationId xmlns:a16="http://schemas.microsoft.com/office/drawing/2014/main" xmlns="" id="{CEF42E5D-5CBC-4146-2EE1-F13902DD6F3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822835" y="316976"/>
            <a:ext cx="2316480" cy="1122680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439420" marR="5715" indent="-427355" algn="r">
              <a:lnSpc>
                <a:spcPts val="2700"/>
              </a:lnSpc>
              <a:spcBef>
                <a:spcPts val="640"/>
              </a:spcBef>
            </a:pPr>
            <a:r>
              <a:rPr spc="-10" dirty="0"/>
              <a:t>МЕРОПРИЯТИЯ </a:t>
            </a:r>
            <a:r>
              <a:rPr/>
              <a:t>НА</a:t>
            </a:r>
            <a:r>
              <a:rPr spc="-5"/>
              <a:t> </a:t>
            </a:r>
            <a:r>
              <a:rPr lang="ru-RU" spc="-10" dirty="0" smtClean="0"/>
              <a:t>АВГУСТ</a:t>
            </a:r>
            <a:endParaRPr spc="-10" dirty="0"/>
          </a:p>
          <a:p>
            <a:pPr marR="5080" algn="r">
              <a:lnSpc>
                <a:spcPts val="2700"/>
              </a:lnSpc>
            </a:pPr>
            <a:r>
              <a:rPr spc="-20" dirty="0"/>
              <a:t>202</a:t>
            </a:r>
            <a:r>
              <a:rPr lang="ru-RU" spc="-20" dirty="0"/>
              <a:t>6</a:t>
            </a:r>
            <a:endParaRPr spc="-20" dirty="0"/>
          </a:p>
        </p:txBody>
      </p:sp>
      <p:sp>
        <p:nvSpPr>
          <p:cNvPr id="43" name="object 43">
            <a:extLst>
              <a:ext uri="{FF2B5EF4-FFF2-40B4-BE49-F238E27FC236}">
                <a16:creationId xmlns:a16="http://schemas.microsoft.com/office/drawing/2014/main" xmlns="" id="{C643197E-C4A3-2ECA-19B5-B44DF1B31A2E}"/>
              </a:ext>
            </a:extLst>
          </p:cNvPr>
          <p:cNvSpPr txBox="1"/>
          <p:nvPr/>
        </p:nvSpPr>
        <p:spPr>
          <a:xfrm>
            <a:off x="628900" y="8441602"/>
            <a:ext cx="5114290" cy="2041456"/>
          </a:xfrm>
          <a:prstGeom prst="rect">
            <a:avLst/>
          </a:prstGeom>
        </p:spPr>
        <p:txBody>
          <a:bodyPr vert="horz" wrap="square" lIns="0" tIns="174625" rIns="0" bIns="0" rtlCol="0">
            <a:spAutoFit/>
          </a:bodyPr>
          <a:lstStyle/>
          <a:p>
            <a:pPr marL="12700" marR="1196340">
              <a:lnSpc>
                <a:spcPct val="75800"/>
              </a:lnSpc>
              <a:spcBef>
                <a:spcPts val="1375"/>
              </a:spcBef>
            </a:pP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ПРИХОДИТЕ,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МЫ</a:t>
            </a:r>
            <a:r>
              <a:rPr sz="44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ВАС</a:t>
            </a:r>
            <a:r>
              <a:rPr sz="44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ЖДЕМ!</a:t>
            </a:r>
            <a:endParaRPr sz="4400" dirty="0">
              <a:latin typeface="Calibri"/>
              <a:cs typeface="Calibri"/>
            </a:endParaRPr>
          </a:p>
          <a:p>
            <a:pPr marL="15240">
              <a:lnSpc>
                <a:spcPts val="1430"/>
              </a:lnSpc>
              <a:spcBef>
                <a:spcPts val="1040"/>
              </a:spcBef>
            </a:pPr>
            <a:r>
              <a:rPr sz="1300" dirty="0">
                <a:solidFill>
                  <a:srgbClr val="FFFFFF"/>
                </a:solidFill>
                <a:latin typeface="Calibri"/>
                <a:cs typeface="Calibri"/>
              </a:rPr>
              <a:t>Наши</a:t>
            </a:r>
            <a:r>
              <a:rPr sz="13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spc="-10" dirty="0">
                <a:solidFill>
                  <a:srgbClr val="FFFFFF"/>
                </a:solidFill>
                <a:latin typeface="Calibri"/>
                <a:cs typeface="Calibri"/>
              </a:rPr>
              <a:t>контакты:</a:t>
            </a:r>
            <a:endParaRPr sz="1300" dirty="0">
              <a:latin typeface="Calibri"/>
              <a:cs typeface="Calibri"/>
            </a:endParaRPr>
          </a:p>
          <a:p>
            <a:pPr marL="15240" marR="5080">
              <a:lnSpc>
                <a:spcPts val="1300"/>
              </a:lnSpc>
              <a:spcBef>
                <a:spcPts val="130"/>
              </a:spcBef>
            </a:pP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>Адрес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: </a:t>
            </a:r>
            <a:r>
              <a:rPr lang="ru-RU" sz="1300" dirty="0" err="1" smtClean="0">
                <a:solidFill>
                  <a:srgbClr val="FFFFFF"/>
                </a:solidFill>
                <a:latin typeface="Calibri"/>
                <a:cs typeface="Calibri"/>
              </a:rPr>
              <a:t>Гумбетовский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 район с. Мехельта, ул. Построечная, 4</a:t>
            </a: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/>
            </a:r>
            <a:b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</a:b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>Контактный 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номер – 8964 004 90 52</a:t>
            </a:r>
            <a:endParaRPr lang="ru-RU" sz="1300" dirty="0">
              <a:solidFill>
                <a:srgbClr val="FFFFFF"/>
              </a:solidFill>
              <a:latin typeface="Calibri"/>
              <a:cs typeface="Calibri"/>
            </a:endParaRPr>
          </a:p>
          <a:p>
            <a:pPr marL="15240" marR="5080">
              <a:lnSpc>
                <a:spcPts val="1300"/>
              </a:lnSpc>
              <a:spcBef>
                <a:spcPts val="130"/>
              </a:spcBef>
            </a:pP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ФИО – Магомедов </a:t>
            </a:r>
            <a:r>
              <a:rPr lang="ru-RU" sz="1300" dirty="0" err="1" smtClean="0">
                <a:solidFill>
                  <a:srgbClr val="FFFFFF"/>
                </a:solidFill>
                <a:latin typeface="Calibri"/>
                <a:cs typeface="Calibri"/>
              </a:rPr>
              <a:t>Нурухма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ru-RU" sz="1300" dirty="0" err="1" smtClean="0">
                <a:solidFill>
                  <a:srgbClr val="FFFFFF"/>
                </a:solidFill>
                <a:latin typeface="Calibri"/>
                <a:cs typeface="Calibri"/>
              </a:rPr>
              <a:t>Хадисович</a:t>
            </a:r>
            <a:endParaRPr sz="1300" dirty="0">
              <a:latin typeface="Calibri"/>
              <a:cs typeface="Calibri"/>
            </a:endParaRPr>
          </a:p>
        </p:txBody>
      </p:sp>
      <p:sp>
        <p:nvSpPr>
          <p:cNvPr id="44" name="object 44">
            <a:extLst>
              <a:ext uri="{FF2B5EF4-FFF2-40B4-BE49-F238E27FC236}">
                <a16:creationId xmlns:a16="http://schemas.microsoft.com/office/drawing/2014/main" xmlns="" id="{797366C2-E247-0149-04E1-7921DBE2C6E3}"/>
              </a:ext>
            </a:extLst>
          </p:cNvPr>
          <p:cNvSpPr txBox="1"/>
          <p:nvPr/>
        </p:nvSpPr>
        <p:spPr>
          <a:xfrm>
            <a:off x="3819087" y="7361555"/>
            <a:ext cx="3297554" cy="5759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948814">
              <a:lnSpc>
                <a:spcPct val="112799"/>
              </a:lnSpc>
              <a:spcBef>
                <a:spcPts val="100"/>
              </a:spcBef>
            </a:pP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Время</a:t>
            </a:r>
            <a:r>
              <a:rPr sz="1600" b="1" spc="-65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58595B"/>
                </a:solidFill>
                <a:latin typeface="Calibri"/>
                <a:cs typeface="Calibri"/>
              </a:rPr>
              <a:t>работы: понедельник </a:t>
            </a: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–</a:t>
            </a:r>
            <a:r>
              <a:rPr sz="1600" b="1" spc="-10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>
                <a:solidFill>
                  <a:srgbClr val="58595B"/>
                </a:solidFill>
                <a:latin typeface="Calibri"/>
                <a:cs typeface="Calibri"/>
              </a:rPr>
              <a:t>пятница</a:t>
            </a:r>
            <a:r>
              <a:rPr sz="1600" b="1" spc="-1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smtClean="0">
                <a:solidFill>
                  <a:srgbClr val="58595B"/>
                </a:solidFill>
                <a:latin typeface="Calibri"/>
                <a:cs typeface="Calibri"/>
              </a:rPr>
              <a:t>09:</a:t>
            </a:r>
            <a:r>
              <a:rPr lang="ru-RU" sz="1600" b="1" dirty="0" smtClean="0">
                <a:solidFill>
                  <a:srgbClr val="58595B"/>
                </a:solidFill>
                <a:latin typeface="Calibri"/>
                <a:cs typeface="Calibri"/>
              </a:rPr>
              <a:t>0</a:t>
            </a:r>
            <a:r>
              <a:rPr sz="1600" b="1" smtClean="0">
                <a:solidFill>
                  <a:srgbClr val="58595B"/>
                </a:solidFill>
                <a:latin typeface="Calibri"/>
                <a:cs typeface="Calibri"/>
              </a:rPr>
              <a:t>0</a:t>
            </a:r>
            <a:r>
              <a:rPr sz="1600" b="1" spc="-5" smtClean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>
                <a:solidFill>
                  <a:srgbClr val="58595B"/>
                </a:solidFill>
                <a:latin typeface="Calibri"/>
                <a:cs typeface="Calibri"/>
              </a:rPr>
              <a:t>–</a:t>
            </a:r>
            <a:r>
              <a:rPr sz="1600" b="1" spc="-15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spc="-20" smtClean="0">
                <a:solidFill>
                  <a:srgbClr val="58595B"/>
                </a:solidFill>
                <a:latin typeface="Calibri"/>
                <a:cs typeface="Calibri"/>
              </a:rPr>
              <a:t>1</a:t>
            </a:r>
            <a:r>
              <a:rPr lang="ru-RU"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8</a:t>
            </a:r>
            <a:r>
              <a:rPr sz="1600" b="1" spc="-20" smtClean="0">
                <a:solidFill>
                  <a:srgbClr val="58595B"/>
                </a:solidFill>
                <a:latin typeface="Calibri"/>
                <a:cs typeface="Calibri"/>
              </a:rPr>
              <a:t>:</a:t>
            </a:r>
            <a:r>
              <a:rPr lang="ru-RU"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0</a:t>
            </a:r>
            <a:r>
              <a:rPr sz="1600" b="1" spc="-20" smtClean="0">
                <a:solidFill>
                  <a:srgbClr val="58595B"/>
                </a:solidFill>
                <a:latin typeface="Calibri"/>
                <a:cs typeface="Calibri"/>
              </a:rPr>
              <a:t>0</a:t>
            </a:r>
            <a:endParaRPr sz="1600" dirty="0">
              <a:latin typeface="Calibri"/>
              <a:cs typeface="Calibri"/>
            </a:endParaRPr>
          </a:p>
        </p:txBody>
      </p:sp>
      <p:sp>
        <p:nvSpPr>
          <p:cNvPr id="45" name="object 45">
            <a:extLst>
              <a:ext uri="{FF2B5EF4-FFF2-40B4-BE49-F238E27FC236}">
                <a16:creationId xmlns:a16="http://schemas.microsoft.com/office/drawing/2014/main" xmlns="" id="{C92CC961-9BC4-F300-E421-2713ABA11078}"/>
              </a:ext>
            </a:extLst>
          </p:cNvPr>
          <p:cNvSpPr txBox="1"/>
          <p:nvPr/>
        </p:nvSpPr>
        <p:spPr>
          <a:xfrm>
            <a:off x="5849952" y="8775724"/>
            <a:ext cx="1190923" cy="789959"/>
          </a:xfrm>
          <a:prstGeom prst="rect">
            <a:avLst/>
          </a:prstGeom>
        </p:spPr>
        <p:txBody>
          <a:bodyPr vert="horz" wrap="square" lIns="0" tIns="33019" rIns="0" bIns="0" rtlCol="0">
            <a:spAutoFit/>
          </a:bodyPr>
          <a:lstStyle/>
          <a:p>
            <a:pPr marL="12700" marR="120650" algn="ctr">
              <a:lnSpc>
                <a:spcPts val="800"/>
              </a:lnSpc>
              <a:spcBef>
                <a:spcPts val="259"/>
              </a:spcBef>
            </a:pPr>
            <a:r>
              <a:rPr sz="1000" spc="-10" smtClean="0">
                <a:solidFill>
                  <a:srgbClr val="FFFFFF"/>
                </a:solidFill>
                <a:latin typeface="Calibri"/>
                <a:cs typeface="Calibri"/>
              </a:rPr>
              <a:t>О</a:t>
            </a:r>
            <a:r>
              <a:rPr lang="ru-RU" sz="1000" spc="-10" dirty="0" smtClean="0">
                <a:solidFill>
                  <a:srgbClr val="FFFFFF"/>
                </a:solidFill>
                <a:latin typeface="Calibri"/>
                <a:cs typeface="Calibri"/>
              </a:rPr>
              <a:t>СФР по Республике Дагестан</a:t>
            </a:r>
          </a:p>
          <a:p>
            <a:pPr marL="12700" marR="120650" algn="ctr">
              <a:lnSpc>
                <a:spcPts val="800"/>
              </a:lnSpc>
              <a:spcBef>
                <a:spcPts val="259"/>
              </a:spcBef>
            </a:pPr>
            <a:r>
              <a:rPr lang="ru-RU" sz="1000" spc="-10" dirty="0" smtClean="0">
                <a:solidFill>
                  <a:srgbClr val="FFFFFF"/>
                </a:solidFill>
                <a:latin typeface="Calibri"/>
                <a:cs typeface="Calibri"/>
              </a:rPr>
              <a:t>Клиентская служба (на правах отдела) в  </a:t>
            </a:r>
            <a:r>
              <a:rPr lang="ru-RU" sz="1000" spc="-10" dirty="0" err="1" smtClean="0">
                <a:solidFill>
                  <a:srgbClr val="FFFFFF"/>
                </a:solidFill>
                <a:latin typeface="Calibri"/>
                <a:cs typeface="Calibri"/>
              </a:rPr>
              <a:t>Гумбетовском</a:t>
            </a:r>
            <a:r>
              <a:rPr lang="ru-RU" sz="1000" spc="-10" dirty="0" smtClean="0">
                <a:solidFill>
                  <a:srgbClr val="FFFFFF"/>
                </a:solidFill>
                <a:latin typeface="Calibri"/>
                <a:cs typeface="Calibri"/>
              </a:rPr>
              <a:t> районе</a:t>
            </a:r>
            <a:endParaRPr sz="1000" dirty="0">
              <a:latin typeface="Calibri"/>
              <a:cs typeface="Calibri"/>
            </a:endParaRPr>
          </a:p>
        </p:txBody>
      </p:sp>
      <p:grpSp>
        <p:nvGrpSpPr>
          <p:cNvPr id="104" name="Группа 103">
            <a:extLst>
              <a:ext uri="{FF2B5EF4-FFF2-40B4-BE49-F238E27FC236}">
                <a16:creationId xmlns:a16="http://schemas.microsoft.com/office/drawing/2014/main" xmlns="" id="{8A09EA03-27DE-E8C5-F944-F6332F890821}"/>
              </a:ext>
            </a:extLst>
          </p:cNvPr>
          <p:cNvGrpSpPr/>
          <p:nvPr/>
        </p:nvGrpSpPr>
        <p:grpSpPr>
          <a:xfrm>
            <a:off x="512394" y="489204"/>
            <a:ext cx="2517793" cy="983386"/>
            <a:chOff x="512394" y="489204"/>
            <a:chExt cx="2517793" cy="983386"/>
          </a:xfrm>
        </p:grpSpPr>
        <p:pic>
          <p:nvPicPr>
            <p:cNvPr id="49" name="object 49">
              <a:extLst>
                <a:ext uri="{FF2B5EF4-FFF2-40B4-BE49-F238E27FC236}">
                  <a16:creationId xmlns:a16="http://schemas.microsoft.com/office/drawing/2014/main" xmlns="" id="{363494E7-4AAD-D4F3-FBE6-3A7C33186A66}"/>
                </a:ext>
              </a:extLst>
            </p:cNvPr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12394" y="489204"/>
              <a:ext cx="839343" cy="957113"/>
            </a:xfrm>
            <a:prstGeom prst="rect">
              <a:avLst/>
            </a:prstGeom>
          </p:spPr>
        </p:pic>
        <p:sp>
          <p:nvSpPr>
            <p:cNvPr id="50" name="object 50">
              <a:extLst>
                <a:ext uri="{FF2B5EF4-FFF2-40B4-BE49-F238E27FC236}">
                  <a16:creationId xmlns:a16="http://schemas.microsoft.com/office/drawing/2014/main" xmlns="" id="{B700982A-16F1-372E-1E45-130EFD777949}"/>
                </a:ext>
              </a:extLst>
            </p:cNvPr>
            <p:cNvSpPr/>
            <p:nvPr/>
          </p:nvSpPr>
          <p:spPr>
            <a:xfrm>
              <a:off x="1577060" y="814692"/>
              <a:ext cx="295275" cy="185420"/>
            </a:xfrm>
            <a:custGeom>
              <a:avLst/>
              <a:gdLst/>
              <a:ahLst/>
              <a:cxnLst/>
              <a:rect l="l" t="t" r="r" b="b"/>
              <a:pathLst>
                <a:path w="295275" h="185419">
                  <a:moveTo>
                    <a:pt x="149402" y="132080"/>
                  </a:moveTo>
                  <a:lnTo>
                    <a:pt x="126225" y="132080"/>
                  </a:lnTo>
                  <a:lnTo>
                    <a:pt x="126225" y="0"/>
                  </a:lnTo>
                  <a:lnTo>
                    <a:pt x="104965" y="0"/>
                  </a:lnTo>
                  <a:lnTo>
                    <a:pt x="104965" y="132080"/>
                  </a:lnTo>
                  <a:lnTo>
                    <a:pt x="21259" y="132080"/>
                  </a:lnTo>
                  <a:lnTo>
                    <a:pt x="21259" y="0"/>
                  </a:lnTo>
                  <a:lnTo>
                    <a:pt x="0" y="0"/>
                  </a:lnTo>
                  <a:lnTo>
                    <a:pt x="0" y="132080"/>
                  </a:lnTo>
                  <a:lnTo>
                    <a:pt x="0" y="151130"/>
                  </a:lnTo>
                  <a:lnTo>
                    <a:pt x="129438" y="151130"/>
                  </a:lnTo>
                  <a:lnTo>
                    <a:pt x="129438" y="185420"/>
                  </a:lnTo>
                  <a:lnTo>
                    <a:pt x="149402" y="185420"/>
                  </a:lnTo>
                  <a:lnTo>
                    <a:pt x="149402" y="151130"/>
                  </a:lnTo>
                  <a:lnTo>
                    <a:pt x="149402" y="132080"/>
                  </a:lnTo>
                  <a:close/>
                </a:path>
                <a:path w="295275" h="185419">
                  <a:moveTo>
                    <a:pt x="295008" y="132080"/>
                  </a:moveTo>
                  <a:lnTo>
                    <a:pt x="207429" y="132080"/>
                  </a:lnTo>
                  <a:lnTo>
                    <a:pt x="207429" y="83820"/>
                  </a:lnTo>
                  <a:lnTo>
                    <a:pt x="282778" y="83820"/>
                  </a:lnTo>
                  <a:lnTo>
                    <a:pt x="282778" y="64770"/>
                  </a:lnTo>
                  <a:lnTo>
                    <a:pt x="207429" y="64770"/>
                  </a:lnTo>
                  <a:lnTo>
                    <a:pt x="207429" y="19050"/>
                  </a:lnTo>
                  <a:lnTo>
                    <a:pt x="291998" y="19050"/>
                  </a:lnTo>
                  <a:lnTo>
                    <a:pt x="291998" y="0"/>
                  </a:lnTo>
                  <a:lnTo>
                    <a:pt x="185966" y="0"/>
                  </a:lnTo>
                  <a:lnTo>
                    <a:pt x="185966" y="19050"/>
                  </a:lnTo>
                  <a:lnTo>
                    <a:pt x="185966" y="64770"/>
                  </a:lnTo>
                  <a:lnTo>
                    <a:pt x="185966" y="83820"/>
                  </a:lnTo>
                  <a:lnTo>
                    <a:pt x="185966" y="132080"/>
                  </a:lnTo>
                  <a:lnTo>
                    <a:pt x="185966" y="151130"/>
                  </a:lnTo>
                  <a:lnTo>
                    <a:pt x="295008" y="151130"/>
                  </a:lnTo>
                  <a:lnTo>
                    <a:pt x="295008" y="13208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grpSp>
          <p:nvGrpSpPr>
            <p:cNvPr id="51" name="object 51">
              <a:extLst>
                <a:ext uri="{FF2B5EF4-FFF2-40B4-BE49-F238E27FC236}">
                  <a16:creationId xmlns:a16="http://schemas.microsoft.com/office/drawing/2014/main" xmlns="" id="{E2674EE4-5FA7-1AB1-97D6-9FD8933C0F35}"/>
                </a:ext>
              </a:extLst>
            </p:cNvPr>
            <p:cNvGrpSpPr/>
            <p:nvPr/>
          </p:nvGrpSpPr>
          <p:grpSpPr>
            <a:xfrm>
              <a:off x="1917867" y="814804"/>
              <a:ext cx="447675" cy="151130"/>
              <a:chOff x="1917867" y="814804"/>
              <a:chExt cx="447675" cy="151130"/>
            </a:xfrm>
          </p:grpSpPr>
          <p:sp>
            <p:nvSpPr>
              <p:cNvPr id="52" name="object 52">
                <a:extLst>
                  <a:ext uri="{FF2B5EF4-FFF2-40B4-BE49-F238E27FC236}">
                    <a16:creationId xmlns:a16="http://schemas.microsoft.com/office/drawing/2014/main" xmlns="" id="{C512C997-4E9B-B301-6DCD-DD4626CB1B51}"/>
                  </a:ext>
                </a:extLst>
              </p:cNvPr>
              <p:cNvSpPr/>
              <p:nvPr/>
            </p:nvSpPr>
            <p:spPr>
              <a:xfrm>
                <a:off x="1917865" y="814806"/>
                <a:ext cx="290830" cy="151130"/>
              </a:xfrm>
              <a:custGeom>
                <a:avLst/>
                <a:gdLst/>
                <a:ahLst/>
                <a:cxnLst/>
                <a:rect l="l" t="t" r="r" b="b"/>
                <a:pathLst>
                  <a:path w="290830" h="151130">
                    <a:moveTo>
                      <a:pt x="129222" y="381"/>
                    </a:moveTo>
                    <a:lnTo>
                      <a:pt x="107759" y="381"/>
                    </a:lnTo>
                    <a:lnTo>
                      <a:pt x="107759" y="65151"/>
                    </a:lnTo>
                    <a:lnTo>
                      <a:pt x="21463" y="65151"/>
                    </a:lnTo>
                    <a:lnTo>
                      <a:pt x="21463" y="381"/>
                    </a:lnTo>
                    <a:lnTo>
                      <a:pt x="0" y="381"/>
                    </a:lnTo>
                    <a:lnTo>
                      <a:pt x="0" y="65151"/>
                    </a:lnTo>
                    <a:lnTo>
                      <a:pt x="0" y="84201"/>
                    </a:lnTo>
                    <a:lnTo>
                      <a:pt x="0" y="150241"/>
                    </a:lnTo>
                    <a:lnTo>
                      <a:pt x="21463" y="150241"/>
                    </a:lnTo>
                    <a:lnTo>
                      <a:pt x="21463" y="84201"/>
                    </a:lnTo>
                    <a:lnTo>
                      <a:pt x="107759" y="84201"/>
                    </a:lnTo>
                    <a:lnTo>
                      <a:pt x="107759" y="150241"/>
                    </a:lnTo>
                    <a:lnTo>
                      <a:pt x="129222" y="150241"/>
                    </a:lnTo>
                    <a:lnTo>
                      <a:pt x="129222" y="84201"/>
                    </a:lnTo>
                    <a:lnTo>
                      <a:pt x="129222" y="65151"/>
                    </a:lnTo>
                    <a:lnTo>
                      <a:pt x="129222" y="381"/>
                    </a:lnTo>
                    <a:close/>
                  </a:path>
                  <a:path w="290830" h="151130">
                    <a:moveTo>
                      <a:pt x="290398" y="0"/>
                    </a:moveTo>
                    <a:lnTo>
                      <a:pt x="166535" y="0"/>
                    </a:lnTo>
                    <a:lnTo>
                      <a:pt x="166535" y="19050"/>
                    </a:lnTo>
                    <a:lnTo>
                      <a:pt x="217843" y="19050"/>
                    </a:lnTo>
                    <a:lnTo>
                      <a:pt x="217843" y="151130"/>
                    </a:lnTo>
                    <a:lnTo>
                      <a:pt x="238874" y="151130"/>
                    </a:lnTo>
                    <a:lnTo>
                      <a:pt x="238874" y="19050"/>
                    </a:lnTo>
                    <a:lnTo>
                      <a:pt x="290398" y="19050"/>
                    </a:lnTo>
                    <a:lnTo>
                      <a:pt x="290398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53" name="object 53">
                <a:extLst>
                  <a:ext uri="{FF2B5EF4-FFF2-40B4-BE49-F238E27FC236}">
                    <a16:creationId xmlns:a16="http://schemas.microsoft.com/office/drawing/2014/main" xmlns="" id="{8DB0EFEE-76E2-93B2-D02A-5AF715AF8904}"/>
                  </a:ext>
                </a:extLst>
              </p:cNvPr>
              <p:cNvPicPr/>
              <p:nvPr/>
            </p:nvPicPr>
            <p:blipFill>
              <a:blip r:embed="rId10" cstate="print"/>
              <a:stretch>
                <a:fillRect/>
              </a:stretch>
            </p:blipFill>
            <p:spPr>
              <a:xfrm>
                <a:off x="2244123" y="815176"/>
                <a:ext cx="121272" cy="150266"/>
              </a:xfrm>
              <a:prstGeom prst="rect">
                <a:avLst/>
              </a:prstGeom>
            </p:spPr>
          </p:pic>
        </p:grpSp>
        <p:pic>
          <p:nvPicPr>
            <p:cNvPr id="54" name="object 54">
              <a:extLst>
                <a:ext uri="{FF2B5EF4-FFF2-40B4-BE49-F238E27FC236}">
                  <a16:creationId xmlns:a16="http://schemas.microsoft.com/office/drawing/2014/main" xmlns="" id="{D73B6862-ECE5-264B-AFCF-D3B50413E1B8}"/>
                </a:ext>
              </a:extLst>
            </p:cNvPr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556735" y="1049816"/>
              <a:ext cx="159702" cy="153695"/>
            </a:xfrm>
            <a:prstGeom prst="rect">
              <a:avLst/>
            </a:prstGeom>
          </p:spPr>
        </p:pic>
        <p:grpSp>
          <p:nvGrpSpPr>
            <p:cNvPr id="55" name="object 55">
              <a:extLst>
                <a:ext uri="{FF2B5EF4-FFF2-40B4-BE49-F238E27FC236}">
                  <a16:creationId xmlns:a16="http://schemas.microsoft.com/office/drawing/2014/main" xmlns="" id="{856BFF53-A12F-894B-0D77-34EC527D1F03}"/>
                </a:ext>
              </a:extLst>
            </p:cNvPr>
            <p:cNvGrpSpPr/>
            <p:nvPr/>
          </p:nvGrpSpPr>
          <p:grpSpPr>
            <a:xfrm>
              <a:off x="1763029" y="1051038"/>
              <a:ext cx="677545" cy="183515"/>
              <a:chOff x="1763029" y="1051038"/>
              <a:chExt cx="677545" cy="183515"/>
            </a:xfrm>
          </p:grpSpPr>
          <p:pic>
            <p:nvPicPr>
              <p:cNvPr id="56" name="object 56">
                <a:extLst>
                  <a:ext uri="{FF2B5EF4-FFF2-40B4-BE49-F238E27FC236}">
                    <a16:creationId xmlns:a16="http://schemas.microsoft.com/office/drawing/2014/main" xmlns="" id="{FD3FED06-92B2-882A-69A3-D52727BE5EB7}"/>
                  </a:ext>
                </a:extLst>
              </p:cNvPr>
              <p:cNvPicPr/>
              <p:nvPr/>
            </p:nvPicPr>
            <p:blipFill>
              <a:blip r:embed="rId12" cstate="print"/>
              <a:stretch>
                <a:fillRect/>
              </a:stretch>
            </p:blipFill>
            <p:spPr>
              <a:xfrm>
                <a:off x="1763029" y="1051534"/>
                <a:ext cx="122783" cy="150253"/>
              </a:xfrm>
              <a:prstGeom prst="rect">
                <a:avLst/>
              </a:prstGeom>
            </p:spPr>
          </p:pic>
          <p:sp>
            <p:nvSpPr>
              <p:cNvPr id="57" name="object 57">
                <a:extLst>
                  <a:ext uri="{FF2B5EF4-FFF2-40B4-BE49-F238E27FC236}">
                    <a16:creationId xmlns:a16="http://schemas.microsoft.com/office/drawing/2014/main" xmlns="" id="{E0D86920-BB7E-DC30-E295-2591059B787C}"/>
                  </a:ext>
                </a:extLst>
              </p:cNvPr>
              <p:cNvSpPr/>
              <p:nvPr/>
            </p:nvSpPr>
            <p:spPr>
              <a:xfrm>
                <a:off x="1917865" y="1051038"/>
                <a:ext cx="522605" cy="183515"/>
              </a:xfrm>
              <a:custGeom>
                <a:avLst/>
                <a:gdLst/>
                <a:ahLst/>
                <a:cxnLst/>
                <a:rect l="l" t="t" r="r" b="b"/>
                <a:pathLst>
                  <a:path w="522605" h="183515">
                    <a:moveTo>
                      <a:pt x="104749" y="495"/>
                    </a:moveTo>
                    <a:lnTo>
                      <a:pt x="83718" y="495"/>
                    </a:lnTo>
                    <a:lnTo>
                      <a:pt x="83718" y="132080"/>
                    </a:lnTo>
                    <a:lnTo>
                      <a:pt x="104749" y="132080"/>
                    </a:lnTo>
                    <a:lnTo>
                      <a:pt x="104749" y="495"/>
                    </a:lnTo>
                    <a:close/>
                  </a:path>
                  <a:path w="522605" h="183515">
                    <a:moveTo>
                      <a:pt x="210794" y="132575"/>
                    </a:moveTo>
                    <a:lnTo>
                      <a:pt x="188252" y="132575"/>
                    </a:lnTo>
                    <a:lnTo>
                      <a:pt x="188252" y="495"/>
                    </a:lnTo>
                    <a:lnTo>
                      <a:pt x="167220" y="495"/>
                    </a:lnTo>
                    <a:lnTo>
                      <a:pt x="167220" y="132575"/>
                    </a:lnTo>
                    <a:lnTo>
                      <a:pt x="166789" y="132575"/>
                    </a:lnTo>
                    <a:lnTo>
                      <a:pt x="21247" y="132575"/>
                    </a:lnTo>
                    <a:lnTo>
                      <a:pt x="21247" y="495"/>
                    </a:lnTo>
                    <a:lnTo>
                      <a:pt x="0" y="495"/>
                    </a:lnTo>
                    <a:lnTo>
                      <a:pt x="0" y="132575"/>
                    </a:lnTo>
                    <a:lnTo>
                      <a:pt x="0" y="150355"/>
                    </a:lnTo>
                    <a:lnTo>
                      <a:pt x="166789" y="150355"/>
                    </a:lnTo>
                    <a:lnTo>
                      <a:pt x="188252" y="150355"/>
                    </a:lnTo>
                    <a:lnTo>
                      <a:pt x="191046" y="150355"/>
                    </a:lnTo>
                    <a:lnTo>
                      <a:pt x="191046" y="183375"/>
                    </a:lnTo>
                    <a:lnTo>
                      <a:pt x="210794" y="183375"/>
                    </a:lnTo>
                    <a:lnTo>
                      <a:pt x="210794" y="150355"/>
                    </a:lnTo>
                    <a:lnTo>
                      <a:pt x="210794" y="132575"/>
                    </a:lnTo>
                    <a:close/>
                  </a:path>
                  <a:path w="522605" h="183515">
                    <a:moveTo>
                      <a:pt x="352691" y="132080"/>
                    </a:moveTo>
                    <a:lnTo>
                      <a:pt x="265112" y="132080"/>
                    </a:lnTo>
                    <a:lnTo>
                      <a:pt x="265112" y="83820"/>
                    </a:lnTo>
                    <a:lnTo>
                      <a:pt x="340461" y="83820"/>
                    </a:lnTo>
                    <a:lnTo>
                      <a:pt x="340461" y="64770"/>
                    </a:lnTo>
                    <a:lnTo>
                      <a:pt x="265112" y="64770"/>
                    </a:lnTo>
                    <a:lnTo>
                      <a:pt x="265112" y="19050"/>
                    </a:lnTo>
                    <a:lnTo>
                      <a:pt x="349681" y="19050"/>
                    </a:lnTo>
                    <a:lnTo>
                      <a:pt x="349681" y="0"/>
                    </a:lnTo>
                    <a:lnTo>
                      <a:pt x="243649" y="0"/>
                    </a:lnTo>
                    <a:lnTo>
                      <a:pt x="243649" y="19050"/>
                    </a:lnTo>
                    <a:lnTo>
                      <a:pt x="243649" y="64770"/>
                    </a:lnTo>
                    <a:lnTo>
                      <a:pt x="243649" y="83820"/>
                    </a:lnTo>
                    <a:lnTo>
                      <a:pt x="243649" y="132080"/>
                    </a:lnTo>
                    <a:lnTo>
                      <a:pt x="243649" y="151130"/>
                    </a:lnTo>
                    <a:lnTo>
                      <a:pt x="352691" y="151130"/>
                    </a:lnTo>
                    <a:lnTo>
                      <a:pt x="352691" y="132080"/>
                    </a:lnTo>
                    <a:close/>
                  </a:path>
                  <a:path w="522605" h="183515">
                    <a:moveTo>
                      <a:pt x="522490" y="495"/>
                    </a:moveTo>
                    <a:lnTo>
                      <a:pt x="501027" y="495"/>
                    </a:lnTo>
                    <a:lnTo>
                      <a:pt x="501027" y="65265"/>
                    </a:lnTo>
                    <a:lnTo>
                      <a:pt x="414731" y="65265"/>
                    </a:lnTo>
                    <a:lnTo>
                      <a:pt x="414731" y="495"/>
                    </a:lnTo>
                    <a:lnTo>
                      <a:pt x="393268" y="495"/>
                    </a:lnTo>
                    <a:lnTo>
                      <a:pt x="393268" y="65265"/>
                    </a:lnTo>
                    <a:lnTo>
                      <a:pt x="393268" y="84315"/>
                    </a:lnTo>
                    <a:lnTo>
                      <a:pt x="393268" y="150355"/>
                    </a:lnTo>
                    <a:lnTo>
                      <a:pt x="414731" y="150355"/>
                    </a:lnTo>
                    <a:lnTo>
                      <a:pt x="414731" y="84315"/>
                    </a:lnTo>
                    <a:lnTo>
                      <a:pt x="501027" y="84315"/>
                    </a:lnTo>
                    <a:lnTo>
                      <a:pt x="501027" y="150355"/>
                    </a:lnTo>
                    <a:lnTo>
                      <a:pt x="522490" y="150355"/>
                    </a:lnTo>
                    <a:lnTo>
                      <a:pt x="522490" y="84315"/>
                    </a:lnTo>
                    <a:lnTo>
                      <a:pt x="522490" y="65265"/>
                    </a:lnTo>
                    <a:lnTo>
                      <a:pt x="522490" y="495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58" name="object 58">
              <a:extLst>
                <a:ext uri="{FF2B5EF4-FFF2-40B4-BE49-F238E27FC236}">
                  <a16:creationId xmlns:a16="http://schemas.microsoft.com/office/drawing/2014/main" xmlns="" id="{E0DBCB07-35F8-DA5C-E412-BC6E38383540}"/>
                </a:ext>
              </a:extLst>
            </p:cNvPr>
            <p:cNvGrpSpPr/>
            <p:nvPr/>
          </p:nvGrpSpPr>
          <p:grpSpPr>
            <a:xfrm>
              <a:off x="2489099" y="1051534"/>
              <a:ext cx="291465" cy="150495"/>
              <a:chOff x="2489099" y="1051534"/>
              <a:chExt cx="291465" cy="150495"/>
            </a:xfrm>
          </p:grpSpPr>
          <p:pic>
            <p:nvPicPr>
              <p:cNvPr id="59" name="object 59">
                <a:extLst>
                  <a:ext uri="{FF2B5EF4-FFF2-40B4-BE49-F238E27FC236}">
                    <a16:creationId xmlns:a16="http://schemas.microsoft.com/office/drawing/2014/main" xmlns="" id="{4C389E7C-4176-FA87-1232-C51EFDB51977}"/>
                  </a:ext>
                </a:extLst>
              </p:cNvPr>
              <p:cNvPicPr/>
              <p:nvPr/>
            </p:nvPicPr>
            <p:blipFill>
              <a:blip r:embed="rId13" cstate="print"/>
              <a:stretch>
                <a:fillRect/>
              </a:stretch>
            </p:blipFill>
            <p:spPr>
              <a:xfrm>
                <a:off x="2489099" y="1051534"/>
                <a:ext cx="129870" cy="150253"/>
              </a:xfrm>
              <a:prstGeom prst="rect">
                <a:avLst/>
              </a:prstGeom>
            </p:spPr>
          </p:pic>
          <p:pic>
            <p:nvPicPr>
              <p:cNvPr id="60" name="object 60">
                <a:extLst>
                  <a:ext uri="{FF2B5EF4-FFF2-40B4-BE49-F238E27FC236}">
                    <a16:creationId xmlns:a16="http://schemas.microsoft.com/office/drawing/2014/main" xmlns="" id="{03A5592D-8A94-6C3C-405D-41873A40CE2A}"/>
                  </a:ext>
                </a:extLst>
              </p:cNvPr>
              <p:cNvPicPr/>
              <p:nvPr/>
            </p:nvPicPr>
            <p:blipFill>
              <a:blip r:embed="rId14" cstate="print"/>
              <a:stretch>
                <a:fillRect/>
              </a:stretch>
            </p:blipFill>
            <p:spPr>
              <a:xfrm>
                <a:off x="2659128" y="1051534"/>
                <a:ext cx="121069" cy="150253"/>
              </a:xfrm>
              <a:prstGeom prst="rect">
                <a:avLst/>
              </a:prstGeom>
            </p:spPr>
          </p:pic>
        </p:grpSp>
        <p:grpSp>
          <p:nvGrpSpPr>
            <p:cNvPr id="61" name="object 61">
              <a:extLst>
                <a:ext uri="{FF2B5EF4-FFF2-40B4-BE49-F238E27FC236}">
                  <a16:creationId xmlns:a16="http://schemas.microsoft.com/office/drawing/2014/main" xmlns="" id="{911A5BA6-58D1-80E5-A44E-62917DE6DFF0}"/>
                </a:ext>
              </a:extLst>
            </p:cNvPr>
            <p:cNvGrpSpPr/>
            <p:nvPr/>
          </p:nvGrpSpPr>
          <p:grpSpPr>
            <a:xfrm>
              <a:off x="1556741" y="1274734"/>
              <a:ext cx="1473446" cy="197856"/>
              <a:chOff x="1556741" y="1274734"/>
              <a:chExt cx="1473446" cy="197856"/>
            </a:xfrm>
          </p:grpSpPr>
          <p:pic>
            <p:nvPicPr>
              <p:cNvPr id="62" name="object 62">
                <a:extLst>
                  <a:ext uri="{FF2B5EF4-FFF2-40B4-BE49-F238E27FC236}">
                    <a16:creationId xmlns:a16="http://schemas.microsoft.com/office/drawing/2014/main" xmlns="" id="{51C43BE1-1980-92A5-0189-CD5C633719AC}"/>
                  </a:ext>
                </a:extLst>
              </p:cNvPr>
              <p:cNvPicPr/>
              <p:nvPr/>
            </p:nvPicPr>
            <p:blipFill>
              <a:blip r:embed="rId15" cstate="print"/>
              <a:stretch>
                <a:fillRect/>
              </a:stretch>
            </p:blipFill>
            <p:spPr>
              <a:xfrm>
                <a:off x="1556741" y="1291915"/>
                <a:ext cx="143383" cy="155409"/>
              </a:xfrm>
              <a:prstGeom prst="rect">
                <a:avLst/>
              </a:prstGeom>
            </p:spPr>
          </p:pic>
          <p:pic>
            <p:nvPicPr>
              <p:cNvPr id="63" name="object 63">
                <a:extLst>
                  <a:ext uri="{FF2B5EF4-FFF2-40B4-BE49-F238E27FC236}">
                    <a16:creationId xmlns:a16="http://schemas.microsoft.com/office/drawing/2014/main" xmlns="" id="{F056E6A9-CB14-0749-ACA4-13831BE068C3}"/>
                  </a:ext>
                </a:extLst>
              </p:cNvPr>
              <p:cNvPicPr/>
              <p:nvPr/>
            </p:nvPicPr>
            <p:blipFill>
              <a:blip r:embed="rId16" cstate="print"/>
              <a:stretch>
                <a:fillRect/>
              </a:stretch>
            </p:blipFill>
            <p:spPr>
              <a:xfrm>
                <a:off x="1725970" y="1291908"/>
                <a:ext cx="164426" cy="155409"/>
              </a:xfrm>
              <a:prstGeom prst="rect">
                <a:avLst/>
              </a:prstGeom>
            </p:spPr>
          </p:pic>
          <p:pic>
            <p:nvPicPr>
              <p:cNvPr id="64" name="object 64">
                <a:extLst>
                  <a:ext uri="{FF2B5EF4-FFF2-40B4-BE49-F238E27FC236}">
                    <a16:creationId xmlns:a16="http://schemas.microsoft.com/office/drawing/2014/main" xmlns="" id="{62A35826-B8E1-DF7A-0456-BDDE7E7ACF48}"/>
                  </a:ext>
                </a:extLst>
              </p:cNvPr>
              <p:cNvPicPr/>
              <p:nvPr/>
            </p:nvPicPr>
            <p:blipFill>
              <a:blip r:embed="rId17" cstate="print"/>
              <a:stretch>
                <a:fillRect/>
              </a:stretch>
            </p:blipFill>
            <p:spPr>
              <a:xfrm>
                <a:off x="1917862" y="1284537"/>
                <a:ext cx="360368" cy="188053"/>
              </a:xfrm>
              <a:prstGeom prst="rect">
                <a:avLst/>
              </a:prstGeom>
            </p:spPr>
          </p:pic>
          <p:pic>
            <p:nvPicPr>
              <p:cNvPr id="65" name="object 65">
                <a:extLst>
                  <a:ext uri="{FF2B5EF4-FFF2-40B4-BE49-F238E27FC236}">
                    <a16:creationId xmlns:a16="http://schemas.microsoft.com/office/drawing/2014/main" xmlns="" id="{B1F78447-3904-4D47-CE08-20949A799086}"/>
                  </a:ext>
                </a:extLst>
              </p:cNvPr>
              <p:cNvPicPr/>
              <p:nvPr/>
            </p:nvPicPr>
            <p:blipFill>
              <a:blip r:embed="rId18" cstate="print"/>
              <a:stretch>
                <a:fillRect/>
              </a:stretch>
            </p:blipFill>
            <p:spPr>
              <a:xfrm>
                <a:off x="2300183" y="1291908"/>
                <a:ext cx="164426" cy="155409"/>
              </a:xfrm>
              <a:prstGeom prst="rect">
                <a:avLst/>
              </a:prstGeom>
            </p:spPr>
          </p:pic>
          <p:sp>
            <p:nvSpPr>
              <p:cNvPr id="66" name="object 66">
                <a:extLst>
                  <a:ext uri="{FF2B5EF4-FFF2-40B4-BE49-F238E27FC236}">
                    <a16:creationId xmlns:a16="http://schemas.microsoft.com/office/drawing/2014/main" xmlns="" id="{E535DCEB-9387-BBEB-BEAF-06842EC93674}"/>
                  </a:ext>
                </a:extLst>
              </p:cNvPr>
              <p:cNvSpPr/>
              <p:nvPr/>
            </p:nvSpPr>
            <p:spPr>
              <a:xfrm>
                <a:off x="2494216" y="1290980"/>
                <a:ext cx="138430" cy="149860"/>
              </a:xfrm>
              <a:custGeom>
                <a:avLst/>
                <a:gdLst/>
                <a:ahLst/>
                <a:cxnLst/>
                <a:rect l="l" t="t" r="r" b="b"/>
                <a:pathLst>
                  <a:path w="138430" h="149859">
                    <a:moveTo>
                      <a:pt x="137807" y="0"/>
                    </a:moveTo>
                    <a:lnTo>
                      <a:pt x="103035" y="0"/>
                    </a:lnTo>
                    <a:lnTo>
                      <a:pt x="103035" y="59690"/>
                    </a:lnTo>
                    <a:lnTo>
                      <a:pt x="34772" y="59690"/>
                    </a:lnTo>
                    <a:lnTo>
                      <a:pt x="34772" y="0"/>
                    </a:lnTo>
                    <a:lnTo>
                      <a:pt x="0" y="0"/>
                    </a:lnTo>
                    <a:lnTo>
                      <a:pt x="0" y="59690"/>
                    </a:lnTo>
                    <a:lnTo>
                      <a:pt x="0" y="88900"/>
                    </a:lnTo>
                    <a:lnTo>
                      <a:pt x="0" y="149860"/>
                    </a:lnTo>
                    <a:lnTo>
                      <a:pt x="34772" y="149860"/>
                    </a:lnTo>
                    <a:lnTo>
                      <a:pt x="34772" y="88900"/>
                    </a:lnTo>
                    <a:lnTo>
                      <a:pt x="103035" y="88900"/>
                    </a:lnTo>
                    <a:lnTo>
                      <a:pt x="103035" y="149860"/>
                    </a:lnTo>
                    <a:lnTo>
                      <a:pt x="137807" y="149860"/>
                    </a:lnTo>
                    <a:lnTo>
                      <a:pt x="137807" y="88900"/>
                    </a:lnTo>
                    <a:lnTo>
                      <a:pt x="137807" y="59690"/>
                    </a:lnTo>
                    <a:lnTo>
                      <a:pt x="137807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67" name="object 67">
                <a:extLst>
                  <a:ext uri="{FF2B5EF4-FFF2-40B4-BE49-F238E27FC236}">
                    <a16:creationId xmlns:a16="http://schemas.microsoft.com/office/drawing/2014/main" xmlns="" id="{3BC548AB-841F-5C22-CD88-AD3B779F1A5A}"/>
                  </a:ext>
                </a:extLst>
              </p:cNvPr>
              <p:cNvPicPr/>
              <p:nvPr/>
            </p:nvPicPr>
            <p:blipFill>
              <a:blip r:embed="rId19" cstate="print"/>
              <a:stretch>
                <a:fillRect/>
              </a:stretch>
            </p:blipFill>
            <p:spPr>
              <a:xfrm>
                <a:off x="2661643" y="1290981"/>
                <a:ext cx="170433" cy="181381"/>
              </a:xfrm>
              <a:prstGeom prst="rect">
                <a:avLst/>
              </a:prstGeom>
            </p:spPr>
          </p:pic>
          <p:pic>
            <p:nvPicPr>
              <p:cNvPr id="68" name="object 68">
                <a:extLst>
                  <a:ext uri="{FF2B5EF4-FFF2-40B4-BE49-F238E27FC236}">
                    <a16:creationId xmlns:a16="http://schemas.microsoft.com/office/drawing/2014/main" xmlns="" id="{D8B0E3C9-9857-E41E-9197-9E74ED64DE48}"/>
                  </a:ext>
                </a:extLst>
              </p:cNvPr>
              <p:cNvPicPr/>
              <p:nvPr/>
            </p:nvPicPr>
            <p:blipFill>
              <a:blip r:embed="rId20" cstate="print"/>
              <a:stretch>
                <a:fillRect/>
              </a:stretch>
            </p:blipFill>
            <p:spPr>
              <a:xfrm>
                <a:off x="2861684" y="1274734"/>
                <a:ext cx="168503" cy="150253"/>
              </a:xfrm>
              <a:prstGeom prst="rect">
                <a:avLst/>
              </a:prstGeom>
            </p:spPr>
          </p:pic>
        </p:grpSp>
      </p:grpSp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xmlns="" id="{2C9ECA98-8A1C-8ED0-D2A5-6AC16AC4EF91}"/>
              </a:ext>
            </a:extLst>
          </p:cNvPr>
          <p:cNvSpPr/>
          <p:nvPr/>
        </p:nvSpPr>
        <p:spPr>
          <a:xfrm>
            <a:off x="6140450" y="9593631"/>
            <a:ext cx="874963" cy="858469"/>
          </a:xfrm>
          <a:prstGeom prst="roundRect">
            <a:avLst>
              <a:gd name="adj" fmla="val 861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Овал 3">
            <a:extLst>
              <a:ext uri="{FF2B5EF4-FFF2-40B4-BE49-F238E27FC236}">
                <a16:creationId xmlns:a16="http://schemas.microsoft.com/office/drawing/2014/main" xmlns="" id="{D4CE132A-9208-32F1-BD98-5734B46FED0C}"/>
              </a:ext>
            </a:extLst>
          </p:cNvPr>
          <p:cNvSpPr/>
          <p:nvPr/>
        </p:nvSpPr>
        <p:spPr>
          <a:xfrm>
            <a:off x="6047742" y="7937500"/>
            <a:ext cx="815410" cy="81540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8" name="object 48">
            <a:extLst>
              <a:ext uri="{FF2B5EF4-FFF2-40B4-BE49-F238E27FC236}">
                <a16:creationId xmlns:a16="http://schemas.microsoft.com/office/drawing/2014/main" xmlns="" id="{6DDD7394-D961-31A1-F65E-1023624613A4}"/>
              </a:ext>
            </a:extLst>
          </p:cNvPr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6162091" y="8141804"/>
            <a:ext cx="601642" cy="516559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A2385F59-48D0-3993-26DA-CF6757651D0F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153042" y="9577102"/>
            <a:ext cx="862371" cy="862371"/>
          </a:xfrm>
          <a:prstGeom prst="rect">
            <a:avLst/>
          </a:prstGeom>
        </p:spPr>
      </p:pic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xmlns="" id="{A0EB2BAB-12EA-C019-1F86-9CABE0AA32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946103775"/>
              </p:ext>
            </p:extLst>
          </p:nvPr>
        </p:nvGraphicFramePr>
        <p:xfrm>
          <a:off x="349250" y="2077881"/>
          <a:ext cx="6790065" cy="2763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42480">
                  <a:extLst>
                    <a:ext uri="{9D8B030D-6E8A-4147-A177-3AD203B41FA5}">
                      <a16:colId xmlns:a16="http://schemas.microsoft.com/office/drawing/2014/main" xmlns="" val="4074742491"/>
                    </a:ext>
                  </a:extLst>
                </a:gridCol>
                <a:gridCol w="4796320">
                  <a:extLst>
                    <a:ext uri="{9D8B030D-6E8A-4147-A177-3AD203B41FA5}">
                      <a16:colId xmlns:a16="http://schemas.microsoft.com/office/drawing/2014/main" xmlns="" val="3160443083"/>
                    </a:ext>
                  </a:extLst>
                </a:gridCol>
                <a:gridCol w="1151265">
                  <a:extLst>
                    <a:ext uri="{9D8B030D-6E8A-4147-A177-3AD203B41FA5}">
                      <a16:colId xmlns:a16="http://schemas.microsoft.com/office/drawing/2014/main" xmlns="" val="32995808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Дата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Мероприятие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Время</a:t>
                      </a:r>
                    </a:p>
                    <a:p>
                      <a:pPr algn="ctr"/>
                      <a:r>
                        <a:rPr lang="ru-RU" dirty="0">
                          <a:latin typeface="+mn-lt"/>
                        </a:rPr>
                        <a:t>начала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7423242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>
                          <a:latin typeface="+mn-lt"/>
                          <a:cs typeface="Calibri"/>
                        </a:rPr>
                        <a:t>01.10</a:t>
                      </a:r>
                      <a:endParaRPr lang="ru-RU" sz="1800" dirty="0">
                        <a:latin typeface="+mn-lt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0" dirty="0" smtClean="0">
                          <a:latin typeface="+mn-lt"/>
                          <a:cs typeface="Calibri Light"/>
                        </a:rPr>
                        <a:t>Международный</a:t>
                      </a:r>
                      <a:r>
                        <a:rPr lang="ru-RU" sz="1800" b="0" baseline="0" dirty="0" smtClean="0">
                          <a:latin typeface="+mn-lt"/>
                          <a:cs typeface="Calibri Light"/>
                        </a:rPr>
                        <a:t> день пожилых людей</a:t>
                      </a:r>
                      <a:endParaRPr lang="ru-RU" sz="1800" b="0" dirty="0">
                        <a:latin typeface="+mn-lt"/>
                        <a:cs typeface="Calibri Ligh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spc="-10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10:</a:t>
                      </a:r>
                      <a:r>
                        <a:rPr lang="ru-RU" sz="1800" b="0" spc="-25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00</a:t>
                      </a:r>
                      <a:endParaRPr lang="ru-RU" sz="1800" b="0" dirty="0">
                        <a:latin typeface="+mn-lt"/>
                        <a:cs typeface="Calibri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6859525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>
                          <a:latin typeface="+mn-lt"/>
                          <a:cs typeface="Calibri"/>
                        </a:rPr>
                        <a:t>05.10</a:t>
                      </a:r>
                      <a:endParaRPr lang="ru-RU" sz="1800" dirty="0">
                        <a:latin typeface="+mn-lt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1" u="sng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Полезный час.</a:t>
                      </a:r>
                      <a:endParaRPr lang="ru-RU" sz="18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ru-RU" sz="18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День учителя</a:t>
                      </a:r>
                      <a:endParaRPr lang="ru-RU" sz="1800" b="0" dirty="0">
                        <a:latin typeface="+mn-lt"/>
                        <a:cs typeface="Calibri Ligh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0" dirty="0" smtClean="0">
                          <a:latin typeface="+mn-lt"/>
                        </a:rPr>
                        <a:t>14:00</a:t>
                      </a:r>
                      <a:endParaRPr lang="ru-RU" b="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9586959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28.10.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День бабушек </a:t>
                      </a:r>
                      <a:r>
                        <a:rPr lang="ru-RU" smtClean="0"/>
                        <a:t>и дедушек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15:00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7323800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2858576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2007741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6382984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135</TotalTime>
  <Words>82</Words>
  <Application>Microsoft Office PowerPoint</Application>
  <PresentationFormat>Произвольный</PresentationFormat>
  <Paragraphs>24</Paragraphs>
  <Slides>1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Office Theme</vt:lpstr>
      <vt:lpstr>МЕРОПРИЯТИЯ НА АВГУСТ 2026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МЕРОПРИЯТИЯ НА ДЕКАБРЬ 2025</dc:title>
  <dc:creator>Пользователь</dc:creator>
  <cp:lastModifiedBy>017gamzatovahu</cp:lastModifiedBy>
  <cp:revision>23</cp:revision>
  <dcterms:created xsi:type="dcterms:W3CDTF">2025-11-06T11:20:25Z</dcterms:created>
  <dcterms:modified xsi:type="dcterms:W3CDTF">2026-09-21T13:37:48Z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2025-11-06T00:00:00Z</vt:filetime>
  </property>
  <property fmtid="{D5CDD505-2E9C-101B-9397-08002B2CF9AE}" pid="3" name="Creator">
    <vt:lpwstr>Adobe InDesign 18.4 (Windows)</vt:lpwstr>
  </property>
  <property fmtid="{D5CDD505-2E9C-101B-9397-08002B2CF9AE}" pid="4" name="LastSaved">
    <vt:filetime>2025-11-06T00:00:00Z</vt:filetime>
  </property>
  <property fmtid="{D5CDD505-2E9C-101B-9397-08002B2CF9AE}" pid="5" name="Producer">
    <vt:lpwstr>Adobe PDF Library 17.0</vt:lpwstr>
  </property>
</Properties>
</file>