
<file path=[Content_Types].xml><?xml version="1.0" encoding="utf-8"?>
<Types xmlns="http://schemas.openxmlformats.org/package/2006/content-types"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sldIdLst>
    <p:sldId id="257" r:id="rId2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150" d="100"/>
          <a:sy n="150" d="100"/>
        </p:scale>
        <p:origin x="-468" y="161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275013" cy="5349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4279900" y="0"/>
            <a:ext cx="3275013" cy="5349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F81C4AD-63E5-4AE1-814F-74FFFA4C031B}" type="datetimeFigureOut">
              <a:rPr lang="ru-RU" smtClean="0"/>
              <a:pPr/>
              <a:t>25.03.2026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360613" y="801688"/>
            <a:ext cx="2835275" cy="40100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755650" y="5080000"/>
            <a:ext cx="6045200" cy="48117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10156825"/>
            <a:ext cx="3275013" cy="5349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4279900" y="10156825"/>
            <a:ext cx="3275013" cy="5349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D4B857E-12CF-4530-818B-70180EA3DF05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4B857E-12CF-4530-818B-70180EA3DF05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3/25/2026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3/25/2026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3/25/2026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3/25/2026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3/25/2026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3/25/2026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18" Type="http://schemas.openxmlformats.org/officeDocument/2006/relationships/image" Target="../media/image16.png"/><Relationship Id="rId3" Type="http://schemas.openxmlformats.org/officeDocument/2006/relationships/image" Target="../media/image1.png"/><Relationship Id="rId21" Type="http://schemas.openxmlformats.org/officeDocument/2006/relationships/image" Target="../media/image19.png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17" Type="http://schemas.openxmlformats.org/officeDocument/2006/relationships/image" Target="../media/image15.pn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4.png"/><Relationship Id="rId20" Type="http://schemas.openxmlformats.org/officeDocument/2006/relationships/image" Target="../media/image1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5" Type="http://schemas.openxmlformats.org/officeDocument/2006/relationships/image" Target="../media/image13.png"/><Relationship Id="rId10" Type="http://schemas.openxmlformats.org/officeDocument/2006/relationships/image" Target="../media/image8.png"/><Relationship Id="rId19" Type="http://schemas.openxmlformats.org/officeDocument/2006/relationships/image" Target="../media/image17.png"/><Relationship Id="rId4" Type="http://schemas.openxmlformats.org/officeDocument/2006/relationships/image" Target="../media/image2.png"/><Relationship Id="rId9" Type="http://schemas.openxmlformats.org/officeDocument/2006/relationships/image" Target="../media/image7.png"/><Relationship Id="rId14" Type="http://schemas.openxmlformats.org/officeDocument/2006/relationships/image" Target="../media/image12.png"/><Relationship Id="rId22" Type="http://schemas.openxmlformats.org/officeDocument/2006/relationships/image" Target="../media/image2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:a16="http://schemas.microsoft.com/office/drawing/2014/main" xmlns="" id="{C401BC21-B45F-3D40-8F64-4BE418C4FC93}"/>
              </a:ext>
            </a:extLst>
          </p:cNvPr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:a16="http://schemas.microsoft.com/office/drawing/2014/main" xmlns="" id="{831A6B3A-DEB8-1728-64CF-9A15DC387F64}"/>
              </a:ext>
            </a:extLst>
          </p:cNvPr>
          <p:cNvSpPr/>
          <p:nvPr/>
        </p:nvSpPr>
        <p:spPr>
          <a:xfrm>
            <a:off x="0" y="6846898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xmlns="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:a16="http://schemas.microsoft.com/office/drawing/2014/main" xmlns="" id="{04564938-A2DB-2518-AFD1-E1D1C2BAD95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:a16="http://schemas.microsoft.com/office/drawing/2014/main" xmlns="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:a16="http://schemas.microsoft.com/office/drawing/2014/main" xmlns="" id="{C6924337-47B4-9E59-2AD4-F6E73162E1A6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:a16="http://schemas.microsoft.com/office/drawing/2014/main" xmlns="" id="{35076FA5-BA0E-D863-ABDB-C3451340926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:a16="http://schemas.microsoft.com/office/drawing/2014/main" xmlns="" id="{FE0A49B3-9DDD-AA72-EF1C-E26ADB4ACC14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:a16="http://schemas.microsoft.com/office/drawing/2014/main" xmlns="" id="{CA7CF0C0-35A9-D2D7-FD92-79A9050C46E7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:a16="http://schemas.microsoft.com/office/drawing/2014/main" xmlns="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822835" y="316976"/>
            <a:ext cx="2316480" cy="112268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/>
              <a:t>НА</a:t>
            </a:r>
            <a:r>
              <a:rPr spc="-5"/>
              <a:t> </a:t>
            </a:r>
            <a:r>
              <a:rPr lang="ru-RU" spc="-10" dirty="0" smtClean="0"/>
              <a:t>АПРЕЛЬ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:a16="http://schemas.microsoft.com/office/drawing/2014/main" xmlns="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41456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FFFFFF"/>
                </a:solidFill>
                <a:latin typeface="Calibri"/>
                <a:cs typeface="Calibri"/>
              </a:rPr>
              <a:t>контакты: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Адрес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: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Гумбетовский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район с. Мехельта, ул. Построечная, 4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 – 8964 004 90 52</a:t>
            </a:r>
            <a:endParaRPr lang="ru-RU" sz="130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ФИО – Магомедов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Нурухма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Хадисович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:a16="http://schemas.microsoft.com/office/drawing/2014/main" xmlns="" id="{797366C2-E247-0149-04E1-7921DBE2C6E3}"/>
              </a:ext>
            </a:extLst>
          </p:cNvPr>
          <p:cNvSpPr txBox="1"/>
          <p:nvPr/>
        </p:nvSpPr>
        <p:spPr>
          <a:xfrm>
            <a:off x="3819087" y="7361555"/>
            <a:ext cx="3297554" cy="5759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>
                <a:solidFill>
                  <a:srgbClr val="58595B"/>
                </a:solidFill>
                <a:latin typeface="Calibri"/>
                <a:cs typeface="Calibri"/>
              </a:rPr>
              <a:t>пятница</a:t>
            </a:r>
            <a:r>
              <a:rPr sz="1600" b="1" spc="-1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mtClean="0">
                <a:solidFill>
                  <a:srgbClr val="58595B"/>
                </a:solidFill>
                <a:latin typeface="Calibri"/>
                <a:cs typeface="Calibri"/>
              </a:rPr>
              <a:t>09: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5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smtClean="0">
                <a:solidFill>
                  <a:srgbClr val="58595B"/>
                </a:solidFill>
                <a:latin typeface="Calibri"/>
                <a:cs typeface="Calibri"/>
              </a:rPr>
              <a:t>1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8</a:t>
            </a:r>
            <a:r>
              <a:rPr sz="1600" b="1" spc="-2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2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:a16="http://schemas.microsoft.com/office/drawing/2014/main" xmlns="" id="{C92CC961-9BC4-F300-E421-2713ABA11078}"/>
              </a:ext>
            </a:extLst>
          </p:cNvPr>
          <p:cNvSpPr txBox="1"/>
          <p:nvPr/>
        </p:nvSpPr>
        <p:spPr>
          <a:xfrm>
            <a:off x="5849952" y="8775724"/>
            <a:ext cx="1190923" cy="789959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 algn="ctr">
              <a:lnSpc>
                <a:spcPts val="800"/>
              </a:lnSpc>
              <a:spcBef>
                <a:spcPts val="259"/>
              </a:spcBef>
            </a:pPr>
            <a:r>
              <a:rPr sz="1000" spc="-10" smtClean="0">
                <a:solidFill>
                  <a:srgbClr val="FFFFFF"/>
                </a:solidFill>
                <a:latin typeface="Calibri"/>
                <a:cs typeface="Calibri"/>
              </a:rPr>
              <a:t>О</a:t>
            </a:r>
            <a:r>
              <a:rPr lang="ru-RU" sz="1000" spc="-10" dirty="0" smtClean="0">
                <a:solidFill>
                  <a:srgbClr val="FFFFFF"/>
                </a:solidFill>
                <a:latin typeface="Calibri"/>
                <a:cs typeface="Calibri"/>
              </a:rPr>
              <a:t>СФР по Республике Дагестан</a:t>
            </a:r>
          </a:p>
          <a:p>
            <a:pPr marL="12700" marR="120650" algn="ctr">
              <a:lnSpc>
                <a:spcPts val="800"/>
              </a:lnSpc>
              <a:spcBef>
                <a:spcPts val="259"/>
              </a:spcBef>
            </a:pPr>
            <a:r>
              <a:rPr lang="ru-RU" sz="1000" spc="-10" dirty="0" smtClean="0">
                <a:solidFill>
                  <a:srgbClr val="FFFFFF"/>
                </a:solidFill>
                <a:latin typeface="Calibri"/>
                <a:cs typeface="Calibri"/>
              </a:rPr>
              <a:t>Клиентская служба (на правах отдела) в  </a:t>
            </a:r>
            <a:r>
              <a:rPr lang="ru-RU" sz="1000" spc="-10" dirty="0" err="1" smtClean="0">
                <a:solidFill>
                  <a:srgbClr val="FFFFFF"/>
                </a:solidFill>
                <a:latin typeface="Calibri"/>
                <a:cs typeface="Calibri"/>
              </a:rPr>
              <a:t>Гумбетовском</a:t>
            </a:r>
            <a:r>
              <a:rPr lang="ru-RU" sz="1000" spc="-10" dirty="0" smtClean="0">
                <a:solidFill>
                  <a:srgbClr val="FFFFFF"/>
                </a:solidFill>
                <a:latin typeface="Calibri"/>
                <a:cs typeface="Calibri"/>
              </a:rPr>
              <a:t> районе</a:t>
            </a:r>
            <a:endParaRPr sz="10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:a16="http://schemas.microsoft.com/office/drawing/2014/main" xmlns="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7793" cy="983386"/>
            <a:chOff x="512394" y="489204"/>
            <a:chExt cx="2517793" cy="983386"/>
          </a:xfrm>
        </p:grpSpPr>
        <p:pic>
          <p:nvPicPr>
            <p:cNvPr id="49" name="object 49">
              <a:extLst>
                <a:ext uri="{FF2B5EF4-FFF2-40B4-BE49-F238E27FC236}">
                  <a16:creationId xmlns:a16="http://schemas.microsoft.com/office/drawing/2014/main" xmlns="" id="{363494E7-4AAD-D4F3-FBE6-3A7C33186A66}"/>
                </a:ext>
              </a:extLst>
            </p:cNvPr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:a16="http://schemas.microsoft.com/office/drawing/2014/main" xmlns="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:a16="http://schemas.microsoft.com/office/drawing/2014/main" xmlns="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:a16="http://schemas.microsoft.com/office/drawing/2014/main" xmlns="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:a16="http://schemas.microsoft.com/office/drawing/2014/main" xmlns="" id="{8DB0EFEE-76E2-93B2-D02A-5AF715AF8904}"/>
                  </a:ext>
                </a:extLst>
              </p:cNvPr>
              <p:cNvPicPr/>
              <p:nvPr/>
            </p:nvPicPr>
            <p:blipFill>
              <a:blip r:embed="rId10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:a16="http://schemas.microsoft.com/office/drawing/2014/main" xmlns="" id="{D73B6862-ECE5-264B-AFCF-D3B50413E1B8}"/>
                </a:ext>
              </a:extLst>
            </p:cNvPr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:a16="http://schemas.microsoft.com/office/drawing/2014/main" xmlns="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:a16="http://schemas.microsoft.com/office/drawing/2014/main" xmlns="" id="{FD3FED06-92B2-882A-69A3-D52727BE5EB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:a16="http://schemas.microsoft.com/office/drawing/2014/main" xmlns="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:a16="http://schemas.microsoft.com/office/drawing/2014/main" xmlns="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:a16="http://schemas.microsoft.com/office/drawing/2014/main" xmlns="" id="{4C389E7C-4176-FA87-1232-C51EFDB51977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:a16="http://schemas.microsoft.com/office/drawing/2014/main" xmlns="" id="{03A5592D-8A94-6C3C-405D-41873A40CE2A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:a16="http://schemas.microsoft.com/office/drawing/2014/main" xmlns="" id="{911A5BA6-58D1-80E5-A44E-62917DE6DFF0}"/>
                </a:ext>
              </a:extLst>
            </p:cNvPr>
            <p:cNvGrpSpPr/>
            <p:nvPr/>
          </p:nvGrpSpPr>
          <p:grpSpPr>
            <a:xfrm>
              <a:off x="1556741" y="1274734"/>
              <a:ext cx="1473446" cy="197856"/>
              <a:chOff x="1556741" y="1274734"/>
              <a:chExt cx="1473446" cy="197856"/>
            </a:xfrm>
          </p:grpSpPr>
          <p:pic>
            <p:nvPicPr>
              <p:cNvPr id="62" name="object 62">
                <a:extLst>
                  <a:ext uri="{FF2B5EF4-FFF2-40B4-BE49-F238E27FC236}">
                    <a16:creationId xmlns:a16="http://schemas.microsoft.com/office/drawing/2014/main" xmlns="" id="{51C43BE1-1980-92A5-0189-CD5C633719AC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:a16="http://schemas.microsoft.com/office/drawing/2014/main" xmlns="" id="{F056E6A9-CB14-0749-ACA4-13831BE068C3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:a16="http://schemas.microsoft.com/office/drawing/2014/main" xmlns="" id="{62A35826-B8E1-DF7A-0456-BDDE7E7ACF48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:a16="http://schemas.microsoft.com/office/drawing/2014/main" xmlns="" id="{B1F78447-3904-4D47-CE08-20949A799086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:a16="http://schemas.microsoft.com/office/drawing/2014/main" xmlns="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:a16="http://schemas.microsoft.com/office/drawing/2014/main" xmlns="" id="{3BC548AB-841F-5C22-CD88-AD3B779F1A5A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:a16="http://schemas.microsoft.com/office/drawing/2014/main" xmlns="" id="{D8B0E3C9-9857-E41E-9197-9E74ED64DE48}"/>
                  </a:ext>
                </a:extLst>
              </p:cNvPr>
              <p:cNvPicPr/>
              <p:nvPr/>
            </p:nvPicPr>
            <p:blipFill>
              <a:blip r:embed="rId20" cstate="print"/>
              <a:stretch>
                <a:fillRect/>
              </a:stretch>
            </p:blipFill>
            <p:spPr>
              <a:xfrm>
                <a:off x="2861684" y="1274734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xmlns="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xmlns="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:a16="http://schemas.microsoft.com/office/drawing/2014/main" xmlns="" id="{6DDD7394-D961-31A1-F65E-1023624613A4}"/>
              </a:ext>
            </a:extLst>
          </p:cNvPr>
          <p:cNvPicPr/>
          <p:nvPr/>
        </p:nvPicPr>
        <p:blipFill>
          <a:blip r:embed="rId21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46" name="Таблица 45"/>
          <p:cNvGraphicFramePr>
            <a:graphicFrameLocks noGrp="1"/>
          </p:cNvGraphicFramePr>
          <p:nvPr/>
        </p:nvGraphicFramePr>
        <p:xfrm>
          <a:off x="206350" y="3274998"/>
          <a:ext cx="6932942" cy="2926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48236"/>
                <a:gridCol w="4809216"/>
                <a:gridCol w="1175490"/>
              </a:tblGrid>
              <a:tr h="140014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</a:tr>
              <a:tr h="892268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02.04.</a:t>
                      </a:r>
                      <a:endParaRPr lang="ru-RU" sz="18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 Light"/>
                        </a:rPr>
                        <a:t>Информационный день (при участии организаций социального обслуживания, социальной защиты)</a:t>
                      </a: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dirty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10:</a:t>
                      </a:r>
                      <a:r>
                        <a:rPr lang="ru-RU" sz="1800" b="0" spc="-25" dirty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</a:tr>
              <a:tr h="624587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апрель</a:t>
                      </a:r>
                      <a:endParaRPr lang="ru-RU" sz="18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 Light"/>
                        </a:rPr>
                        <a:t>Участие в </a:t>
                      </a:r>
                      <a:r>
                        <a:rPr lang="ru-RU" sz="1800" b="0" dirty="0" err="1" smtClean="0">
                          <a:latin typeface="+mn-lt"/>
                          <a:cs typeface="Calibri Light"/>
                        </a:rPr>
                        <a:t>онлайн</a:t>
                      </a:r>
                      <a:r>
                        <a:rPr lang="ru-RU" sz="1800" b="0" dirty="0" smtClean="0">
                          <a:latin typeface="+mn-lt"/>
                          <a:cs typeface="Calibri Light"/>
                        </a:rPr>
                        <a:t> - лекциях , проводимых ВПП «Единая Россия»</a:t>
                      </a: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b="0" dirty="0">
                        <a:latin typeface="+mn-lt"/>
                      </a:endParaRPr>
                    </a:p>
                  </a:txBody>
                  <a:tcPr/>
                </a:tc>
              </a:tr>
              <a:tr h="361864">
                <a:tc>
                  <a:txBody>
                    <a:bodyPr/>
                    <a:lstStyle/>
                    <a:p>
                      <a:r>
                        <a:rPr lang="ru-RU" dirty="0" smtClean="0"/>
                        <a:t>30.04.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Проведение акции «Георгиевская лента»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15:00</a:t>
                      </a:r>
                      <a:endParaRPr lang="ru-RU" dirty="0"/>
                    </a:p>
                  </a:txBody>
                  <a:tcPr/>
                </a:tc>
              </a:tr>
              <a:tr h="361864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125</TotalTime>
  <Words>99</Words>
  <Application>Microsoft Office PowerPoint</Application>
  <PresentationFormat>Произвольный</PresentationFormat>
  <Paragraphs>22</Paragraphs>
  <Slides>1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МЕРОПРИЯТИЯ НА АПРЕЛЬ 2026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017MagomedovNKH</cp:lastModifiedBy>
  <cp:revision>23</cp:revision>
  <dcterms:created xsi:type="dcterms:W3CDTF">2025-11-06T11:20:25Z</dcterms:created>
  <dcterms:modified xsi:type="dcterms:W3CDTF">2026-03-25T07:31:22Z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