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7556500" cy="10693400"/>
  <p:notesSz cx="6797675" cy="9929813"/>
  <p:defaultTextStyle>
    <a:defPPr>
      <a:defRPr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>
              <a:solidFill>
                <a:schemeClr val="lt1"/>
              </a:solidFill>
            </a:ln>
          </a:left>
          <a:right>
            <a:ln w="12700">
              <a:solidFill>
                <a:schemeClr val="lt1"/>
              </a:solidFill>
            </a:ln>
          </a:right>
          <a:top>
            <a:ln w="12700">
              <a:solidFill>
                <a:schemeClr val="lt1"/>
              </a:solidFill>
            </a:ln>
          </a:top>
          <a:bottom>
            <a:ln w="12700">
              <a:solidFill>
                <a:schemeClr val="lt1"/>
              </a:solidFill>
            </a:ln>
          </a:bottom>
          <a:insideH>
            <a:ln w="12700">
              <a:solidFill>
                <a:schemeClr val="lt1"/>
              </a:solidFill>
            </a:ln>
          </a:insideH>
          <a:insideV>
            <a:ln w="12700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  <a:fill>
          <a:solidFill>
            <a:schemeClr val="accent1">
              <a:tint val="40000"/>
            </a:schemeClr>
          </a:solidFill>
        </a:fill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prstClr val="black"/>
        </a:fontRef>
        <a:schemeClr val="lt1"/>
      </a:tcTxStyle>
      <a:tcStyle>
        <a:tcBdr>
          <a:bottom>
            <a:ln w="38100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  <a:neCell>
      <a:tcStyle>
        <a:tcBdr/>
      </a:tcStyle>
    </a:neCell>
    <a:nwCell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3216" y="16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Title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 bwMode="auto"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36000" tIns="36000" rIns="36000" bIns="3600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 bwMode="auto">
          <a:xfrm>
            <a:off x="1134427" y="5988303"/>
            <a:ext cx="5293995" cy="2673350"/>
          </a:xfrm>
          <a:prstGeom prst="rect">
            <a:avLst/>
          </a:prstGeom>
        </p:spPr>
        <p:txBody>
          <a:bodyPr wrap="square" lIns="36000" tIns="36000" rIns="36000" bIns="36000">
            <a:spAutoFit/>
          </a:bodyPr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 bwMode="auto"/>
        <p:txBody>
          <a:bodyPr lIns="36000" tIns="36000" rIns="36000" bIns="3600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 bwMode="auto"/>
        <p:txBody>
          <a:bodyPr lIns="36000" tIns="36000" rIns="36000" bIns="3600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D8BD707-D9CF-40AE-B4C6-C98DA3205C09}" type="datetimeFigureOut">
              <a:rPr lang="en-US"/>
              <a:t>3/30/2026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 bwMode="auto"/>
        <p:txBody>
          <a:bodyPr lIns="36000" tIns="36000" rIns="36000" bIns="3600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Title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 bwMode="auto"/>
        <p:txBody>
          <a:bodyPr lIns="36000" tIns="36000" rIns="36000" bIns="3600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 bwMode="auto"/>
        <p:txBody>
          <a:bodyPr lIns="36000" tIns="36000" rIns="36000" bIns="36000"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 bwMode="auto"/>
        <p:txBody>
          <a:bodyPr lIns="36000" tIns="36000" rIns="36000" bIns="3600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 bwMode="auto"/>
        <p:txBody>
          <a:bodyPr lIns="36000" tIns="36000" rIns="36000" bIns="3600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D8BD707-D9CF-40AE-B4C6-C98DA3205C09}" type="datetimeFigureOut">
              <a:rPr lang="en-US"/>
              <a:t>3/30/2026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 bwMode="auto"/>
        <p:txBody>
          <a:bodyPr lIns="36000" tIns="36000" rIns="36000" bIns="3600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Two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 bwMode="auto"/>
        <p:txBody>
          <a:bodyPr lIns="36000" tIns="36000" rIns="36000" bIns="3600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 bwMode="auto"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36000" tIns="36000" rIns="36000" bIns="36000">
            <a:spAutoFit/>
          </a:bodyPr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 bwMode="auto"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36000" tIns="36000" rIns="36000" bIns="36000">
            <a:spAutoFit/>
          </a:bodyPr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 bwMode="auto"/>
        <p:txBody>
          <a:bodyPr lIns="36000" tIns="36000" rIns="36000" bIns="3600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 bwMode="auto"/>
        <p:txBody>
          <a:bodyPr lIns="36000" tIns="36000" rIns="36000" bIns="3600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D8BD707-D9CF-40AE-B4C6-C98DA3205C09}" type="datetimeFigureOut">
              <a:rPr lang="en-US"/>
              <a:t>3/30/2026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 bwMode="auto"/>
        <p:txBody>
          <a:bodyPr lIns="36000" tIns="36000" rIns="36000" bIns="3600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 bwMode="auto"/>
        <p:txBody>
          <a:bodyPr lIns="36000" tIns="36000" rIns="36000" bIns="3600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 bwMode="auto"/>
        <p:txBody>
          <a:bodyPr lIns="36000" tIns="36000" rIns="36000" bIns="3600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 bwMode="auto"/>
        <p:txBody>
          <a:bodyPr lIns="36000" tIns="36000" rIns="36000" bIns="3600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D8BD707-D9CF-40AE-B4C6-C98DA3205C09}" type="datetimeFigureOut">
              <a:rPr lang="en-US"/>
              <a:t>3/30/2026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 bwMode="auto"/>
        <p:txBody>
          <a:bodyPr lIns="36000" tIns="36000" rIns="36000" bIns="3600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Blank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 bwMode="auto"/>
        <p:txBody>
          <a:bodyPr lIns="36000" tIns="36000" rIns="36000" bIns="3600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 bwMode="auto"/>
        <p:txBody>
          <a:bodyPr lIns="36000" tIns="36000" rIns="36000" bIns="3600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D8BD707-D9CF-40AE-B4C6-C98DA3205C09}" type="datetimeFigureOut">
              <a:rPr lang="en-US"/>
              <a:t>3/30/2026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 bwMode="auto"/>
        <p:txBody>
          <a:bodyPr lIns="36000" tIns="36000" rIns="36000" bIns="3600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 bwMode="auto"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36000" tIns="36000" rIns="36000" bIns="3600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 bwMode="auto"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36000" tIns="36000" rIns="36000" bIns="36000">
            <a:spAutoFit/>
          </a:bodyPr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 bwMode="auto"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36000" tIns="36000" rIns="36000" bIns="3600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 bwMode="auto"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36000" tIns="36000" rIns="36000" bIns="3600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D8BD707-D9CF-40AE-B4C6-C98DA3205C09}" type="datetimeFigureOut">
              <a:rPr lang="en-US"/>
              <a:t>3/30/2026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 bwMode="auto"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36000" tIns="36000" rIns="36000" bIns="3600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6F15528-21DE-4FAA-801E-634DDDAF4B2B}" type="slidenum">
              <a:r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33" name="object 33"/>
          <p:cNvPicPr/>
          <p:nvPr/>
        </p:nvPicPr>
        <p:blipFill>
          <a:blip r:embed="rId2"/>
          <a:stretch/>
        </p:blipFill>
        <p:spPr bwMode="auto">
          <a:xfrm>
            <a:off x="3363651" y="108000"/>
            <a:ext cx="4088351" cy="1658669"/>
          </a:xfrm>
          <a:prstGeom prst="rect">
            <a:avLst/>
          </a:prstGeom>
        </p:spPr>
      </p:pic>
      <p:grpSp>
        <p:nvGrpSpPr>
          <p:cNvPr id="2" name="Группа 1"/>
          <p:cNvGrpSpPr/>
          <p:nvPr/>
        </p:nvGrpSpPr>
        <p:grpSpPr bwMode="auto"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/>
            <p:cNvPicPr/>
            <p:nvPr/>
          </p:nvPicPr>
          <p:blipFill>
            <a:blip r:embed="rId3"/>
            <a:stretch/>
          </p:blipFill>
          <p:spPr bwMode="auto"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/>
            <p:cNvSpPr/>
            <p:nvPr/>
          </p:nvSpPr>
          <p:spPr bwMode="auto"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 extrusionOk="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36000" tIns="36000" rIns="36000" bIns="36000" rtlCol="0"/>
            <a:lstStyle/>
            <a:p>
              <a:pPr>
                <a:defRPr/>
              </a:pPr>
              <a:endParaRPr/>
            </a:p>
          </p:txBody>
        </p:sp>
        <p:pic>
          <p:nvPicPr>
            <p:cNvPr id="38" name="object 38"/>
            <p:cNvPicPr/>
            <p:nvPr/>
          </p:nvPicPr>
          <p:blipFill>
            <a:blip r:embed="rId4"/>
            <a:stretch/>
          </p:blipFill>
          <p:spPr bwMode="auto">
            <a:xfrm>
              <a:off x="888787" y="8176458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/>
            <p:cNvPicPr/>
            <p:nvPr/>
          </p:nvPicPr>
          <p:blipFill>
            <a:blip r:embed="rId5"/>
            <a:stretch/>
          </p:blipFill>
          <p:spPr bwMode="auto"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/>
            <p:cNvPicPr/>
            <p:nvPr/>
          </p:nvPicPr>
          <p:blipFill>
            <a:blip r:embed="rId6"/>
            <a:stretch/>
          </p:blipFill>
          <p:spPr bwMode="auto"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/>
            <p:cNvPicPr/>
            <p:nvPr/>
          </p:nvPicPr>
          <p:blipFill>
            <a:blip r:embed="rId7"/>
            <a:stretch/>
          </p:blipFill>
          <p:spPr bwMode="auto"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/>
          <p:cNvSpPr txBox="1">
            <a:spLocks noGrp="1"/>
          </p:cNvSpPr>
          <p:nvPr>
            <p:ph type="title"/>
          </p:nvPr>
        </p:nvSpPr>
        <p:spPr bwMode="auto">
          <a:xfrm>
            <a:off x="4822835" y="316976"/>
            <a:ext cx="2460614" cy="1157171"/>
          </a:xfrm>
          <a:prstGeom prst="rect">
            <a:avLst/>
          </a:prstGeom>
        </p:spPr>
        <p:txBody>
          <a:bodyPr vert="horz" wrap="square" lIns="36000" tIns="81280" rIns="36000" bIns="3600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  <a:defRPr/>
            </a:pPr>
            <a:r>
              <a:rPr lang="ru-RU" spc="-10" dirty="0" smtClean="0"/>
              <a:t>МЕ</a:t>
            </a:r>
            <a:r>
              <a:rPr spc="-10" dirty="0" smtClean="0"/>
              <a:t>РОПРИЯТИ</a:t>
            </a:r>
            <a:r>
              <a:rPr lang="ru-RU" spc="-10" dirty="0" smtClean="0"/>
              <a:t>Я</a:t>
            </a:r>
            <a:r>
              <a:rPr lang="ru-RU" spc="-10" dirty="0"/>
              <a:t> </a:t>
            </a:r>
            <a:r>
              <a:rPr lang="ru-RU" spc="-10" dirty="0" smtClean="0"/>
              <a:t>апрель</a:t>
            </a:r>
            <a:endParaRPr spc="-10" dirty="0"/>
          </a:p>
          <a:p>
            <a:pPr marR="5080" algn="r">
              <a:lnSpc>
                <a:spcPts val="2700"/>
              </a:lnSpc>
              <a:defRPr/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4" name="object 44"/>
          <p:cNvSpPr txBox="1"/>
          <p:nvPr/>
        </p:nvSpPr>
        <p:spPr bwMode="auto">
          <a:xfrm>
            <a:off x="3784082" y="7373036"/>
            <a:ext cx="3499367" cy="312004"/>
          </a:xfrm>
          <a:prstGeom prst="rect">
            <a:avLst/>
          </a:prstGeom>
        </p:spPr>
        <p:txBody>
          <a:bodyPr vert="horz" wrap="square" lIns="36000" tIns="12700" rIns="36000" bIns="3600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  <a:defRPr/>
            </a:pPr>
            <a:r>
              <a:rPr sz="1600" b="1" spc="-6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/>
          <p:cNvSpPr txBox="1"/>
          <p:nvPr/>
        </p:nvSpPr>
        <p:spPr bwMode="auto">
          <a:xfrm>
            <a:off x="5639692" y="9044913"/>
            <a:ext cx="1780223" cy="341118"/>
          </a:xfrm>
          <a:prstGeom prst="rect">
            <a:avLst/>
          </a:prstGeom>
        </p:spPr>
        <p:txBody>
          <a:bodyPr vert="horz" wrap="square" lIns="36000" tIns="33019" rIns="36000" bIns="36000" rtlCol="0">
            <a:spAutoFit/>
          </a:bodyPr>
          <a:lstStyle/>
          <a:p>
            <a:pPr marL="12700" marR="120650" algn="ctr">
              <a:lnSpc>
                <a:spcPts val="800"/>
              </a:lnSpc>
              <a:spcBef>
                <a:spcPts val="259"/>
              </a:spcBef>
              <a:defRPr/>
            </a:pPr>
            <a:r>
              <a:rPr sz="800" spc="-1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r>
              <a:rPr lang="ru-RU" sz="800" spc="-1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lang="ru-RU" sz="800" spc="-1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r>
              <a:rPr lang="ru-RU" sz="800">
                <a:latin typeface="Calibri"/>
                <a:cs typeface="Calibri"/>
              </a:rPr>
              <a:t> </a:t>
            </a:r>
            <a:r>
              <a:rPr sz="80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>
                <a:solidFill>
                  <a:srgbClr val="FFFFFF"/>
                </a:solidFill>
                <a:latin typeface="Calibri"/>
                <a:cs typeface="Calibri"/>
              </a:rPr>
              <a:t>Хабаровскому краю и ЕАО</a:t>
            </a:r>
            <a:endParaRPr sz="800">
              <a:latin typeface="Calibri"/>
              <a:cs typeface="Calibri"/>
            </a:endParaRPr>
          </a:p>
        </p:txBody>
      </p:sp>
      <p:grpSp>
        <p:nvGrpSpPr>
          <p:cNvPr id="104" name="Группа 103"/>
          <p:cNvGrpSpPr/>
          <p:nvPr/>
        </p:nvGrpSpPr>
        <p:grpSpPr bwMode="auto"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/>
            <p:cNvPicPr/>
            <p:nvPr/>
          </p:nvPicPr>
          <p:blipFill>
            <a:blip r:embed="rId8"/>
            <a:stretch/>
          </p:blipFill>
          <p:spPr bwMode="auto"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/>
            <p:cNvSpPr/>
            <p:nvPr/>
          </p:nvSpPr>
          <p:spPr bwMode="auto">
            <a:xfrm>
              <a:off x="1577060" y="814692"/>
              <a:ext cx="295274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 extrusionOk="0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 extrusionOk="0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36000" tIns="36000" rIns="36000" bIns="36000" rtlCol="0"/>
            <a:lstStyle/>
            <a:p>
              <a:pPr>
                <a:defRPr/>
              </a:pPr>
              <a:endParaRPr/>
            </a:p>
          </p:txBody>
        </p:sp>
        <p:grpSp>
          <p:nvGrpSpPr>
            <p:cNvPr id="51" name="object 51"/>
            <p:cNvGrpSpPr/>
            <p:nvPr/>
          </p:nvGrpSpPr>
          <p:grpSpPr bwMode="auto">
            <a:xfrm>
              <a:off x="1917866" y="814804"/>
              <a:ext cx="447675" cy="151130"/>
              <a:chOff x="1917866" y="814804"/>
              <a:chExt cx="447675" cy="151130"/>
            </a:xfrm>
          </p:grpSpPr>
          <p:sp>
            <p:nvSpPr>
              <p:cNvPr id="52" name="object 52"/>
              <p:cNvSpPr/>
              <p:nvPr/>
            </p:nvSpPr>
            <p:spPr bwMode="auto"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 extrusionOk="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 extrusionOk="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36000" tIns="36000" rIns="36000" bIns="36000" rtlCol="0"/>
              <a:lstStyle/>
              <a:p>
                <a:pPr>
                  <a:defRPr/>
                </a:pPr>
                <a:endParaRPr/>
              </a:p>
            </p:txBody>
          </p:sp>
          <p:pic>
            <p:nvPicPr>
              <p:cNvPr id="53" name="object 53"/>
              <p:cNvPicPr/>
              <p:nvPr/>
            </p:nvPicPr>
            <p:blipFill>
              <a:blip r:embed="rId9"/>
              <a:stretch/>
            </p:blipFill>
            <p:spPr bwMode="auto"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/>
            <p:cNvPicPr/>
            <p:nvPr/>
          </p:nvPicPr>
          <p:blipFill>
            <a:blip r:embed="rId10"/>
            <a:stretch/>
          </p:blipFill>
          <p:spPr bwMode="auto"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/>
            <p:cNvGrpSpPr/>
            <p:nvPr/>
          </p:nvGrpSpPr>
          <p:grpSpPr bwMode="auto"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/>
              <p:cNvPicPr/>
              <p:nvPr/>
            </p:nvPicPr>
            <p:blipFill>
              <a:blip r:embed="rId11"/>
              <a:stretch/>
            </p:blipFill>
            <p:spPr bwMode="auto"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/>
              <p:cNvSpPr/>
              <p:nvPr/>
            </p:nvSpPr>
            <p:spPr bwMode="auto"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 extrusionOk="0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 extrusionOk="0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 extrusionOk="0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 extrusionOk="0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36000" tIns="36000" rIns="36000" bIns="36000" rtlCol="0"/>
              <a:lstStyle/>
              <a:p>
                <a:pPr>
                  <a:defRPr/>
                </a:pPr>
                <a:endParaRPr/>
              </a:p>
            </p:txBody>
          </p:sp>
        </p:grpSp>
        <p:grpSp>
          <p:nvGrpSpPr>
            <p:cNvPr id="58" name="object 58"/>
            <p:cNvGrpSpPr/>
            <p:nvPr/>
          </p:nvGrpSpPr>
          <p:grpSpPr bwMode="auto"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/>
              <p:cNvPicPr/>
              <p:nvPr/>
            </p:nvPicPr>
            <p:blipFill>
              <a:blip r:embed="rId12"/>
              <a:stretch/>
            </p:blipFill>
            <p:spPr bwMode="auto"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/>
              <p:cNvPicPr/>
              <p:nvPr/>
            </p:nvPicPr>
            <p:blipFill>
              <a:blip r:embed="rId13"/>
              <a:stretch/>
            </p:blipFill>
            <p:spPr bwMode="auto"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/>
            <p:cNvGrpSpPr/>
            <p:nvPr/>
          </p:nvGrpSpPr>
          <p:grpSpPr bwMode="auto">
            <a:xfrm>
              <a:off x="1556741" y="1284537"/>
              <a:ext cx="1473835" cy="188594"/>
              <a:chOff x="1556741" y="1284537"/>
              <a:chExt cx="1473835" cy="188594"/>
            </a:xfrm>
          </p:grpSpPr>
          <p:pic>
            <p:nvPicPr>
              <p:cNvPr id="62" name="object 62"/>
              <p:cNvPicPr/>
              <p:nvPr/>
            </p:nvPicPr>
            <p:blipFill>
              <a:blip r:embed="rId14"/>
              <a:stretch/>
            </p:blipFill>
            <p:spPr bwMode="auto"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/>
              <p:cNvPicPr/>
              <p:nvPr/>
            </p:nvPicPr>
            <p:blipFill>
              <a:blip r:embed="rId15"/>
              <a:stretch/>
            </p:blipFill>
            <p:spPr bwMode="auto"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/>
              <p:cNvPicPr/>
              <p:nvPr/>
            </p:nvPicPr>
            <p:blipFill>
              <a:blip r:embed="rId16"/>
              <a:stretch/>
            </p:blipFill>
            <p:spPr bwMode="auto"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/>
              <p:cNvPicPr/>
              <p:nvPr/>
            </p:nvPicPr>
            <p:blipFill>
              <a:blip r:embed="rId17"/>
              <a:stretch/>
            </p:blipFill>
            <p:spPr bwMode="auto"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/>
              <p:cNvSpPr/>
              <p:nvPr/>
            </p:nvSpPr>
            <p:spPr bwMode="auto"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 extrusionOk="0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36000" tIns="36000" rIns="36000" bIns="36000" rtlCol="0"/>
              <a:lstStyle/>
              <a:p>
                <a:pPr>
                  <a:defRPr/>
                </a:pPr>
                <a:endParaRPr/>
              </a:p>
            </p:txBody>
          </p:sp>
          <p:pic>
            <p:nvPicPr>
              <p:cNvPr id="67" name="object 67"/>
              <p:cNvPicPr/>
              <p:nvPr/>
            </p:nvPicPr>
            <p:blipFill>
              <a:blip r:embed="rId18"/>
              <a:stretch/>
            </p:blipFill>
            <p:spPr bwMode="auto"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/>
              <p:cNvPicPr/>
              <p:nvPr/>
            </p:nvPicPr>
            <p:blipFill>
              <a:blip r:embed="rId19"/>
              <a:stretch/>
            </p:blipFill>
            <p:spPr bwMode="auto"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/>
          <p:cNvSpPr/>
          <p:nvPr/>
        </p:nvSpPr>
        <p:spPr bwMode="auto"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" name="Овал 3"/>
          <p:cNvSpPr/>
          <p:nvPr/>
        </p:nvSpPr>
        <p:spPr bwMode="auto"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0785256"/>
              </p:ext>
            </p:extLst>
          </p:nvPr>
        </p:nvGraphicFramePr>
        <p:xfrm>
          <a:off x="120650" y="1841500"/>
          <a:ext cx="7299265" cy="81813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8733"/>
                <a:gridCol w="984627"/>
                <a:gridCol w="5165905"/>
              </a:tblGrid>
              <a:tr h="4516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defRPr/>
                      </a:pPr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Дата</a:t>
                      </a:r>
                      <a:endParaRPr lang="ru-RU" sz="180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defRPr/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Время</a:t>
                      </a:r>
                      <a:endParaRPr lang="ru-RU" sz="180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defRPr/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Мероприятие</a:t>
                      </a:r>
                      <a:endParaRPr lang="ru-RU" sz="180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</a:tr>
              <a:tr h="802943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defRPr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01.04.2026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defRPr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9-00</a:t>
                      </a:r>
                      <a:endParaRPr lang="ru-RU" sz="1600" dirty="0">
                        <a:latin typeface="Times New Roman" panose="02020603050405020304" pitchFamily="18" charset="0"/>
                        <a:ea typeface="Andale Sans U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Экскурсия в Физкультурно-оздоровительный комплекс на Вокзальной. Гимнастика «Спираль». </a:t>
                      </a:r>
                    </a:p>
                  </a:txBody>
                  <a:tcPr marL="68580" marR="68580" marT="0" marB="0" anchor="ctr"/>
                </a:tc>
              </a:tr>
              <a:tr h="476748"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defRPr/>
                      </a:pPr>
                      <a:endParaRPr lang="ru-RU" sz="1600" dirty="0" smtClean="0">
                        <a:latin typeface="Times New Roman" panose="02020603050405020304" pitchFamily="18" charset="0"/>
                        <a:ea typeface="Andale Sans U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defRPr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17-00</a:t>
                      </a:r>
                      <a:endParaRPr lang="ru-RU" sz="1600" dirty="0">
                        <a:latin typeface="Times New Roman" panose="02020603050405020304" pitchFamily="18" charset="0"/>
                        <a:ea typeface="Andale Sans U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Онлайн-лекция. Фейсфитнес.</a:t>
                      </a:r>
                    </a:p>
                  </a:txBody>
                  <a:tcPr marL="68580" marR="68580" marT="0" marB="0" anchor="ctr"/>
                </a:tc>
              </a:tr>
              <a:tr h="1204415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defRPr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03.04.2026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defRPr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14-00</a:t>
                      </a:r>
                      <a:endParaRPr lang="ru-RU" sz="1600" dirty="0">
                        <a:latin typeface="Times New Roman" panose="02020603050405020304" pitchFamily="18" charset="0"/>
                        <a:ea typeface="Andale Sans U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Лекция: «Возможности мессенджера </a:t>
                      </a:r>
                      <a:r>
                        <a:rPr lang="en-US" sz="160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MAX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». Практическое занятие на смартфонах.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 Реги</a:t>
                      </a:r>
                      <a:r>
                        <a:rPr lang="en-US" sz="1600" baseline="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трация и получение  </a:t>
                      </a:r>
                      <a:r>
                        <a:rPr lang="en-US" sz="1600" baseline="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ID (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цифрового удостоверения</a:t>
                      </a:r>
                      <a:r>
                        <a:rPr lang="en-US" sz="1600" baseline="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)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 в </a:t>
                      </a:r>
                      <a:r>
                        <a:rPr lang="en-US" sz="1600" baseline="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MAX 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. </a:t>
                      </a:r>
                      <a:endParaRPr lang="ru-RU" sz="1600" dirty="0" smtClean="0">
                        <a:latin typeface="Times New Roman" panose="02020603050405020304" pitchFamily="18" charset="0"/>
                        <a:ea typeface="Andale Sans U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52023"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defRPr/>
                      </a:pPr>
                      <a:endParaRPr lang="ru-RU" sz="1600" dirty="0" smtClean="0">
                        <a:latin typeface="Times New Roman" panose="02020603050405020304" pitchFamily="18" charset="0"/>
                        <a:ea typeface="Andale Sans U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defRPr/>
                      </a:pPr>
                      <a:r>
                        <a:rPr lang="ru-RU" sz="160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17-00</a:t>
                      </a:r>
                      <a:endParaRPr lang="ru-RU" sz="1600" dirty="0">
                        <a:latin typeface="Times New Roman" panose="02020603050405020304" pitchFamily="18" charset="0"/>
                        <a:ea typeface="Andale Sans U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Онлайн-лекция. 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Профилактика дыхательной системы.</a:t>
                      </a:r>
                      <a:endParaRPr lang="ru-RU" sz="1600" dirty="0" smtClean="0">
                        <a:latin typeface="Times New Roman" panose="02020603050405020304" pitchFamily="18" charset="0"/>
                        <a:ea typeface="Andale Sans U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01472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defRPr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06.04.2026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defRPr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14-00</a:t>
                      </a:r>
                      <a:endParaRPr lang="ru-RU" sz="1600" dirty="0">
                        <a:latin typeface="Times New Roman" panose="02020603050405020304" pitchFamily="18" charset="0"/>
                        <a:ea typeface="Andale Sans U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defRPr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Клуб танца «Ритм плечом к плечу».</a:t>
                      </a:r>
                      <a:endParaRPr lang="ru-RU" sz="1600" dirty="0">
                        <a:latin typeface="Times New Roman" panose="02020603050405020304" pitchFamily="18" charset="0"/>
                        <a:ea typeface="Andale Sans U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01472"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defRPr/>
                      </a:pPr>
                      <a:endParaRPr lang="ru-RU" sz="1600" dirty="0" smtClean="0">
                        <a:latin typeface="Times New Roman" panose="02020603050405020304" pitchFamily="18" charset="0"/>
                        <a:ea typeface="Andale Sans U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defRPr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14-45</a:t>
                      </a:r>
                      <a:endParaRPr lang="ru-RU" sz="1600" dirty="0">
                        <a:latin typeface="Times New Roman" panose="02020603050405020304" pitchFamily="18" charset="0"/>
                        <a:ea typeface="Andale Sans U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defRPr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Социально-психологический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 тренинг.</a:t>
                      </a:r>
                      <a:endParaRPr lang="ru-RU" sz="1600" dirty="0">
                        <a:latin typeface="Times New Roman" panose="02020603050405020304" pitchFamily="18" charset="0"/>
                        <a:ea typeface="Andale Sans U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01472"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defRPr/>
                      </a:pPr>
                      <a:endParaRPr lang="ru-RU" sz="1600" dirty="0" smtClean="0">
                        <a:latin typeface="Times New Roman" panose="02020603050405020304" pitchFamily="18" charset="0"/>
                        <a:ea typeface="Andale Sans U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defRPr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17-00</a:t>
                      </a:r>
                      <a:endParaRPr lang="ru-RU" sz="1600" dirty="0">
                        <a:latin typeface="Times New Roman" panose="02020603050405020304" pitchFamily="18" charset="0"/>
                        <a:ea typeface="Andale Sans U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defRPr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Онлайн лекция. Психология.</a:t>
                      </a:r>
                      <a:endParaRPr lang="ru-RU" sz="1600" dirty="0">
                        <a:latin typeface="Times New Roman" panose="02020603050405020304" pitchFamily="18" charset="0"/>
                        <a:ea typeface="Andale Sans U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802943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defRPr/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07.04.2026</a:t>
                      </a:r>
                    </a:p>
                    <a:p>
                      <a:pPr algn="ctr">
                        <a:spcAft>
                          <a:spcPts val="0"/>
                        </a:spcAft>
                        <a:defRPr/>
                      </a:pPr>
                      <a:endParaRPr lang="ru-RU" sz="1600" dirty="0" smtClean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ndale Sans U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defRPr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14-00</a:t>
                      </a:r>
                      <a:endParaRPr lang="ru-RU" sz="1600" dirty="0">
                        <a:latin typeface="Times New Roman" panose="02020603050405020304" pitchFamily="18" charset="0"/>
                        <a:ea typeface="Andale Sans U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aseline="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Консультирование  по пенсионным и социальным вопросам. </a:t>
                      </a:r>
                      <a:endParaRPr lang="ru-RU" sz="1600" dirty="0" smtClean="0">
                        <a:latin typeface="Times New Roman" panose="02020603050405020304" pitchFamily="18" charset="0"/>
                        <a:ea typeface="Andale Sans U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802943"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defRPr/>
                      </a:pPr>
                      <a:endParaRPr lang="ru-RU" sz="1600" dirty="0" smtClean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ndale Sans U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defRPr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15-00</a:t>
                      </a:r>
                      <a:endParaRPr lang="ru-RU" sz="1600" dirty="0">
                        <a:latin typeface="Times New Roman" panose="02020603050405020304" pitchFamily="18" charset="0"/>
                        <a:ea typeface="Andale Sans U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defRPr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Лекция РО Знание «Сила –в многообразии: язык и традиции разных народов России». ВКС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 г. Хабаровск.</a:t>
                      </a:r>
                      <a:endParaRPr lang="ru-RU" sz="1600" dirty="0">
                        <a:latin typeface="Times New Roman" panose="02020603050405020304" pitchFamily="18" charset="0"/>
                        <a:ea typeface="Andale Sans U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67886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defRPr/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08.04.2026 </a:t>
                      </a:r>
                    </a:p>
                  </a:txBody>
                  <a:tcPr marL="68580" marR="68580" marT="0" marB="0" anchor="ctr">
                    <a:lnB w="12700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defRPr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17-00</a:t>
                      </a:r>
                      <a:endParaRPr lang="ru-RU" sz="1600" dirty="0">
                        <a:latin typeface="Times New Roman" panose="02020603050405020304" pitchFamily="18" charset="0"/>
                        <a:ea typeface="Andale Sans U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12700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defRPr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Онлайн-лекция. Фейсфитнес.</a:t>
                      </a:r>
                      <a:endParaRPr lang="ru-RU" sz="1600" dirty="0">
                        <a:latin typeface="Times New Roman" panose="02020603050405020304" pitchFamily="18" charset="0"/>
                        <a:ea typeface="Andale Sans U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12700">
                      <a:noFill/>
                    </a:lnB>
                  </a:tcPr>
                </a:tc>
              </a:tr>
              <a:tr h="802943">
                <a:tc rowSpan="2"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10.04.2026 </a:t>
                      </a:r>
                    </a:p>
                  </a:txBody>
                  <a:tcPr marL="68580" marR="68580" marT="0" marB="0" anchor="ctr">
                    <a:lnT w="12700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14-00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12700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Презентация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 на тему: «12 апреля ВСЕМИРНЫЙ ДЕНЬ АВИАЦИИ и  КОСМОНАВТИКИ».</a:t>
                      </a:r>
                      <a:endParaRPr lang="ru-RU" sz="1600" dirty="0" smtClean="0">
                        <a:latin typeface="Times New Roman" panose="02020603050405020304" pitchFamily="18" charset="0"/>
                        <a:ea typeface="Andale Sans U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12700">
                      <a:noFill/>
                    </a:lnT>
                  </a:tcPr>
                </a:tc>
              </a:tr>
              <a:tr h="401472"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defRPr/>
                      </a:pPr>
                      <a:endParaRPr lang="ru-RU" sz="1600" dirty="0" smtClean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ndale Sans U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defRPr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17-00</a:t>
                      </a:r>
                      <a:endParaRPr lang="ru-RU" sz="1600" dirty="0">
                        <a:latin typeface="Times New Roman" panose="02020603050405020304" pitchFamily="18" charset="0"/>
                        <a:ea typeface="Andale Sans U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Онлайн-лекция. 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Профилактика дыхательной системы.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m="http://schemas.openxmlformats.org/officeDocument/2006/math" xmlns:w="http://schemas.openxmlformats.org/wordprocessingml/2006/main"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33" name="object 33"/>
          <p:cNvPicPr/>
          <p:nvPr/>
        </p:nvPicPr>
        <p:blipFill>
          <a:blip r:embed="rId2"/>
          <a:stretch/>
        </p:blipFill>
        <p:spPr bwMode="auto">
          <a:xfrm>
            <a:off x="3363651" y="108000"/>
            <a:ext cx="4088351" cy="1658669"/>
          </a:xfrm>
          <a:prstGeom prst="rect">
            <a:avLst/>
          </a:prstGeom>
        </p:spPr>
      </p:pic>
      <p:sp>
        <p:nvSpPr>
          <p:cNvPr id="35" name="object 35"/>
          <p:cNvSpPr/>
          <p:nvPr/>
        </p:nvSpPr>
        <p:spPr bwMode="auto">
          <a:xfrm>
            <a:off x="17873" y="6960938"/>
            <a:ext cx="7538627" cy="3732462"/>
          </a:xfrm>
          <a:custGeom>
            <a:avLst/>
            <a:gdLst/>
            <a:ahLst/>
            <a:cxnLst/>
            <a:rect l="l" t="t" r="r" b="b"/>
            <a:pathLst>
              <a:path w="7345680" h="3583940" extrusionOk="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36000" tIns="36000" rIns="36000" bIns="36000" rtlCol="0"/>
          <a:lstStyle/>
          <a:p>
            <a:pPr>
              <a:defRPr/>
            </a:pPr>
            <a:endParaRPr/>
          </a:p>
        </p:txBody>
      </p:sp>
      <p:grpSp>
        <p:nvGrpSpPr>
          <p:cNvPr id="2" name="Группа 1"/>
          <p:cNvGrpSpPr/>
          <p:nvPr/>
        </p:nvGrpSpPr>
        <p:grpSpPr bwMode="auto"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/>
            <p:cNvPicPr/>
            <p:nvPr/>
          </p:nvPicPr>
          <p:blipFill>
            <a:blip r:embed="rId3"/>
            <a:stretch/>
          </p:blipFill>
          <p:spPr bwMode="auto"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/>
            <p:cNvSpPr/>
            <p:nvPr/>
          </p:nvSpPr>
          <p:spPr bwMode="auto"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 extrusionOk="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36000" tIns="36000" rIns="36000" bIns="36000" rtlCol="0"/>
            <a:lstStyle/>
            <a:p>
              <a:pPr>
                <a:defRPr/>
              </a:pPr>
              <a:endParaRPr/>
            </a:p>
          </p:txBody>
        </p:sp>
        <p:pic>
          <p:nvPicPr>
            <p:cNvPr id="38" name="object 38"/>
            <p:cNvPicPr/>
            <p:nvPr/>
          </p:nvPicPr>
          <p:blipFill>
            <a:blip r:embed="rId4"/>
            <a:stretch/>
          </p:blipFill>
          <p:spPr bwMode="auto">
            <a:xfrm>
              <a:off x="888787" y="8176458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/>
            <p:cNvPicPr/>
            <p:nvPr/>
          </p:nvPicPr>
          <p:blipFill>
            <a:blip r:embed="rId5"/>
            <a:stretch/>
          </p:blipFill>
          <p:spPr bwMode="auto"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/>
            <p:cNvPicPr/>
            <p:nvPr/>
          </p:nvPicPr>
          <p:blipFill>
            <a:blip r:embed="rId6"/>
            <a:stretch/>
          </p:blipFill>
          <p:spPr bwMode="auto"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/>
            <p:cNvPicPr/>
            <p:nvPr/>
          </p:nvPicPr>
          <p:blipFill>
            <a:blip r:embed="rId7"/>
            <a:stretch/>
          </p:blipFill>
          <p:spPr bwMode="auto"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/>
          <p:cNvSpPr txBox="1">
            <a:spLocks noGrp="1"/>
          </p:cNvSpPr>
          <p:nvPr>
            <p:ph type="title"/>
          </p:nvPr>
        </p:nvSpPr>
        <p:spPr bwMode="auto">
          <a:xfrm>
            <a:off x="4822835" y="316976"/>
            <a:ext cx="2460614" cy="1157171"/>
          </a:xfrm>
          <a:prstGeom prst="rect">
            <a:avLst/>
          </a:prstGeom>
        </p:spPr>
        <p:txBody>
          <a:bodyPr vert="horz" wrap="square" lIns="36000" tIns="81280" rIns="36000" bIns="3600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  <a:defRPr/>
            </a:pPr>
            <a:r>
              <a:rPr lang="ru-RU" spc="-10" dirty="0" smtClean="0"/>
              <a:t>МЕ</a:t>
            </a:r>
            <a:r>
              <a:rPr spc="-10" dirty="0" smtClean="0"/>
              <a:t>РОПРИЯТИ</a:t>
            </a:r>
            <a:r>
              <a:rPr lang="ru-RU" spc="-10" dirty="0" smtClean="0"/>
              <a:t>Я</a:t>
            </a:r>
            <a:r>
              <a:rPr spc="-10" dirty="0" smtClean="0"/>
              <a:t> </a:t>
            </a:r>
            <a:r>
              <a:rPr dirty="0" smtClean="0"/>
              <a:t>НА</a:t>
            </a:r>
            <a:r>
              <a:rPr lang="ru-RU" spc="-5" dirty="0"/>
              <a:t> </a:t>
            </a:r>
            <a:r>
              <a:rPr lang="ru-RU" spc="-5" dirty="0" smtClean="0"/>
              <a:t>апрель</a:t>
            </a:r>
            <a:r>
              <a:rPr lang="ru-RU" spc="-10" dirty="0" smtClean="0"/>
              <a:t> </a:t>
            </a:r>
            <a:endParaRPr spc="-10" dirty="0"/>
          </a:p>
          <a:p>
            <a:pPr marR="5080" algn="r">
              <a:lnSpc>
                <a:spcPts val="2700"/>
              </a:lnSpc>
              <a:defRPr/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/>
          <p:cNvSpPr txBox="1"/>
          <p:nvPr/>
        </p:nvSpPr>
        <p:spPr bwMode="auto">
          <a:xfrm>
            <a:off x="628899" y="8441602"/>
            <a:ext cx="5533191" cy="2267860"/>
          </a:xfrm>
          <a:prstGeom prst="rect">
            <a:avLst/>
          </a:prstGeom>
        </p:spPr>
        <p:txBody>
          <a:bodyPr vert="horz" wrap="square" lIns="36000" tIns="174625" rIns="36000" bIns="3600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  <a:defRPr/>
            </a:pPr>
            <a:r>
              <a:rPr sz="44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ПРИХО</a:t>
            </a:r>
            <a:r>
              <a:rPr lang="ru-RU" sz="44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Д</a:t>
            </a:r>
            <a:r>
              <a:rPr sz="44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ИТЕ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  <a:defRPr/>
            </a:pPr>
            <a:r>
              <a:rPr sz="1300" dirty="0" err="1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  <a:defRPr/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Адрес: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г. Комсомольск-на-Амуре , ул. Лесозаводская 5б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  <a:defRPr/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телефон: 8-914-374-1638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  <a:defRPr/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Сычева Тамара Васильевна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  <a:defRPr/>
            </a:pP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</p:txBody>
      </p:sp>
      <p:sp>
        <p:nvSpPr>
          <p:cNvPr id="44" name="object 44"/>
          <p:cNvSpPr txBox="1"/>
          <p:nvPr/>
        </p:nvSpPr>
        <p:spPr bwMode="auto">
          <a:xfrm>
            <a:off x="3784082" y="7373036"/>
            <a:ext cx="3499367" cy="312004"/>
          </a:xfrm>
          <a:prstGeom prst="rect">
            <a:avLst/>
          </a:prstGeom>
        </p:spPr>
        <p:txBody>
          <a:bodyPr vert="horz" wrap="square" lIns="36000" tIns="12700" rIns="36000" bIns="3600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  <a:defRPr/>
            </a:pPr>
            <a:r>
              <a:rPr sz="1600" b="1" spc="-6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/>
          <p:cNvSpPr txBox="1"/>
          <p:nvPr/>
        </p:nvSpPr>
        <p:spPr bwMode="auto">
          <a:xfrm>
            <a:off x="5639692" y="9044913"/>
            <a:ext cx="1780223" cy="341118"/>
          </a:xfrm>
          <a:prstGeom prst="rect">
            <a:avLst/>
          </a:prstGeom>
        </p:spPr>
        <p:txBody>
          <a:bodyPr vert="horz" wrap="square" lIns="36000" tIns="33019" rIns="36000" bIns="36000" rtlCol="0">
            <a:spAutoFit/>
          </a:bodyPr>
          <a:lstStyle/>
          <a:p>
            <a:pPr marL="12700" marR="120650" algn="ctr">
              <a:lnSpc>
                <a:spcPts val="800"/>
              </a:lnSpc>
              <a:spcBef>
                <a:spcPts val="259"/>
              </a:spcBef>
              <a:defRPr/>
            </a:pPr>
            <a:r>
              <a:rPr sz="800" spc="-1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r>
              <a:rPr lang="ru-RU" sz="800" spc="-1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lang="ru-RU" sz="800" spc="-1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r>
              <a:rPr lang="ru-RU" sz="800">
                <a:latin typeface="Calibri"/>
                <a:cs typeface="Calibri"/>
              </a:rPr>
              <a:t> </a:t>
            </a:r>
            <a:r>
              <a:rPr sz="80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>
                <a:solidFill>
                  <a:srgbClr val="FFFFFF"/>
                </a:solidFill>
                <a:latin typeface="Calibri"/>
                <a:cs typeface="Calibri"/>
              </a:rPr>
              <a:t>Хабаровскому краю и ЕАО</a:t>
            </a:r>
            <a:endParaRPr sz="800">
              <a:latin typeface="Calibri"/>
              <a:cs typeface="Calibri"/>
            </a:endParaRPr>
          </a:p>
        </p:txBody>
      </p:sp>
      <p:grpSp>
        <p:nvGrpSpPr>
          <p:cNvPr id="104" name="Группа 103"/>
          <p:cNvGrpSpPr/>
          <p:nvPr/>
        </p:nvGrpSpPr>
        <p:grpSpPr bwMode="auto"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/>
            <p:cNvPicPr/>
            <p:nvPr/>
          </p:nvPicPr>
          <p:blipFill>
            <a:blip r:embed="rId8"/>
            <a:stretch/>
          </p:blipFill>
          <p:spPr bwMode="auto"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/>
            <p:cNvSpPr/>
            <p:nvPr/>
          </p:nvSpPr>
          <p:spPr bwMode="auto">
            <a:xfrm>
              <a:off x="1577060" y="814692"/>
              <a:ext cx="295274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 extrusionOk="0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 extrusionOk="0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36000" tIns="36000" rIns="36000" bIns="36000" rtlCol="0"/>
            <a:lstStyle/>
            <a:p>
              <a:pPr>
                <a:defRPr/>
              </a:pPr>
              <a:endParaRPr/>
            </a:p>
          </p:txBody>
        </p:sp>
        <p:grpSp>
          <p:nvGrpSpPr>
            <p:cNvPr id="51" name="object 51"/>
            <p:cNvGrpSpPr/>
            <p:nvPr/>
          </p:nvGrpSpPr>
          <p:grpSpPr bwMode="auto">
            <a:xfrm>
              <a:off x="1917866" y="814804"/>
              <a:ext cx="447675" cy="151130"/>
              <a:chOff x="1917866" y="814804"/>
              <a:chExt cx="447675" cy="151130"/>
            </a:xfrm>
          </p:grpSpPr>
          <p:sp>
            <p:nvSpPr>
              <p:cNvPr id="52" name="object 52"/>
              <p:cNvSpPr/>
              <p:nvPr/>
            </p:nvSpPr>
            <p:spPr bwMode="auto"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 extrusionOk="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 extrusionOk="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36000" tIns="36000" rIns="36000" bIns="36000" rtlCol="0"/>
              <a:lstStyle/>
              <a:p>
                <a:pPr>
                  <a:defRPr/>
                </a:pPr>
                <a:endParaRPr/>
              </a:p>
            </p:txBody>
          </p:sp>
          <p:pic>
            <p:nvPicPr>
              <p:cNvPr id="53" name="object 53"/>
              <p:cNvPicPr/>
              <p:nvPr/>
            </p:nvPicPr>
            <p:blipFill>
              <a:blip r:embed="rId9"/>
              <a:stretch/>
            </p:blipFill>
            <p:spPr bwMode="auto"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/>
            <p:cNvPicPr/>
            <p:nvPr/>
          </p:nvPicPr>
          <p:blipFill>
            <a:blip r:embed="rId10"/>
            <a:stretch/>
          </p:blipFill>
          <p:spPr bwMode="auto"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/>
            <p:cNvGrpSpPr/>
            <p:nvPr/>
          </p:nvGrpSpPr>
          <p:grpSpPr bwMode="auto"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/>
              <p:cNvPicPr/>
              <p:nvPr/>
            </p:nvPicPr>
            <p:blipFill>
              <a:blip r:embed="rId11"/>
              <a:stretch/>
            </p:blipFill>
            <p:spPr bwMode="auto"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/>
              <p:cNvSpPr/>
              <p:nvPr/>
            </p:nvSpPr>
            <p:spPr bwMode="auto"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 extrusionOk="0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 extrusionOk="0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 extrusionOk="0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 extrusionOk="0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36000" tIns="36000" rIns="36000" bIns="36000" rtlCol="0"/>
              <a:lstStyle/>
              <a:p>
                <a:pPr>
                  <a:defRPr/>
                </a:pPr>
                <a:endParaRPr/>
              </a:p>
            </p:txBody>
          </p:sp>
        </p:grpSp>
        <p:grpSp>
          <p:nvGrpSpPr>
            <p:cNvPr id="58" name="object 58"/>
            <p:cNvGrpSpPr/>
            <p:nvPr/>
          </p:nvGrpSpPr>
          <p:grpSpPr bwMode="auto"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/>
              <p:cNvPicPr/>
              <p:nvPr/>
            </p:nvPicPr>
            <p:blipFill>
              <a:blip r:embed="rId12"/>
              <a:stretch/>
            </p:blipFill>
            <p:spPr bwMode="auto"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/>
              <p:cNvPicPr/>
              <p:nvPr/>
            </p:nvPicPr>
            <p:blipFill>
              <a:blip r:embed="rId13"/>
              <a:stretch/>
            </p:blipFill>
            <p:spPr bwMode="auto"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/>
            <p:cNvGrpSpPr/>
            <p:nvPr/>
          </p:nvGrpSpPr>
          <p:grpSpPr bwMode="auto">
            <a:xfrm>
              <a:off x="1556741" y="1284537"/>
              <a:ext cx="1473835" cy="188594"/>
              <a:chOff x="1556741" y="1284537"/>
              <a:chExt cx="1473835" cy="188594"/>
            </a:xfrm>
          </p:grpSpPr>
          <p:pic>
            <p:nvPicPr>
              <p:cNvPr id="62" name="object 62"/>
              <p:cNvPicPr/>
              <p:nvPr/>
            </p:nvPicPr>
            <p:blipFill>
              <a:blip r:embed="rId14"/>
              <a:stretch/>
            </p:blipFill>
            <p:spPr bwMode="auto"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/>
              <p:cNvPicPr/>
              <p:nvPr/>
            </p:nvPicPr>
            <p:blipFill>
              <a:blip r:embed="rId15"/>
              <a:stretch/>
            </p:blipFill>
            <p:spPr bwMode="auto"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/>
              <p:cNvPicPr/>
              <p:nvPr/>
            </p:nvPicPr>
            <p:blipFill>
              <a:blip r:embed="rId16"/>
              <a:stretch/>
            </p:blipFill>
            <p:spPr bwMode="auto"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/>
              <p:cNvPicPr/>
              <p:nvPr/>
            </p:nvPicPr>
            <p:blipFill>
              <a:blip r:embed="rId17"/>
              <a:stretch/>
            </p:blipFill>
            <p:spPr bwMode="auto"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/>
              <p:cNvSpPr/>
              <p:nvPr/>
            </p:nvSpPr>
            <p:spPr bwMode="auto"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 extrusionOk="0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36000" tIns="36000" rIns="36000" bIns="36000" rtlCol="0"/>
              <a:lstStyle/>
              <a:p>
                <a:pPr>
                  <a:defRPr/>
                </a:pPr>
                <a:endParaRPr/>
              </a:p>
            </p:txBody>
          </p:sp>
          <p:pic>
            <p:nvPicPr>
              <p:cNvPr id="67" name="object 67"/>
              <p:cNvPicPr/>
              <p:nvPr/>
            </p:nvPicPr>
            <p:blipFill>
              <a:blip r:embed="rId18"/>
              <a:stretch/>
            </p:blipFill>
            <p:spPr bwMode="auto"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/>
              <p:cNvPicPr/>
              <p:nvPr/>
            </p:nvPicPr>
            <p:blipFill>
              <a:blip r:embed="rId19"/>
              <a:stretch/>
            </p:blipFill>
            <p:spPr bwMode="auto"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/>
          <p:cNvSpPr/>
          <p:nvPr/>
        </p:nvSpPr>
        <p:spPr bwMode="auto"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" name="Овал 3"/>
          <p:cNvSpPr/>
          <p:nvPr/>
        </p:nvSpPr>
        <p:spPr bwMode="auto"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48" name="object 48"/>
          <p:cNvPicPr/>
          <p:nvPr/>
        </p:nvPicPr>
        <p:blipFill>
          <a:blip r:embed="rId20"/>
          <a:stretch/>
        </p:blipFill>
        <p:spPr bwMode="auto"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21"/>
          <a:stretch/>
        </p:blipFill>
        <p:spPr bwMode="auto"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0436136"/>
              </p:ext>
            </p:extLst>
          </p:nvPr>
        </p:nvGraphicFramePr>
        <p:xfrm>
          <a:off x="17872" y="1766668"/>
          <a:ext cx="7434130" cy="5827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82466"/>
                <a:gridCol w="966866"/>
                <a:gridCol w="5084798"/>
              </a:tblGrid>
              <a:tr h="41585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defRPr/>
                      </a:pPr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Дата</a:t>
                      </a:r>
                      <a:endParaRPr lang="ru-RU" sz="180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defRPr/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Время</a:t>
                      </a:r>
                      <a:endParaRPr lang="ru-RU" sz="180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defRPr/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Мероприятие</a:t>
                      </a:r>
                      <a:endParaRPr lang="ru-RU" sz="180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</a:tr>
              <a:tr h="67726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defRPr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12.04.2026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defRPr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12-00</a:t>
                      </a:r>
                      <a:endParaRPr lang="ru-RU" sz="1600" dirty="0">
                        <a:latin typeface="Times New Roman" panose="02020603050405020304" pitchFamily="18" charset="0"/>
                        <a:ea typeface="Andale Sans U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defRPr/>
                      </a:pPr>
                      <a:r>
                        <a:rPr lang="ru-RU" sz="160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Традиции народов Приамурья. Выставка малочисленных народов Севера.</a:t>
                      </a:r>
                      <a:r>
                        <a:rPr lang="ru-RU" sz="1600" baseline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Музей</a:t>
                      </a:r>
                      <a:r>
                        <a:rPr lang="ru-RU" sz="1600" baseline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 изобразительных искусств.</a:t>
                      </a:r>
                      <a:endParaRPr lang="ru-RU" sz="1600" dirty="0">
                        <a:latin typeface="Times New Roman" panose="02020603050405020304" pitchFamily="18" charset="0"/>
                        <a:ea typeface="Andale Sans U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69448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13.04.2026</a:t>
                      </a:r>
                    </a:p>
                    <a:p>
                      <a:pPr algn="ctr">
                        <a:spcAft>
                          <a:spcPts val="0"/>
                        </a:spcAft>
                        <a:defRPr/>
                      </a:pPr>
                      <a:endParaRPr lang="ru-RU" sz="1600" dirty="0" smtClean="0">
                        <a:latin typeface="Times New Roman" panose="02020603050405020304" pitchFamily="18" charset="0"/>
                        <a:ea typeface="Andale Sans U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17-00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Онлайн лекция. Психология.</a:t>
                      </a:r>
                    </a:p>
                  </a:txBody>
                  <a:tcPr marL="68580" marR="68580" marT="0" marB="0" anchor="ctr"/>
                </a:tc>
              </a:tr>
              <a:tr h="63993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defRPr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14.04.2026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defRPr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14-00</a:t>
                      </a:r>
                      <a:endParaRPr lang="ru-RU" sz="1600" dirty="0">
                        <a:latin typeface="Times New Roman" panose="02020603050405020304" pitchFamily="18" charset="0"/>
                        <a:ea typeface="Andale Sans U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Индивидуальное бесплатное консультирование по цифровой грамотности. Госуслуги.  </a:t>
                      </a:r>
                      <a:r>
                        <a:rPr lang="en-US" sz="160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MAX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68580" marR="68580" marT="0" marB="0" anchor="ctr"/>
                </a:tc>
              </a:tr>
              <a:tr h="656779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defRPr/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15.04.2026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defRPr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13-00</a:t>
                      </a:r>
                      <a:endParaRPr lang="ru-RU" sz="1600" dirty="0">
                        <a:latin typeface="Times New Roman" panose="02020603050405020304" pitchFamily="18" charset="0"/>
                        <a:ea typeface="Andale Sans U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defRPr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Народная мастерская.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 Композиция «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Маки». 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Художественное валяние.</a:t>
                      </a:r>
                      <a:endParaRPr lang="ru-RU" sz="1600" dirty="0">
                        <a:latin typeface="Times New Roman" panose="02020603050405020304" pitchFamily="18" charset="0"/>
                        <a:ea typeface="Andale Sans U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69448"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defRPr/>
                      </a:pPr>
                      <a:endParaRPr lang="ru-RU" sz="1600" dirty="0" smtClean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ndale Sans U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defRPr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17-00</a:t>
                      </a:r>
                      <a:endParaRPr lang="ru-RU" sz="1600" dirty="0">
                        <a:latin typeface="Times New Roman" panose="02020603050405020304" pitchFamily="18" charset="0"/>
                        <a:ea typeface="Andale Sans U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defRPr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Онлайн-лекция. Фейсфитнес.</a:t>
                      </a:r>
                      <a:endParaRPr lang="ru-RU" sz="1600" dirty="0">
                        <a:latin typeface="Times New Roman" panose="02020603050405020304" pitchFamily="18" charset="0"/>
                        <a:ea typeface="Andale Sans U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3889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defRPr/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16.04.2026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17-00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Лекция РО Знание «Эхо Чернобыля. Подвиг ликвидаторов» г. Москва.</a:t>
                      </a:r>
                    </a:p>
                  </a:txBody>
                  <a:tcPr marL="68580" marR="68580" marT="0" marB="0" anchor="ctr"/>
                </a:tc>
              </a:tr>
              <a:tr h="39905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defRPr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17.04.2026</a:t>
                      </a:r>
                      <a:endParaRPr lang="ru-RU" sz="1600" dirty="0">
                        <a:latin typeface="Times New Roman" panose="02020603050405020304" pitchFamily="18" charset="0"/>
                        <a:ea typeface="Andale Sans U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17-00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Онлайн-лекция. 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Профилактика дыхательной системы.</a:t>
                      </a:r>
                      <a:endParaRPr lang="ru-RU" sz="1600" dirty="0" smtClean="0">
                        <a:latin typeface="Times New Roman" panose="02020603050405020304" pitchFamily="18" charset="0"/>
                        <a:ea typeface="Andale Sans U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9244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defRPr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20.04.2026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defRPr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17-00</a:t>
                      </a:r>
                      <a:endParaRPr lang="ru-RU" sz="1600" dirty="0">
                        <a:latin typeface="Times New Roman" panose="02020603050405020304" pitchFamily="18" charset="0"/>
                        <a:ea typeface="Andale Sans U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Онлайн лекция. Психология.</a:t>
                      </a:r>
                    </a:p>
                  </a:txBody>
                  <a:tcPr marL="68580" marR="68580" marT="0" marB="0" anchor="ctr"/>
                </a:tc>
              </a:tr>
              <a:tr h="2694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defRPr/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22.04.2026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defRPr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17-00</a:t>
                      </a:r>
                      <a:endParaRPr lang="ru-RU" sz="1600" dirty="0">
                        <a:latin typeface="Times New Roman" panose="02020603050405020304" pitchFamily="18" charset="0"/>
                        <a:ea typeface="Andale Sans U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Онлайн-лекция. Фейсфитнес.</a:t>
                      </a:r>
                    </a:p>
                  </a:txBody>
                  <a:tcPr marL="68580" marR="68580" marT="0" marB="0" anchor="ctr"/>
                </a:tc>
              </a:tr>
              <a:tr h="53889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defRPr/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23.04.2026</a:t>
                      </a:r>
                      <a:endParaRPr lang="ru-RU" sz="1600" dirty="0" smtClean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ndale Sans U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defRPr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17-00</a:t>
                      </a:r>
                      <a:endParaRPr lang="ru-RU" sz="1600" dirty="0">
                        <a:latin typeface="Times New Roman" panose="02020603050405020304" pitchFamily="18" charset="0"/>
                        <a:ea typeface="Andale Sans U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50" dirty="0" smtClean="0">
                          <a:latin typeface="Times New Roman"/>
                          <a:ea typeface="Andale Sans UI"/>
                          <a:cs typeface="Tahoma"/>
                        </a:rPr>
                        <a:t>РГО «Знание» Праздничное мероприятие в преддверии 9 мая  </a:t>
                      </a:r>
                    </a:p>
                  </a:txBody>
                  <a:tcPr marL="68580" marR="68580" marT="0" marB="0" anchor="ctr"/>
                </a:tc>
              </a:tr>
              <a:tr h="2694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defRPr/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28.04.2026</a:t>
                      </a:r>
                      <a:endParaRPr lang="ru-RU" sz="1600" dirty="0" smtClean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ndale Sans U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defRPr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15-00</a:t>
                      </a:r>
                      <a:endParaRPr lang="ru-RU" sz="1600" dirty="0">
                        <a:latin typeface="Times New Roman" panose="02020603050405020304" pitchFamily="18" charset="0"/>
                        <a:ea typeface="Andale Sans U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50" dirty="0" smtClean="0">
                          <a:latin typeface="Times New Roman"/>
                          <a:ea typeface="Andale Sans UI"/>
                          <a:cs typeface="Tahoma"/>
                        </a:rPr>
                        <a:t>Посещение выставки.</a:t>
                      </a:r>
                      <a:r>
                        <a:rPr lang="ru-RU" sz="1600" kern="150" baseline="0" dirty="0" smtClean="0">
                          <a:latin typeface="Times New Roman"/>
                          <a:ea typeface="Andale Sans UI"/>
                          <a:cs typeface="Tahoma"/>
                        </a:rPr>
                        <a:t> Музей изобразительного искусства</a:t>
                      </a:r>
                      <a:endParaRPr lang="ru-RU" sz="1600" kern="150" dirty="0" smtClean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46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2246480" y="7459941"/>
            <a:ext cx="4520947" cy="84747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 algn="ctr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             </a:t>
            </a:r>
            <a:r>
              <a:rPr sz="16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понедельник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         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                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09: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8:00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                               вторник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- пятница: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                   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09:00 – 17:00</a:t>
            </a:r>
            <a:endParaRPr sz="16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93348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2985</TotalTime>
  <Words>330</Words>
  <Application>Microsoft Office PowerPoint</Application>
  <DocSecurity>0</DocSecurity>
  <PresentationFormat>Произвольный</PresentationFormat>
  <Paragraphs>82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МЕРОПРИЯТИЯ апрель 2026</vt:lpstr>
      <vt:lpstr>МЕРОПРИЯТИЯ НА апрель  2026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037KalinovaTO</cp:lastModifiedBy>
  <cp:revision>138</cp:revision>
  <cp:lastPrinted>2026-02-26T01:59:05Z</cp:lastPrinted>
  <dcterms:created xsi:type="dcterms:W3CDTF">2025-11-06T11:20:25Z</dcterms:created>
  <dcterms:modified xsi:type="dcterms:W3CDTF">2026-03-30T07:07:58Z</dcterms:modified>
  <dc:identifier/>
  <dc:language/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