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</p:sldIdLst>
  <p:sldSz cx="7556500" cy="10693400"/>
  <p:notesSz cx="6808788" cy="9940925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216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    </a:t>
            </a:r>
            <a:r>
              <a:rPr lang="ru-RU" spc="-10" dirty="0" smtClean="0"/>
              <a:t>июнь 2026 год</a:t>
            </a:r>
            <a:endParaRPr spc="-1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23150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Наши</a:t>
            </a:r>
            <a:r>
              <a:rPr sz="1300" spc="-35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300" spc="-1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контакты</a:t>
            </a:r>
            <a:r>
              <a:rPr sz="1300" spc="-1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sz="13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Адрес: г. Биробиджан Шолом-Алейхема 45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kern="150" dirty="0" smtClean="0">
                <a:solidFill>
                  <a:schemeClr val="bg1"/>
                </a:solidFill>
                <a:latin typeface="Times New Roman" pitchFamily="18" charset="0"/>
                <a:ea typeface="Andale Sans UI"/>
                <a:cs typeface="Times New Roman" pitchFamily="18" charset="0"/>
              </a:rPr>
              <a:t>Контактный номер: +79148174762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400" kern="150" dirty="0" smtClean="0">
                <a:solidFill>
                  <a:schemeClr val="bg1"/>
                </a:solidFill>
                <a:latin typeface="Times New Roman" pitchFamily="18" charset="0"/>
                <a:ea typeface="Andale Sans UI"/>
                <a:cs typeface="Times New Roman" pitchFamily="18" charset="0"/>
              </a:rPr>
              <a:t>ФИО: </a:t>
            </a:r>
            <a:r>
              <a:rPr lang="ru-RU" sz="1400" kern="150" dirty="0" err="1" smtClean="0">
                <a:solidFill>
                  <a:schemeClr val="bg1"/>
                </a:solidFill>
                <a:latin typeface="Times New Roman" pitchFamily="18" charset="0"/>
                <a:ea typeface="Andale Sans UI"/>
                <a:cs typeface="Times New Roman" pitchFamily="18" charset="0"/>
              </a:rPr>
              <a:t>Куперцева</a:t>
            </a:r>
            <a:r>
              <a:rPr lang="ru-RU" sz="1400" kern="150" dirty="0" smtClean="0">
                <a:solidFill>
                  <a:schemeClr val="bg1"/>
                </a:solidFill>
                <a:latin typeface="Times New Roman" pitchFamily="18" charset="0"/>
                <a:ea typeface="Andale Sans UI"/>
                <a:cs typeface="Times New Roman" pitchFamily="18" charset="0"/>
              </a:rPr>
              <a:t> Ольга Васильевна </a:t>
            </a:r>
            <a:endParaRPr lang="ru-RU" sz="1300" kern="150" dirty="0" smtClean="0">
              <a:solidFill>
                <a:schemeClr val="bg1"/>
              </a:solidFill>
              <a:latin typeface="Times New Roman" pitchFamily="18" charset="0"/>
              <a:ea typeface="Andale Sans UI"/>
              <a:cs typeface="Times New Roman" pitchFamily="18" charset="0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784082" y="7373036"/>
            <a:ext cx="3499367" cy="2756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5639692" y="9044913"/>
            <a:ext cx="1780223" cy="341118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 algn="ctr">
              <a:lnSpc>
                <a:spcPts val="800"/>
              </a:lnSpc>
              <a:spcBef>
                <a:spcPts val="259"/>
              </a:spcBef>
            </a:pP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r>
              <a:rPr lang="ru-RU" sz="800" dirty="0">
                <a:latin typeface="Calibri"/>
                <a:cs typeface="Calibri"/>
              </a:rPr>
              <a:t> 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Хабаровскому краю и ЕАО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214335"/>
              </p:ext>
            </p:extLst>
          </p:nvPr>
        </p:nvGraphicFramePr>
        <p:xfrm>
          <a:off x="196850" y="1766672"/>
          <a:ext cx="7146298" cy="87616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2768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962373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5061157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218739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Дата»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Время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Мероприятие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535028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200" kern="150" dirty="0" smtClean="0">
                          <a:latin typeface="Times New Roman"/>
                          <a:ea typeface="Andale Sans UI"/>
                          <a:cs typeface="Tahoma"/>
                        </a:rPr>
                        <a:t>01.06.2026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200" kern="150" dirty="0" smtClean="0">
                        <a:latin typeface="Times New Roman"/>
                        <a:ea typeface="Andale Sans UI"/>
                        <a:cs typeface="Tahoma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200" kern="150" dirty="0" smtClean="0">
                          <a:latin typeface="Times New Roman"/>
                          <a:ea typeface="Andale Sans UI"/>
                          <a:cs typeface="Tahoma"/>
                        </a:rPr>
                        <a:t>11-00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kern="150" dirty="0" smtClean="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50" dirty="0" smtClean="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Викторина, посвященная дню Защиты</a:t>
                      </a:r>
                      <a:r>
                        <a:rPr lang="ru-RU" sz="1400" kern="150" baseline="0" dirty="0" smtClean="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 детей.</a:t>
                      </a:r>
                    </a:p>
                  </a:txBody>
                  <a:tcPr marL="68580" marR="68580" marT="0" marB="0"/>
                </a:tc>
              </a:tr>
              <a:tr h="656216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02.06.2026</a:t>
                      </a: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10:00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Посещение</a:t>
                      </a:r>
                      <a:r>
                        <a:rPr lang="ru-RU" sz="12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 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оздоровительной</a:t>
                      </a:r>
                      <a:r>
                        <a:rPr lang="ru-RU" sz="12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 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гимнастики</a:t>
                      </a:r>
                      <a:r>
                        <a:rPr lang="ru-RU" sz="12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 в 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физкультурном</a:t>
                      </a:r>
                      <a:r>
                        <a:rPr lang="ru-RU" sz="12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 –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оздоровительном</a:t>
                      </a:r>
                      <a:r>
                        <a:rPr lang="ru-RU" sz="12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 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комплексе</a:t>
                      </a:r>
                      <a:r>
                        <a:rPr lang="ru-RU" sz="12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 «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Воин</a:t>
                      </a:r>
                      <a:r>
                        <a:rPr lang="ru-RU" sz="12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».</a:t>
                      </a:r>
                      <a:r>
                        <a:rPr lang="ru-RU" sz="1200" kern="15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 (</a:t>
                      </a:r>
                      <a:r>
                        <a:rPr lang="ru-RU" sz="12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ул</a:t>
                      </a:r>
                      <a:r>
                        <a:rPr lang="ru-RU" sz="12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. 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Миллера</a:t>
                      </a:r>
                      <a:r>
                        <a:rPr lang="ru-RU" sz="12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, д. </a:t>
                      </a:r>
                      <a:r>
                        <a:rPr lang="ru-RU" sz="12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15а)</a:t>
                      </a:r>
                      <a:endParaRPr lang="ru-RU" sz="1200" kern="150" dirty="0" smtClean="0">
                        <a:solidFill>
                          <a:schemeClr val="tx1"/>
                        </a:solidFill>
                        <a:latin typeface="Times New Roman"/>
                        <a:ea typeface="Andale Sans UI"/>
                        <a:cs typeface="Tahoma"/>
                      </a:endParaRP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kern="150" dirty="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59357">
                <a:tc rowSpan="2"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03.06.2026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 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11:00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Мастер –класс</a:t>
                      </a:r>
                      <a:r>
                        <a:rPr lang="ru-RU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 по рукоделию. Изготовление кукол оберегов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575500">
                <a:tc vMerge="1"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200" kern="150" dirty="0" smtClean="0">
                          <a:latin typeface="Times New Roman"/>
                          <a:ea typeface="Andale Sans UI"/>
                          <a:cs typeface="Tahoma"/>
                        </a:rPr>
                        <a:t>12-00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Уроки пенсионной грамотности «Факторы влияющие на размер пенсии»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499847">
                <a:tc rowSpan="2"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400" kern="0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04.06.2026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400" kern="0" dirty="0" smtClean="0">
                        <a:solidFill>
                          <a:srgbClr val="000000"/>
                        </a:solidFill>
                        <a:latin typeface="Times New Roman"/>
                        <a:ea typeface="Andale Sans UI"/>
                        <a:cs typeface="Times New Roman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Andale Sans UI"/>
                          <a:cs typeface="Times New Roman"/>
                        </a:rPr>
                        <a:t>10:00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Посещение</a:t>
                      </a:r>
                      <a:r>
                        <a:rPr lang="ru-RU" sz="12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 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оздоровительной</a:t>
                      </a:r>
                      <a:r>
                        <a:rPr lang="ru-RU" sz="12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 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гимнастики</a:t>
                      </a:r>
                      <a:r>
                        <a:rPr lang="ru-RU" sz="12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 в 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физкультурном</a:t>
                      </a:r>
                      <a:r>
                        <a:rPr lang="ru-RU" sz="12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 –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оздоровительном</a:t>
                      </a:r>
                      <a:r>
                        <a:rPr lang="ru-RU" sz="12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 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комплексе</a:t>
                      </a:r>
                      <a:r>
                        <a:rPr lang="ru-RU" sz="12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 «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Воин</a:t>
                      </a:r>
                      <a:r>
                        <a:rPr lang="ru-RU" sz="12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». (ул</a:t>
                      </a:r>
                      <a:r>
                        <a:rPr lang="ru-RU" sz="12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. 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Миллера</a:t>
                      </a:r>
                      <a:r>
                        <a:rPr lang="ru-RU" sz="12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, д. </a:t>
                      </a:r>
                      <a:r>
                        <a:rPr lang="ru-RU" sz="12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15а)</a:t>
                      </a:r>
                      <a:endParaRPr lang="ru-RU" sz="1200" kern="150" dirty="0" smtClean="0">
                        <a:solidFill>
                          <a:schemeClr val="tx1"/>
                        </a:solidFill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357081">
                <a:tc vMerge="1"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11-00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«Все</a:t>
                      </a:r>
                      <a:r>
                        <a:rPr lang="ru-RU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 о диабете» Встреча с главным врачом ЦРБ Сташковым Р. А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437478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12-00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Психологический</a:t>
                      </a:r>
                      <a:r>
                        <a:rPr lang="ru-RU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 тренинг на тему: «Укрепление памяти</a:t>
                      </a:r>
                      <a:r>
                        <a:rPr lang="ru-RU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». Лектор- </a:t>
                      </a:r>
                      <a:r>
                        <a:rPr lang="ru-RU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психолог Титова Л.Ф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437478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09.06.2026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Andale Sans UI"/>
                          <a:cs typeface="Times New Roman"/>
                        </a:rPr>
                        <a:t>10:00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Посещение оздоровительной гимнастики в физкультурно –оздоровительном комплексе «Воин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». (ул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. Миллера, д. 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15а)</a:t>
                      </a:r>
                      <a:endParaRPr lang="ru-RU" sz="1400" kern="150" dirty="0">
                        <a:solidFill>
                          <a:schemeClr val="tx1"/>
                        </a:solidFill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746532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200" kern="150" dirty="0" smtClean="0">
                          <a:latin typeface="Times New Roman"/>
                          <a:ea typeface="Andale Sans UI"/>
                          <a:cs typeface="Tahoma"/>
                        </a:rPr>
                        <a:t>15-00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Видеотрансляция лекции РГО «Знание» г. Хабаровск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«Здоровый образ жизни. Простые привычки, которые</a:t>
                      </a:r>
                      <a:r>
                        <a:rPr lang="ru-RU" sz="1400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меняют жизнь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»</a:t>
                      </a:r>
                    </a:p>
                  </a:txBody>
                  <a:tcPr marL="68580" marR="68580" marT="0" marB="0"/>
                </a:tc>
              </a:tr>
              <a:tr h="271418">
                <a:tc rowSpan="2"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400" kern="150" dirty="0" smtClean="0">
                        <a:latin typeface="Times New Roman"/>
                        <a:ea typeface="Andale Sans UI"/>
                        <a:cs typeface="Tahoma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10.06.2026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200" kern="150" dirty="0" smtClean="0">
                          <a:latin typeface="Times New Roman"/>
                          <a:ea typeface="Andale Sans UI"/>
                          <a:cs typeface="Tahoma"/>
                        </a:rPr>
                        <a:t>11-00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Викторина</a:t>
                      </a:r>
                      <a:r>
                        <a:rPr lang="ru-RU" sz="1400" kern="15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 «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Интересные факты о ЕАО»</a:t>
                      </a:r>
                      <a:endParaRPr lang="ru-RU" sz="1400" kern="150" dirty="0">
                        <a:solidFill>
                          <a:schemeClr val="tx1"/>
                        </a:solidFill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447790">
                <a:tc vMerge="1"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12:00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50" dirty="0" err="1" smtClean="0">
                          <a:latin typeface="Times New Roman"/>
                          <a:ea typeface="Andale Sans UI"/>
                          <a:cs typeface="Tahoma"/>
                        </a:rPr>
                        <a:t>Россельхоз</a:t>
                      </a: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 </a:t>
                      </a:r>
                      <a:r>
                        <a:rPr lang="ru-RU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 </a:t>
                      </a:r>
                      <a:r>
                        <a:rPr lang="ru-RU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банк. </a:t>
                      </a:r>
                      <a:r>
                        <a:rPr lang="ru-RU" sz="1400" kern="150" baseline="0" dirty="0" err="1" smtClean="0">
                          <a:latin typeface="Times New Roman"/>
                          <a:ea typeface="Andale Sans UI"/>
                          <a:cs typeface="Tahoma"/>
                        </a:rPr>
                        <a:t>Разьяснение</a:t>
                      </a:r>
                      <a:r>
                        <a:rPr lang="ru-RU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   о банковских продуктах и видах мошеннических  действий в кредитных организациях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280252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15-00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Телемост с </a:t>
                      </a: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ЦОСП Хабаровского </a:t>
                      </a: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края и </a:t>
                      </a: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ЕАО </a:t>
                      </a: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«Уголки России» 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522797">
                <a:tc rowSpan="4">
                  <a:txBody>
                    <a:bodyPr/>
                    <a:lstStyle/>
                    <a:p>
                      <a:pPr lvl="0"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11.06.2026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10-00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Посещение</a:t>
                      </a:r>
                      <a:r>
                        <a:rPr lang="ru-RU" sz="12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 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оздоровительной</a:t>
                      </a:r>
                      <a:r>
                        <a:rPr lang="ru-RU" sz="12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 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гимнастики</a:t>
                      </a:r>
                      <a:r>
                        <a:rPr lang="ru-RU" sz="12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 в 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физкультурном</a:t>
                      </a:r>
                      <a:r>
                        <a:rPr lang="ru-RU" sz="12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 –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оздоровительном</a:t>
                      </a:r>
                      <a:r>
                        <a:rPr lang="ru-RU" sz="12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 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комплексе</a:t>
                      </a:r>
                      <a:r>
                        <a:rPr lang="ru-RU" sz="12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 «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Воин</a:t>
                      </a:r>
                      <a:r>
                        <a:rPr lang="ru-RU" sz="12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». (ул</a:t>
                      </a:r>
                      <a:r>
                        <a:rPr lang="ru-RU" sz="12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. 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Миллера</a:t>
                      </a:r>
                      <a:r>
                        <a:rPr lang="ru-RU" sz="12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, д. </a:t>
                      </a:r>
                      <a:r>
                        <a:rPr lang="ru-RU" sz="12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15а)</a:t>
                      </a:r>
                      <a:endParaRPr lang="ru-RU" sz="1200" kern="150" dirty="0" smtClean="0">
                        <a:solidFill>
                          <a:schemeClr val="tx1"/>
                        </a:solidFill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 anchor="b"/>
                </a:tc>
              </a:tr>
              <a:tr h="437478">
                <a:tc vMerge="1"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11-00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Конкурс</a:t>
                      </a:r>
                      <a:r>
                        <a:rPr lang="ru-RU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 стихов к Дню народного </a:t>
                      </a:r>
                      <a:r>
                        <a:rPr lang="ru-RU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единства. </a:t>
                      </a: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 anchor="b"/>
                </a:tc>
              </a:tr>
              <a:tr h="309123">
                <a:tc vMerge="1"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12-00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smtClean="0">
                          <a:latin typeface="Times New Roman"/>
                          <a:ea typeface="Andale Sans UI"/>
                          <a:cs typeface="Tahoma"/>
                        </a:rPr>
                        <a:t>Праздничное</a:t>
                      </a:r>
                      <a:r>
                        <a:rPr lang="ru-RU" sz="1400" kern="150" baseline="0" smtClean="0">
                          <a:latin typeface="Times New Roman"/>
                          <a:ea typeface="Andale Sans UI"/>
                          <a:cs typeface="Tahoma"/>
                        </a:rPr>
                        <a:t> чаепитие 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 anchor="b"/>
                </a:tc>
              </a:tr>
              <a:tr h="437478">
                <a:tc vMerge="1"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17-00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Видеотрансляция лекции ФП «Здоровое долголетие» г. Москва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«Как сохранить</a:t>
                      </a:r>
                      <a:r>
                        <a:rPr lang="ru-RU" sz="1400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здоровье летом?»</a:t>
                      </a:r>
                      <a:endParaRPr lang="ru-RU" sz="1400" dirty="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437478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16.06.2026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10-00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Посещение</a:t>
                      </a:r>
                      <a:r>
                        <a:rPr lang="ru-RU" sz="12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 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оздоровительной</a:t>
                      </a:r>
                      <a:r>
                        <a:rPr lang="ru-RU" sz="12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 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гимнастики</a:t>
                      </a:r>
                      <a:r>
                        <a:rPr lang="ru-RU" sz="12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 в 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физкультурном</a:t>
                      </a:r>
                      <a:r>
                        <a:rPr lang="ru-RU" sz="12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 –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оздоровительном</a:t>
                      </a:r>
                      <a:r>
                        <a:rPr lang="ru-RU" sz="12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 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комплексе</a:t>
                      </a:r>
                      <a:r>
                        <a:rPr lang="ru-RU" sz="12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 «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Воин</a:t>
                      </a:r>
                      <a:r>
                        <a:rPr lang="ru-RU" sz="12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». (ул</a:t>
                      </a:r>
                      <a:r>
                        <a:rPr lang="ru-RU" sz="12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. 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Миллера</a:t>
                      </a:r>
                      <a:r>
                        <a:rPr lang="ru-RU" sz="12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, д. </a:t>
                      </a:r>
                      <a:r>
                        <a:rPr lang="ru-RU" sz="12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15а)</a:t>
                      </a:r>
                      <a:endParaRPr lang="ru-RU" sz="1200" kern="150" dirty="0" smtClean="0">
                        <a:solidFill>
                          <a:schemeClr val="tx1"/>
                        </a:solidFill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 anchor="b"/>
                </a:tc>
              </a:tr>
              <a:tr h="357081">
                <a:tc rowSpan="2"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17.06.2026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11-00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Встреча</a:t>
                      </a:r>
                      <a:r>
                        <a:rPr lang="ru-RU" sz="12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 с 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сотрудниками</a:t>
                      </a:r>
                      <a:r>
                        <a:rPr lang="ru-RU" sz="12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  МФЦ  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Вопросы</a:t>
                      </a:r>
                      <a:r>
                        <a:rPr lang="ru-RU" sz="12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 </a:t>
                      </a:r>
                      <a:r>
                        <a:rPr lang="ru-RU" sz="12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–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ответы</a:t>
                      </a:r>
                      <a:endParaRPr lang="ru-RU" sz="1400" kern="150" dirty="0" smtClean="0">
                        <a:solidFill>
                          <a:schemeClr val="tx1"/>
                        </a:solidFill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 anchor="b"/>
                </a:tc>
              </a:tr>
              <a:tr h="437478">
                <a:tc vMerge="1"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12-00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Цифровая </a:t>
                      </a: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грамотность: работа в </a:t>
                      </a: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МАКС</a:t>
                      </a:r>
                      <a:endParaRPr lang="ru-RU" sz="1400" kern="150" dirty="0" smtClean="0">
                        <a:latin typeface="Times New Roman"/>
                        <a:ea typeface="Andale Sans UI"/>
                        <a:cs typeface="Tahoma"/>
                      </a:endParaRP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kern="150" dirty="0" smtClean="0">
                        <a:solidFill>
                          <a:schemeClr val="tx1"/>
                        </a:solidFill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785099"/>
            <a:ext cx="7345680" cy="2799175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590465" y="8579884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    </a:t>
            </a:r>
            <a:r>
              <a:rPr lang="ru-RU" spc="-10" dirty="0" smtClean="0"/>
              <a:t>ИЮНЬ 2026 год</a:t>
            </a:r>
            <a:endParaRPr spc="-1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523989" y="8549508"/>
            <a:ext cx="5114290" cy="223150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г. Биробиджан Шолом-Алейхема 45 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200" kern="150" dirty="0" smtClean="0">
                <a:solidFill>
                  <a:schemeClr val="bg1"/>
                </a:solidFill>
                <a:latin typeface="Times New Roman" pitchFamily="18" charset="0"/>
                <a:ea typeface="Andale Sans UI"/>
                <a:cs typeface="Times New Roman" pitchFamily="18" charset="0"/>
              </a:rPr>
              <a:t>Контактный номер: +79148174762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200" kern="150" dirty="0" smtClean="0">
                <a:solidFill>
                  <a:schemeClr val="bg1"/>
                </a:solidFill>
                <a:latin typeface="Times New Roman" pitchFamily="18" charset="0"/>
                <a:ea typeface="Andale Sans UI"/>
                <a:cs typeface="Times New Roman" pitchFamily="18" charset="0"/>
              </a:rPr>
              <a:t>ФИО: </a:t>
            </a:r>
            <a:r>
              <a:rPr lang="ru-RU" sz="1200" kern="150" dirty="0" err="1" smtClean="0">
                <a:solidFill>
                  <a:schemeClr val="bg1"/>
                </a:solidFill>
                <a:latin typeface="Times New Roman" pitchFamily="18" charset="0"/>
                <a:ea typeface="Andale Sans UI"/>
                <a:cs typeface="Times New Roman" pitchFamily="18" charset="0"/>
              </a:rPr>
              <a:t>Куперцева</a:t>
            </a:r>
            <a:r>
              <a:rPr lang="ru-RU" sz="1200" kern="150" dirty="0" smtClean="0">
                <a:solidFill>
                  <a:schemeClr val="bg1"/>
                </a:solidFill>
                <a:latin typeface="Times New Roman" pitchFamily="18" charset="0"/>
                <a:ea typeface="Andale Sans UI"/>
                <a:cs typeface="Times New Roman" pitchFamily="18" charset="0"/>
              </a:rPr>
              <a:t> Ольга Васильевна 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5743190" y="9044913"/>
            <a:ext cx="1780223" cy="341118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 algn="ctr">
              <a:lnSpc>
                <a:spcPts val="800"/>
              </a:lnSpc>
              <a:spcBef>
                <a:spcPts val="259"/>
              </a:spcBef>
            </a:pP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r>
              <a:rPr lang="ru-RU" sz="800" dirty="0">
                <a:latin typeface="Calibri"/>
                <a:cs typeface="Calibri"/>
              </a:rPr>
              <a:t> 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Хабаровскому краю и ЕАО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6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grpSp>
          <p:nvGrpSpPr>
            <p:cNvPr id="7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9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</p:grpSp>
        <p:grpSp>
          <p:nvGrpSpPr>
            <p:cNvPr id="10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209714" y="8141804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262781" y="8345745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46" name="Таблица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4858008"/>
              </p:ext>
            </p:extLst>
          </p:nvPr>
        </p:nvGraphicFramePr>
        <p:xfrm>
          <a:off x="196850" y="1689101"/>
          <a:ext cx="7162800" cy="62491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9458"/>
                <a:gridCol w="913346"/>
                <a:gridCol w="5259996"/>
              </a:tblGrid>
              <a:tr h="452117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Дата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Время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Мероприятие</a:t>
                      </a:r>
                      <a:endParaRPr lang="ru-RU" sz="1400" kern="15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ahoma"/>
                      </a:endParaRP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kern="150" dirty="0" smtClean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 anchor="b"/>
                </a:tc>
              </a:tr>
              <a:tr h="486895">
                <a:tc rowSpan="3"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2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18.06.2026</a:t>
                      </a:r>
                      <a:r>
                        <a:rPr lang="ru-RU" sz="1200" kern="15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 </a:t>
                      </a:r>
                      <a:endParaRPr lang="ru-RU" sz="1200" kern="150" dirty="0">
                        <a:solidFill>
                          <a:schemeClr val="tx1"/>
                        </a:solidFill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10-00</a:t>
                      </a:r>
                      <a:endParaRPr lang="ru-RU" sz="1400" kern="150" dirty="0">
                        <a:solidFill>
                          <a:schemeClr val="tx1"/>
                        </a:solidFill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Посещение оздоровительной гимнастики в физкультурно –оздоровительном комплексе «Воин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». (ул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. Миллера, д. 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15а)</a:t>
                      </a:r>
                      <a:endParaRPr lang="ru-RU" sz="1400" kern="150" dirty="0">
                        <a:solidFill>
                          <a:schemeClr val="tx1"/>
                        </a:solidFill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 anchor="b"/>
                </a:tc>
              </a:tr>
              <a:tr h="486895">
                <a:tc vMerge="1"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400" kern="150" dirty="0">
                        <a:solidFill>
                          <a:schemeClr val="tx1"/>
                        </a:solidFill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11-00</a:t>
                      </a:r>
                      <a:endParaRPr lang="ru-RU" sz="1400" kern="150" dirty="0">
                        <a:solidFill>
                          <a:schemeClr val="tx1"/>
                        </a:solidFill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 Экскурсия 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в 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Биробиджанский женский 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монастырь во имя святителя Иннокентия 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митрополита 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московского. </a:t>
                      </a: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(с. 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Раздольное</a:t>
                      </a:r>
                      <a:r>
                        <a:rPr lang="ru-RU" sz="1400" kern="15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 </a:t>
                      </a:r>
                      <a:r>
                        <a:rPr lang="ru-RU" sz="1400" kern="15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ул. Садовая, д. 6)</a:t>
                      </a:r>
                      <a:endParaRPr lang="ru-RU" sz="1400" kern="150" dirty="0">
                        <a:solidFill>
                          <a:schemeClr val="tx1"/>
                        </a:solidFill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474410">
                <a:tc vMerge="1"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400" kern="150" dirty="0">
                        <a:solidFill>
                          <a:schemeClr val="tx1"/>
                        </a:solidFill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16-00</a:t>
                      </a:r>
                      <a:endParaRPr lang="ru-RU" sz="1400" kern="150" dirty="0">
                        <a:solidFill>
                          <a:schemeClr val="tx1"/>
                        </a:solidFill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Плетение маскировочных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сетей для СВО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643397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200" kern="150" dirty="0" smtClean="0">
                          <a:latin typeface="Times New Roman"/>
                          <a:ea typeface="Andale Sans UI"/>
                          <a:cs typeface="Tahoma"/>
                        </a:rPr>
                        <a:t>22.06.2026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17-00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Видеотрансляция лекции РГО «Знание» г. Москва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«Память Пылающих лет: Путь к Победе»</a:t>
                      </a:r>
                    </a:p>
                  </a:txBody>
                  <a:tcPr marL="68580" marR="68580" marT="0" marB="0"/>
                </a:tc>
              </a:tr>
              <a:tr h="643397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200" kern="0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2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23.06.2026</a:t>
                      </a:r>
                      <a:r>
                        <a:rPr lang="ru-RU" sz="12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 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10:00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Посещение оздоровительной гимнастики в физкультурно –оздоровительном 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комплексе 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«Воин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». (ул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. Миллера, д. 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15а)</a:t>
                      </a:r>
                      <a:endParaRPr lang="ru-RU" sz="1400" kern="150" dirty="0">
                        <a:solidFill>
                          <a:schemeClr val="tx1"/>
                        </a:solidFill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86895">
                <a:tc rowSpan="2"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200" kern="150" dirty="0" smtClean="0">
                          <a:latin typeface="Times New Roman"/>
                          <a:ea typeface="Andale Sans UI"/>
                          <a:cs typeface="Tahoma"/>
                        </a:rPr>
                        <a:t>24.06.2026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11-00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Литературная гостиная «Сказки малых народов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»,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организатор Областная библиотека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74410">
                <a:tc vMerge="1"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12-00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Здоровая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гимнастика. </a:t>
                      </a:r>
                    </a:p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Проводит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Дьяченко НД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86895">
                <a:tc rowSpan="2"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200" kern="150" dirty="0" smtClean="0">
                        <a:latin typeface="Times New Roman"/>
                        <a:ea typeface="Andale Sans UI"/>
                        <a:cs typeface="Tahoma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200" kern="150" dirty="0" smtClean="0">
                          <a:latin typeface="Times New Roman"/>
                          <a:ea typeface="Andale Sans UI"/>
                          <a:cs typeface="Tahoma"/>
                        </a:rPr>
                        <a:t>25.06.2026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10-00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Посещение оздоровительной гимнастики в физкультурно –оздоровительном комплексе «Воин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». (ул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. Миллера, д. 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15а)</a:t>
                      </a:r>
                      <a:endParaRPr lang="ru-RU" sz="1400" kern="150" dirty="0">
                        <a:solidFill>
                          <a:schemeClr val="tx1"/>
                        </a:solidFill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86895">
                <a:tc vMerge="1"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200" kern="150" dirty="0" smtClean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11-00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Прогулка по</a:t>
                      </a:r>
                      <a:r>
                        <a:rPr lang="ru-RU" sz="1400" kern="150" baseline="0" dirty="0" smtClean="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 городской набережной и прочтение стихов о Биробиджане с участниками ЦОСП. </a:t>
                      </a:r>
                      <a:r>
                        <a:rPr lang="ru-RU" sz="1400" kern="150" baseline="0" dirty="0" smtClean="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(Набережная 2)</a:t>
                      </a:r>
                      <a:endParaRPr lang="ru-RU" sz="1400" kern="150" dirty="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86895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12-00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Посещение музея современного искусства . Народные промыслы </a:t>
                      </a:r>
                      <a:r>
                        <a:rPr lang="ru-RU" sz="1400" kern="150" dirty="0" smtClean="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России. (ул. Шолом-Алейхема, д. 5)</a:t>
                      </a:r>
                      <a:endParaRPr lang="ru-RU" sz="1400" kern="150" dirty="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86895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200" kern="150" dirty="0" smtClean="0">
                          <a:latin typeface="Times New Roman"/>
                          <a:ea typeface="Andale Sans UI"/>
                          <a:cs typeface="Tahoma"/>
                        </a:rPr>
                        <a:t>30.06.2026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10-00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Посещение оздоровительной гимнастики в физкультурно –оздоровительном комплексе «Воин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». (ул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. Миллера, д. 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15а)</a:t>
                      </a:r>
                      <a:endParaRPr lang="ru-RU" sz="1400" kern="150" dirty="0">
                        <a:solidFill>
                          <a:schemeClr val="tx1"/>
                        </a:solidFill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7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2364878" y="7959151"/>
            <a:ext cx="3788164" cy="63889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dirty="0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lang="ru-RU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b="1" spc="-20" dirty="0" smtClean="0">
                <a:solidFill>
                  <a:srgbClr val="58595B"/>
                </a:solidFill>
                <a:latin typeface="Calibri"/>
                <a:cs typeface="Calibri"/>
              </a:rPr>
              <a:t>7:00</a:t>
            </a:r>
            <a:endParaRPr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2022</TotalTime>
  <Words>575</Words>
  <Application>Microsoft Office PowerPoint</Application>
  <PresentationFormat>Произвольный</PresentationFormat>
  <Paragraphs>111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    июнь 2026 год</vt:lpstr>
      <vt:lpstr>МЕРОПРИЯТИЯ НА     ИЮНЬ 2026 год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037KalinovaTO</cp:lastModifiedBy>
  <cp:revision>118</cp:revision>
  <cp:lastPrinted>2026-03-24T07:44:38Z</cp:lastPrinted>
  <dcterms:created xsi:type="dcterms:W3CDTF">2025-11-06T11:20:25Z</dcterms:created>
  <dcterms:modified xsi:type="dcterms:W3CDTF">2026-05-29T04:43:02Z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