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</p:sldIdLst>
  <p:sldSz cx="7556500" cy="10693400"/>
  <p:notesSz cx="6797675" cy="9928225"/>
  <p:defaultTextStyle>
    <a:defPPr>
      <a:defRPr/>
    </a:defPPr>
  </p:defaultTextStyle>
  <p:extLst>
    <p:ext uri="{EFAFB233-063F-42B5-8137-9DF3F51BA10A}">
      <p15:sld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>
              <a:solidFill>
                <a:schemeClr val="lt1"/>
              </a:solidFill>
            </a:ln>
          </a:left>
          <a:right>
            <a:ln w="12700">
              <a:solidFill>
                <a:schemeClr val="lt1"/>
              </a:solidFill>
            </a:ln>
          </a:right>
          <a:top>
            <a:ln w="12700">
              <a:solidFill>
                <a:schemeClr val="lt1"/>
              </a:solidFill>
            </a:ln>
          </a:top>
          <a:bottom>
            <a:ln w="12700">
              <a:solidFill>
                <a:schemeClr val="lt1"/>
              </a:solidFill>
            </a:ln>
          </a:bottom>
          <a:insideH>
            <a:ln w="12700">
              <a:solidFill>
                <a:schemeClr val="lt1"/>
              </a:solidFill>
            </a:ln>
          </a:insideH>
          <a:insideV>
            <a:ln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  <a:fill>
          <a:solidFill>
            <a:schemeClr val="accent1">
              <a:tint val="40000"/>
            </a:schemeClr>
          </a:solidFill>
        </a:fill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seCell>
      <a:tcStyle>
        <a:tcBdr/>
      </a:tcStyle>
    </a:seCell>
    <a:swCell>
      <a:tcStyle>
        <a:tcBdr/>
      </a:tcStyle>
    </a:swCell>
    <a:firstRow>
      <a:tcTxStyle b="on">
        <a:fontRef idx="minor">
          <a:prstClr val="black"/>
        </a:fontRef>
        <a:schemeClr val="lt1"/>
      </a:tcTxStyle>
      <a:tcStyle>
        <a:tcBdr>
          <a:bottom>
            <a:ln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168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 bwMode="auto"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 bwMode="auto">
          <a:xfrm>
            <a:off x="1134427" y="5988303"/>
            <a:ext cx="5293995" cy="2673350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36000" tIns="36000" rIns="36000" bIns="3600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36000" tIns="36000" rIns="36000" bIns="3600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36000" tIns="36000" rIns="36000" bIns="3600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36000" tIns="36000" rIns="36000" bIns="36000"/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 bwMode="auto"/>
        <p:txBody>
          <a:bodyPr lIns="36000" tIns="36000" rIns="36000" bIns="36000"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36000" tIns="36000" rIns="36000" bIns="3600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36000" tIns="36000" rIns="36000" bIns="3600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36000" tIns="36000" rIns="36000" bIns="3600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36000" tIns="36000" rIns="36000" bIns="36000"/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 bwMode="auto"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 bwMode="auto"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 bwMode="auto"/>
        <p:txBody>
          <a:bodyPr lIns="36000" tIns="36000" rIns="36000" bIns="3600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 bwMode="auto"/>
        <p:txBody>
          <a:bodyPr lIns="36000" tIns="36000" rIns="36000" bIns="3600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 bwMode="auto"/>
        <p:txBody>
          <a:bodyPr lIns="36000" tIns="36000" rIns="36000" bIns="3600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36000" tIns="36000" rIns="36000" bIns="36000"/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 bwMode="auto"/>
        <p:txBody>
          <a:bodyPr lIns="36000" tIns="36000" rIns="36000" bIns="3600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 bwMode="auto"/>
        <p:txBody>
          <a:bodyPr lIns="36000" tIns="36000" rIns="36000" bIns="3600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 bwMode="auto"/>
        <p:txBody>
          <a:bodyPr lIns="36000" tIns="36000" rIns="36000" bIns="3600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 bwMode="auto"/>
        <p:txBody>
          <a:bodyPr lIns="36000" tIns="36000" rIns="36000" bIns="3600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 bwMode="auto"/>
        <p:txBody>
          <a:bodyPr lIns="36000" tIns="36000" rIns="36000" bIns="3600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 bwMode="auto"/>
        <p:txBody>
          <a:bodyPr lIns="36000" tIns="36000" rIns="36000" bIns="3600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>
          <a:xfrm>
            <a:off x="4822835" y="316976"/>
            <a:ext cx="2316479" cy="1122680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>
              <a:defRPr sz="27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 bwMode="auto"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36000" tIns="36000" rIns="36000" bIns="3600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3" name="object 33"/>
          <p:cNvPicPr/>
          <p:nvPr/>
        </p:nvPicPr>
        <p:blipFill>
          <a:blip r:embed="rId2"/>
          <a:stretch/>
        </p:blipFill>
        <p:spPr bwMode="auto">
          <a:xfrm>
            <a:off x="3363651" y="108000"/>
            <a:ext cx="4088351" cy="1658669"/>
          </a:xfrm>
          <a:prstGeom prst="rect">
            <a:avLst/>
          </a:prstGeom>
        </p:spPr>
      </p:pic>
      <p:sp>
        <p:nvSpPr>
          <p:cNvPr id="35" name="object 35"/>
          <p:cNvSpPr/>
          <p:nvPr/>
        </p:nvSpPr>
        <p:spPr bwMode="auto">
          <a:xfrm>
            <a:off x="196850" y="6960938"/>
            <a:ext cx="7322975" cy="3732462"/>
          </a:xfrm>
          <a:custGeom>
            <a:avLst/>
            <a:gdLst/>
            <a:ahLst/>
            <a:cxnLst/>
            <a:rect l="l" t="t" r="r" b="b"/>
            <a:pathLst>
              <a:path w="7345680" h="3583940" extrusionOk="0">
                <a:moveTo>
                  <a:pt x="0" y="0"/>
                </a:moveTo>
                <a:lnTo>
                  <a:pt x="1587" y="3583622"/>
                </a:lnTo>
                <a:lnTo>
                  <a:pt x="7345133" y="3583622"/>
                </a:lnTo>
                <a:lnTo>
                  <a:pt x="7345095" y="1398549"/>
                </a:lnTo>
                <a:lnTo>
                  <a:pt x="7272425" y="1411952"/>
                </a:lnTo>
                <a:lnTo>
                  <a:pt x="7198087" y="1424710"/>
                </a:lnTo>
                <a:lnTo>
                  <a:pt x="7122125" y="1436816"/>
                </a:lnTo>
                <a:lnTo>
                  <a:pt x="7044582" y="1448263"/>
                </a:lnTo>
                <a:lnTo>
                  <a:pt x="6965501" y="1459043"/>
                </a:lnTo>
                <a:lnTo>
                  <a:pt x="6884926" y="1469150"/>
                </a:lnTo>
                <a:lnTo>
                  <a:pt x="6802899" y="1478577"/>
                </a:lnTo>
                <a:lnTo>
                  <a:pt x="6719465" y="1487317"/>
                </a:lnTo>
                <a:lnTo>
                  <a:pt x="6634667" y="1495362"/>
                </a:lnTo>
                <a:lnTo>
                  <a:pt x="6548547" y="1502706"/>
                </a:lnTo>
                <a:lnTo>
                  <a:pt x="6461150" y="1509341"/>
                </a:lnTo>
                <a:lnTo>
                  <a:pt x="6372517" y="1515261"/>
                </a:lnTo>
                <a:lnTo>
                  <a:pt x="6282694" y="1520458"/>
                </a:lnTo>
                <a:lnTo>
                  <a:pt x="6191723" y="1524926"/>
                </a:lnTo>
                <a:lnTo>
                  <a:pt x="6099646" y="1528657"/>
                </a:lnTo>
                <a:lnTo>
                  <a:pt x="6006509" y="1531645"/>
                </a:lnTo>
                <a:lnTo>
                  <a:pt x="5912353" y="1533882"/>
                </a:lnTo>
                <a:lnTo>
                  <a:pt x="5817223" y="1535361"/>
                </a:lnTo>
                <a:lnTo>
                  <a:pt x="5721161" y="1536076"/>
                </a:lnTo>
                <a:lnTo>
                  <a:pt x="5624211" y="1536018"/>
                </a:lnTo>
                <a:lnTo>
                  <a:pt x="5526416" y="1535182"/>
                </a:lnTo>
                <a:lnTo>
                  <a:pt x="5427819" y="1533560"/>
                </a:lnTo>
                <a:lnTo>
                  <a:pt x="5328464" y="1531146"/>
                </a:lnTo>
                <a:lnTo>
                  <a:pt x="5228394" y="1527931"/>
                </a:lnTo>
                <a:lnTo>
                  <a:pt x="5127653" y="1523909"/>
                </a:lnTo>
                <a:lnTo>
                  <a:pt x="5026283" y="1519074"/>
                </a:lnTo>
                <a:lnTo>
                  <a:pt x="4924327" y="1513417"/>
                </a:lnTo>
                <a:lnTo>
                  <a:pt x="4821830" y="1506932"/>
                </a:lnTo>
                <a:lnTo>
                  <a:pt x="4718835" y="1499612"/>
                </a:lnTo>
                <a:lnTo>
                  <a:pt x="4615384" y="1491451"/>
                </a:lnTo>
                <a:lnTo>
                  <a:pt x="4511521" y="1482439"/>
                </a:lnTo>
                <a:lnTo>
                  <a:pt x="4407290" y="1472572"/>
                </a:lnTo>
                <a:lnTo>
                  <a:pt x="4302733" y="1461842"/>
                </a:lnTo>
                <a:lnTo>
                  <a:pt x="4197894" y="1450241"/>
                </a:lnTo>
                <a:lnTo>
                  <a:pt x="4092817" y="1437763"/>
                </a:lnTo>
                <a:lnTo>
                  <a:pt x="3987544" y="1424400"/>
                </a:lnTo>
                <a:lnTo>
                  <a:pt x="3882118" y="1410146"/>
                </a:lnTo>
                <a:lnTo>
                  <a:pt x="3776584" y="1394994"/>
                </a:lnTo>
                <a:lnTo>
                  <a:pt x="3670985" y="1378936"/>
                </a:lnTo>
                <a:lnTo>
                  <a:pt x="3565363" y="1361966"/>
                </a:lnTo>
                <a:lnTo>
                  <a:pt x="3459762" y="1344076"/>
                </a:lnTo>
                <a:lnTo>
                  <a:pt x="3354226" y="1325260"/>
                </a:lnTo>
                <a:lnTo>
                  <a:pt x="3248797" y="1305510"/>
                </a:lnTo>
                <a:lnTo>
                  <a:pt x="3143519" y="1284819"/>
                </a:lnTo>
                <a:lnTo>
                  <a:pt x="3038435" y="1263181"/>
                </a:lnTo>
                <a:lnTo>
                  <a:pt x="2933589" y="1240588"/>
                </a:lnTo>
                <a:lnTo>
                  <a:pt x="2829024" y="1217033"/>
                </a:lnTo>
                <a:lnTo>
                  <a:pt x="2776860" y="1204893"/>
                </a:lnTo>
                <a:lnTo>
                  <a:pt x="2724783" y="1192510"/>
                </a:lnTo>
                <a:lnTo>
                  <a:pt x="2672797" y="1179883"/>
                </a:lnTo>
                <a:lnTo>
                  <a:pt x="2620909" y="1167011"/>
                </a:lnTo>
                <a:lnTo>
                  <a:pt x="2569123" y="1153893"/>
                </a:lnTo>
                <a:lnTo>
                  <a:pt x="2517446" y="1140528"/>
                </a:lnTo>
                <a:lnTo>
                  <a:pt x="2465882" y="1126917"/>
                </a:lnTo>
                <a:lnTo>
                  <a:pt x="2414437" y="1113056"/>
                </a:lnTo>
                <a:lnTo>
                  <a:pt x="2363116" y="1098947"/>
                </a:lnTo>
                <a:lnTo>
                  <a:pt x="2311925" y="1084587"/>
                </a:lnTo>
                <a:lnTo>
                  <a:pt x="2260869" y="1069977"/>
                </a:lnTo>
                <a:lnTo>
                  <a:pt x="2209954" y="1055114"/>
                </a:lnTo>
                <a:lnTo>
                  <a:pt x="2159184" y="1039999"/>
                </a:lnTo>
                <a:lnTo>
                  <a:pt x="2108566" y="1024630"/>
                </a:lnTo>
                <a:lnTo>
                  <a:pt x="2058105" y="1009007"/>
                </a:lnTo>
                <a:lnTo>
                  <a:pt x="2007806" y="993129"/>
                </a:lnTo>
                <a:lnTo>
                  <a:pt x="1957675" y="976994"/>
                </a:lnTo>
                <a:lnTo>
                  <a:pt x="1907717" y="960601"/>
                </a:lnTo>
                <a:lnTo>
                  <a:pt x="1857937" y="943951"/>
                </a:lnTo>
                <a:lnTo>
                  <a:pt x="1808341" y="927042"/>
                </a:lnTo>
                <a:lnTo>
                  <a:pt x="1758934" y="909873"/>
                </a:lnTo>
                <a:lnTo>
                  <a:pt x="1709722" y="892444"/>
                </a:lnTo>
                <a:lnTo>
                  <a:pt x="1660710" y="874753"/>
                </a:lnTo>
                <a:lnTo>
                  <a:pt x="1611904" y="856800"/>
                </a:lnTo>
                <a:lnTo>
                  <a:pt x="1563308" y="838583"/>
                </a:lnTo>
                <a:lnTo>
                  <a:pt x="1514929" y="820102"/>
                </a:lnTo>
                <a:lnTo>
                  <a:pt x="1466772" y="801356"/>
                </a:lnTo>
                <a:lnTo>
                  <a:pt x="1418841" y="782344"/>
                </a:lnTo>
                <a:lnTo>
                  <a:pt x="1371144" y="763065"/>
                </a:lnTo>
                <a:lnTo>
                  <a:pt x="1323684" y="743519"/>
                </a:lnTo>
                <a:lnTo>
                  <a:pt x="1276468" y="723704"/>
                </a:lnTo>
                <a:lnTo>
                  <a:pt x="1229500" y="703619"/>
                </a:lnTo>
                <a:lnTo>
                  <a:pt x="1182787" y="683264"/>
                </a:lnTo>
                <a:lnTo>
                  <a:pt x="1136333" y="662638"/>
                </a:lnTo>
                <a:lnTo>
                  <a:pt x="1090144" y="641740"/>
                </a:lnTo>
                <a:lnTo>
                  <a:pt x="1044226" y="620569"/>
                </a:lnTo>
                <a:lnTo>
                  <a:pt x="998584" y="599124"/>
                </a:lnTo>
                <a:lnTo>
                  <a:pt x="953223" y="577404"/>
                </a:lnTo>
                <a:lnTo>
                  <a:pt x="908149" y="555409"/>
                </a:lnTo>
                <a:lnTo>
                  <a:pt x="863366" y="533137"/>
                </a:lnTo>
                <a:lnTo>
                  <a:pt x="818882" y="510588"/>
                </a:lnTo>
                <a:lnTo>
                  <a:pt x="774700" y="487760"/>
                </a:lnTo>
                <a:lnTo>
                  <a:pt x="730826" y="464654"/>
                </a:lnTo>
                <a:lnTo>
                  <a:pt x="687267" y="441267"/>
                </a:lnTo>
                <a:lnTo>
                  <a:pt x="644026" y="417599"/>
                </a:lnTo>
                <a:lnTo>
                  <a:pt x="601110" y="393650"/>
                </a:lnTo>
                <a:lnTo>
                  <a:pt x="558524" y="369418"/>
                </a:lnTo>
                <a:lnTo>
                  <a:pt x="516273" y="344903"/>
                </a:lnTo>
                <a:lnTo>
                  <a:pt x="474364" y="320103"/>
                </a:lnTo>
                <a:lnTo>
                  <a:pt x="432800" y="295018"/>
                </a:lnTo>
                <a:lnTo>
                  <a:pt x="391588" y="269646"/>
                </a:lnTo>
                <a:lnTo>
                  <a:pt x="350733" y="243988"/>
                </a:lnTo>
                <a:lnTo>
                  <a:pt x="310241" y="218041"/>
                </a:lnTo>
                <a:lnTo>
                  <a:pt x="270116" y="191806"/>
                </a:lnTo>
                <a:lnTo>
                  <a:pt x="230365" y="165281"/>
                </a:lnTo>
                <a:lnTo>
                  <a:pt x="190992" y="138466"/>
                </a:lnTo>
                <a:lnTo>
                  <a:pt x="152004" y="111359"/>
                </a:lnTo>
                <a:lnTo>
                  <a:pt x="113405" y="83960"/>
                </a:lnTo>
                <a:lnTo>
                  <a:pt x="75201" y="56267"/>
                </a:lnTo>
                <a:lnTo>
                  <a:pt x="37397" y="28281"/>
                </a:lnTo>
                <a:lnTo>
                  <a:pt x="0" y="0"/>
                </a:lnTo>
                <a:close/>
              </a:path>
            </a:pathLst>
          </a:custGeom>
          <a:solidFill>
            <a:srgbClr val="4156A6"/>
          </a:solidFill>
        </p:spPr>
        <p:txBody>
          <a:bodyPr wrap="square" lIns="36000" tIns="36000" rIns="36000" bIns="36000" rtlCol="0"/>
          <a:lstStyle/>
          <a:p>
            <a:pPr>
              <a:defRPr/>
            </a:pPr>
            <a:endParaRPr/>
          </a:p>
        </p:txBody>
      </p:sp>
      <p:grpSp>
        <p:nvGrpSpPr>
          <p:cNvPr id="2" name="Группа 1"/>
          <p:cNvGrpSpPr/>
          <p:nvPr/>
        </p:nvGrpSpPr>
        <p:grpSpPr bwMode="auto">
          <a:xfrm>
            <a:off x="644464" y="8176450"/>
            <a:ext cx="1147890" cy="132842"/>
            <a:chOff x="644464" y="8176450"/>
            <a:chExt cx="1147890" cy="132842"/>
          </a:xfrm>
        </p:grpSpPr>
        <p:pic>
          <p:nvPicPr>
            <p:cNvPr id="36" name="object 36"/>
            <p:cNvPicPr/>
            <p:nvPr/>
          </p:nvPicPr>
          <p:blipFill>
            <a:blip r:embed="rId3"/>
            <a:stretch/>
          </p:blipFill>
          <p:spPr bwMode="auto">
            <a:xfrm>
              <a:off x="644464" y="8176460"/>
              <a:ext cx="103162" cy="132829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 bwMode="auto">
            <a:xfrm>
              <a:off x="771347" y="8178076"/>
              <a:ext cx="94615" cy="129539"/>
            </a:xfrm>
            <a:custGeom>
              <a:avLst/>
              <a:gdLst/>
              <a:ahLst/>
              <a:cxnLst/>
              <a:rect l="l" t="t" r="r" b="b"/>
              <a:pathLst>
                <a:path w="94615" h="129540" extrusionOk="0">
                  <a:moveTo>
                    <a:pt x="94272" y="0"/>
                  </a:moveTo>
                  <a:lnTo>
                    <a:pt x="0" y="0"/>
                  </a:lnTo>
                  <a:lnTo>
                    <a:pt x="0" y="20320"/>
                  </a:lnTo>
                  <a:lnTo>
                    <a:pt x="0" y="59690"/>
                  </a:lnTo>
                  <a:lnTo>
                    <a:pt x="0" y="80010"/>
                  </a:lnTo>
                  <a:lnTo>
                    <a:pt x="0" y="129540"/>
                  </a:lnTo>
                  <a:lnTo>
                    <a:pt x="23952" y="129540"/>
                  </a:lnTo>
                  <a:lnTo>
                    <a:pt x="23952" y="80010"/>
                  </a:lnTo>
                  <a:lnTo>
                    <a:pt x="86321" y="80010"/>
                  </a:lnTo>
                  <a:lnTo>
                    <a:pt x="86321" y="59690"/>
                  </a:lnTo>
                  <a:lnTo>
                    <a:pt x="23952" y="59690"/>
                  </a:lnTo>
                  <a:lnTo>
                    <a:pt x="23952" y="20320"/>
                  </a:lnTo>
                  <a:lnTo>
                    <a:pt x="94272" y="20320"/>
                  </a:lnTo>
                  <a:lnTo>
                    <a:pt x="942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36000" tIns="36000" rIns="36000" bIns="3600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4"/>
            <a:stretch/>
          </p:blipFill>
          <p:spPr bwMode="auto">
            <a:xfrm>
              <a:off x="888787" y="8176458"/>
              <a:ext cx="292329" cy="13282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5"/>
            <a:stretch/>
          </p:blipFill>
          <p:spPr bwMode="auto">
            <a:xfrm>
              <a:off x="1201703" y="8176450"/>
              <a:ext cx="319170" cy="132842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6"/>
            <a:stretch/>
          </p:blipFill>
          <p:spPr bwMode="auto">
            <a:xfrm>
              <a:off x="1545588" y="8178271"/>
              <a:ext cx="110324" cy="129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/>
          </p:blipFill>
          <p:spPr bwMode="auto">
            <a:xfrm>
              <a:off x="1679286" y="8178274"/>
              <a:ext cx="113068" cy="131013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 bwMode="auto">
          <a:xfrm>
            <a:off x="4822835" y="316976"/>
            <a:ext cx="2460614" cy="1157171"/>
          </a:xfrm>
          <a:prstGeom prst="rect">
            <a:avLst/>
          </a:prstGeom>
        </p:spPr>
        <p:txBody>
          <a:bodyPr vert="horz" wrap="square" lIns="36000" tIns="81280" rIns="36000" bIns="36000" rtlCol="0">
            <a:spAutoFit/>
          </a:bodyPr>
          <a:lstStyle/>
          <a:p>
            <a:pPr marL="439420" marR="5715" indent="-427355" algn="r">
              <a:lnSpc>
                <a:spcPts val="2700"/>
              </a:lnSpc>
              <a:spcBef>
                <a:spcPts val="640"/>
              </a:spcBef>
              <a:defRPr/>
            </a:pPr>
            <a:r>
              <a:rPr lang="ru-RU" spc="-10" dirty="0" smtClean="0"/>
              <a:t>МЕ</a:t>
            </a:r>
            <a:r>
              <a:rPr spc="-10" dirty="0" smtClean="0"/>
              <a:t>РОПРИЯТИ</a:t>
            </a:r>
            <a:r>
              <a:rPr lang="ru-RU" spc="-10" dirty="0" smtClean="0"/>
              <a:t>Я</a:t>
            </a:r>
            <a:r>
              <a:rPr lang="ru-RU" spc="-10" dirty="0"/>
              <a:t> </a:t>
            </a:r>
            <a:r>
              <a:rPr lang="ru-RU" spc="-10" dirty="0" smtClean="0"/>
              <a:t>ИЮНЬ</a:t>
            </a:r>
            <a:endParaRPr spc="-10" dirty="0"/>
          </a:p>
          <a:p>
            <a:pPr marR="5080" algn="r">
              <a:lnSpc>
                <a:spcPts val="2700"/>
              </a:lnSpc>
              <a:defRPr/>
            </a:pPr>
            <a:r>
              <a:rPr spc="-20" dirty="0"/>
              <a:t>202</a:t>
            </a:r>
            <a:r>
              <a:rPr lang="ru-RU" spc="-20" dirty="0"/>
              <a:t>6</a:t>
            </a:r>
            <a:endParaRPr spc="-20" dirty="0"/>
          </a:p>
        </p:txBody>
      </p:sp>
      <p:sp>
        <p:nvSpPr>
          <p:cNvPr id="43" name="object 43"/>
          <p:cNvSpPr txBox="1"/>
          <p:nvPr/>
        </p:nvSpPr>
        <p:spPr bwMode="auto">
          <a:xfrm>
            <a:off x="628899" y="8441602"/>
            <a:ext cx="5533191" cy="2088324"/>
          </a:xfrm>
          <a:prstGeom prst="rect">
            <a:avLst/>
          </a:prstGeom>
        </p:spPr>
        <p:txBody>
          <a:bodyPr vert="horz" wrap="square" lIns="36000" tIns="174625" rIns="36000" bIns="36000" rtlCol="0">
            <a:spAutoFit/>
          </a:bodyPr>
          <a:lstStyle/>
          <a:p>
            <a:pPr marL="12700" marR="1196340">
              <a:lnSpc>
                <a:spcPct val="75800"/>
              </a:lnSpc>
              <a:spcBef>
                <a:spcPts val="1375"/>
              </a:spcBef>
              <a:defRPr/>
            </a:pPr>
            <a:r>
              <a:rPr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ПРИХО</a:t>
            </a:r>
            <a:r>
              <a:rPr lang="ru-RU"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Д</a:t>
            </a:r>
            <a:r>
              <a:rPr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ИТЕ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,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МЫ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ВАС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ЖДЕМ!</a:t>
            </a:r>
            <a:endParaRPr sz="4400" dirty="0">
              <a:latin typeface="Calibri"/>
              <a:cs typeface="Calibri"/>
            </a:endParaRPr>
          </a:p>
          <a:p>
            <a:pPr marL="15240">
              <a:lnSpc>
                <a:spcPts val="1430"/>
              </a:lnSpc>
              <a:spcBef>
                <a:spcPts val="1040"/>
              </a:spcBef>
              <a:defRPr/>
            </a:pPr>
            <a:r>
              <a:rPr sz="1300" dirty="0" err="1">
                <a:solidFill>
                  <a:srgbClr val="FFFFFF"/>
                </a:solidFill>
                <a:latin typeface="Calibri"/>
                <a:cs typeface="Calibri"/>
              </a:rPr>
              <a:t>Наши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 err="1">
                <a:solidFill>
                  <a:srgbClr val="FFFFFF"/>
                </a:solidFill>
                <a:latin typeface="Calibri"/>
                <a:cs typeface="Calibri"/>
              </a:rPr>
              <a:t>контакты</a:t>
            </a:r>
            <a:r>
              <a:rPr sz="1300" spc="-10" dirty="0">
                <a:solidFill>
                  <a:srgbClr val="FFFFFF"/>
                </a:solidFill>
                <a:latin typeface="Calibri"/>
                <a:cs typeface="Calibri"/>
              </a:rPr>
              <a:t>:</a:t>
            </a:r>
            <a:endParaRPr sz="1300" dirty="0"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Адрес: 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г. Комсомольск-на-Амуре , ул. Лесозаводская 5б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Контактный телефон: 8-914-374-1638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Сычева Тамара Васильевна</a:t>
            </a:r>
            <a:endParaRPr lang="ru-RU" sz="1300" dirty="0">
              <a:solidFill>
                <a:srgbClr val="FFFFFF"/>
              </a:solidFill>
              <a:latin typeface="Calibri"/>
              <a:cs typeface="Calibri"/>
            </a:endParaRPr>
          </a:p>
        </p:txBody>
      </p:sp>
      <p:sp>
        <p:nvSpPr>
          <p:cNvPr id="44" name="object 44"/>
          <p:cNvSpPr txBox="1"/>
          <p:nvPr/>
        </p:nvSpPr>
        <p:spPr bwMode="auto">
          <a:xfrm>
            <a:off x="3784082" y="7373036"/>
            <a:ext cx="3499367" cy="312004"/>
          </a:xfrm>
          <a:prstGeom prst="rect">
            <a:avLst/>
          </a:prstGeom>
        </p:spPr>
        <p:txBody>
          <a:bodyPr vert="horz" wrap="square" lIns="36000" tIns="12700" rIns="36000" bIns="36000" rtlCol="0">
            <a:spAutoFit/>
          </a:bodyPr>
          <a:lstStyle/>
          <a:p>
            <a:pPr marL="12700" marR="5080" indent="1948814">
              <a:lnSpc>
                <a:spcPct val="112799"/>
              </a:lnSpc>
              <a:spcBef>
                <a:spcPts val="100"/>
              </a:spcBef>
              <a:defRPr/>
            </a:pPr>
            <a:r>
              <a:rPr sz="1600" b="1" spc="-65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5" name="object 45"/>
          <p:cNvSpPr txBox="1"/>
          <p:nvPr/>
        </p:nvSpPr>
        <p:spPr bwMode="auto">
          <a:xfrm>
            <a:off x="5639692" y="9044913"/>
            <a:ext cx="1780223" cy="341118"/>
          </a:xfrm>
          <a:prstGeom prst="rect">
            <a:avLst/>
          </a:prstGeom>
        </p:spPr>
        <p:txBody>
          <a:bodyPr vert="horz" wrap="square" lIns="36000" tIns="33019" rIns="36000" bIns="36000" rtlCol="0">
            <a:spAutoFit/>
          </a:bodyPr>
          <a:lstStyle/>
          <a:p>
            <a:pPr marL="12700" marR="120650" algn="ctr">
              <a:lnSpc>
                <a:spcPts val="800"/>
              </a:lnSpc>
              <a:spcBef>
                <a:spcPts val="259"/>
              </a:spcBef>
              <a:defRPr/>
            </a:pP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Отделение Фонда</a:t>
            </a:r>
            <a:r>
              <a:rPr sz="800" spc="5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пенсионного</a:t>
            </a:r>
            <a:r>
              <a:rPr lang="ru-RU" sz="800" spc="-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>
                <a:solidFill>
                  <a:srgbClr val="FFFFFF"/>
                </a:solidFill>
                <a:latin typeface="Calibri"/>
                <a:cs typeface="Calibri"/>
              </a:rPr>
              <a:t>и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 социального</a:t>
            </a:r>
            <a:r>
              <a:rPr lang="ru-RU" sz="800" spc="-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страхования</a:t>
            </a:r>
            <a:r>
              <a:rPr sz="800" spc="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25">
                <a:solidFill>
                  <a:srgbClr val="FFFFFF"/>
                </a:solidFill>
                <a:latin typeface="Calibri"/>
                <a:cs typeface="Calibri"/>
              </a:rPr>
              <a:t>РФ</a:t>
            </a:r>
            <a:r>
              <a:rPr lang="ru-RU" sz="800">
                <a:latin typeface="Calibri"/>
                <a:cs typeface="Calibri"/>
              </a:rPr>
              <a:t> </a:t>
            </a:r>
            <a:r>
              <a:rPr sz="800">
                <a:solidFill>
                  <a:srgbClr val="FFFFFF"/>
                </a:solidFill>
                <a:latin typeface="Calibri"/>
                <a:cs typeface="Calibri"/>
              </a:rPr>
              <a:t>по</a:t>
            </a:r>
            <a:r>
              <a:rPr sz="800" spc="4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ru-RU" sz="800" spc="-20">
                <a:solidFill>
                  <a:srgbClr val="FFFFFF"/>
                </a:solidFill>
                <a:latin typeface="Calibri"/>
                <a:cs typeface="Calibri"/>
              </a:rPr>
              <a:t>Хабаровскому краю и ЕАО</a:t>
            </a:r>
            <a:endParaRPr sz="800">
              <a:latin typeface="Calibri"/>
              <a:cs typeface="Calibri"/>
            </a:endParaRPr>
          </a:p>
        </p:txBody>
      </p:sp>
      <p:grpSp>
        <p:nvGrpSpPr>
          <p:cNvPr id="104" name="Группа 103"/>
          <p:cNvGrpSpPr/>
          <p:nvPr/>
        </p:nvGrpSpPr>
        <p:grpSpPr bwMode="auto">
          <a:xfrm>
            <a:off x="512394" y="489204"/>
            <a:ext cx="2518182" cy="983928"/>
            <a:chOff x="512394" y="489204"/>
            <a:chExt cx="2518182" cy="983928"/>
          </a:xfrm>
        </p:grpSpPr>
        <p:pic>
          <p:nvPicPr>
            <p:cNvPr id="49" name="object 49"/>
            <p:cNvPicPr/>
            <p:nvPr/>
          </p:nvPicPr>
          <p:blipFill>
            <a:blip r:embed="rId8"/>
            <a:stretch/>
          </p:blipFill>
          <p:spPr bwMode="auto">
            <a:xfrm>
              <a:off x="512394" y="489204"/>
              <a:ext cx="839343" cy="957113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 bwMode="auto">
            <a:xfrm>
              <a:off x="1577060" y="814692"/>
              <a:ext cx="295274" cy="185420"/>
            </a:xfrm>
            <a:custGeom>
              <a:avLst/>
              <a:gdLst/>
              <a:ahLst/>
              <a:cxnLst/>
              <a:rect l="l" t="t" r="r" b="b"/>
              <a:pathLst>
                <a:path w="295275" h="185419" extrusionOk="0">
                  <a:moveTo>
                    <a:pt x="149402" y="132080"/>
                  </a:moveTo>
                  <a:lnTo>
                    <a:pt x="126225" y="132080"/>
                  </a:lnTo>
                  <a:lnTo>
                    <a:pt x="126225" y="0"/>
                  </a:lnTo>
                  <a:lnTo>
                    <a:pt x="104965" y="0"/>
                  </a:lnTo>
                  <a:lnTo>
                    <a:pt x="104965" y="132080"/>
                  </a:lnTo>
                  <a:lnTo>
                    <a:pt x="21259" y="132080"/>
                  </a:lnTo>
                  <a:lnTo>
                    <a:pt x="21259" y="0"/>
                  </a:lnTo>
                  <a:lnTo>
                    <a:pt x="0" y="0"/>
                  </a:lnTo>
                  <a:lnTo>
                    <a:pt x="0" y="132080"/>
                  </a:lnTo>
                  <a:lnTo>
                    <a:pt x="0" y="151130"/>
                  </a:lnTo>
                  <a:lnTo>
                    <a:pt x="129438" y="151130"/>
                  </a:lnTo>
                  <a:lnTo>
                    <a:pt x="129438" y="185420"/>
                  </a:lnTo>
                  <a:lnTo>
                    <a:pt x="149402" y="185420"/>
                  </a:lnTo>
                  <a:lnTo>
                    <a:pt x="149402" y="151130"/>
                  </a:lnTo>
                  <a:lnTo>
                    <a:pt x="149402" y="132080"/>
                  </a:lnTo>
                  <a:close/>
                </a:path>
                <a:path w="295275" h="185419" extrusionOk="0">
                  <a:moveTo>
                    <a:pt x="295008" y="132080"/>
                  </a:moveTo>
                  <a:lnTo>
                    <a:pt x="207429" y="132080"/>
                  </a:lnTo>
                  <a:lnTo>
                    <a:pt x="207429" y="83820"/>
                  </a:lnTo>
                  <a:lnTo>
                    <a:pt x="282778" y="83820"/>
                  </a:lnTo>
                  <a:lnTo>
                    <a:pt x="282778" y="64770"/>
                  </a:lnTo>
                  <a:lnTo>
                    <a:pt x="207429" y="64770"/>
                  </a:lnTo>
                  <a:lnTo>
                    <a:pt x="207429" y="19050"/>
                  </a:lnTo>
                  <a:lnTo>
                    <a:pt x="291998" y="19050"/>
                  </a:lnTo>
                  <a:lnTo>
                    <a:pt x="291998" y="0"/>
                  </a:lnTo>
                  <a:lnTo>
                    <a:pt x="185966" y="0"/>
                  </a:lnTo>
                  <a:lnTo>
                    <a:pt x="185966" y="19050"/>
                  </a:lnTo>
                  <a:lnTo>
                    <a:pt x="185966" y="64770"/>
                  </a:lnTo>
                  <a:lnTo>
                    <a:pt x="185966" y="83820"/>
                  </a:lnTo>
                  <a:lnTo>
                    <a:pt x="185966" y="132080"/>
                  </a:lnTo>
                  <a:lnTo>
                    <a:pt x="185966" y="151130"/>
                  </a:lnTo>
                  <a:lnTo>
                    <a:pt x="295008" y="151130"/>
                  </a:lnTo>
                  <a:lnTo>
                    <a:pt x="295008" y="132080"/>
                  </a:lnTo>
                  <a:close/>
                </a:path>
              </a:pathLst>
            </a:custGeom>
            <a:solidFill>
              <a:srgbClr val="58595B"/>
            </a:solidFill>
          </p:spPr>
          <p:txBody>
            <a:bodyPr wrap="square" lIns="36000" tIns="36000" rIns="36000" bIns="36000" rtlCol="0"/>
            <a:lstStyle/>
            <a:p>
              <a:pPr>
                <a:defRPr/>
              </a:pPr>
              <a:endParaRPr/>
            </a:p>
          </p:txBody>
        </p:sp>
        <p:grpSp>
          <p:nvGrpSpPr>
            <p:cNvPr id="51" name="object 51"/>
            <p:cNvGrpSpPr/>
            <p:nvPr/>
          </p:nvGrpSpPr>
          <p:grpSpPr bwMode="auto">
            <a:xfrm>
              <a:off x="1917866" y="814804"/>
              <a:ext cx="447675" cy="151130"/>
              <a:chOff x="1917866" y="814804"/>
              <a:chExt cx="447675" cy="151130"/>
            </a:xfrm>
          </p:grpSpPr>
          <p:sp>
            <p:nvSpPr>
              <p:cNvPr id="52" name="object 52"/>
              <p:cNvSpPr/>
              <p:nvPr/>
            </p:nvSpPr>
            <p:spPr bwMode="auto">
              <a:xfrm>
                <a:off x="1917865" y="814806"/>
                <a:ext cx="290830" cy="151130"/>
              </a:xfrm>
              <a:custGeom>
                <a:avLst/>
                <a:gdLst/>
                <a:ahLst/>
                <a:cxnLst/>
                <a:rect l="l" t="t" r="r" b="b"/>
                <a:pathLst>
                  <a:path w="290830" h="151130" extrusionOk="0">
                    <a:moveTo>
                      <a:pt x="129222" y="381"/>
                    </a:moveTo>
                    <a:lnTo>
                      <a:pt x="107759" y="381"/>
                    </a:lnTo>
                    <a:lnTo>
                      <a:pt x="107759" y="65151"/>
                    </a:lnTo>
                    <a:lnTo>
                      <a:pt x="21463" y="65151"/>
                    </a:lnTo>
                    <a:lnTo>
                      <a:pt x="21463" y="381"/>
                    </a:lnTo>
                    <a:lnTo>
                      <a:pt x="0" y="381"/>
                    </a:lnTo>
                    <a:lnTo>
                      <a:pt x="0" y="65151"/>
                    </a:lnTo>
                    <a:lnTo>
                      <a:pt x="0" y="84201"/>
                    </a:lnTo>
                    <a:lnTo>
                      <a:pt x="0" y="150241"/>
                    </a:lnTo>
                    <a:lnTo>
                      <a:pt x="21463" y="150241"/>
                    </a:lnTo>
                    <a:lnTo>
                      <a:pt x="21463" y="84201"/>
                    </a:lnTo>
                    <a:lnTo>
                      <a:pt x="107759" y="84201"/>
                    </a:lnTo>
                    <a:lnTo>
                      <a:pt x="107759" y="150241"/>
                    </a:lnTo>
                    <a:lnTo>
                      <a:pt x="129222" y="150241"/>
                    </a:lnTo>
                    <a:lnTo>
                      <a:pt x="129222" y="84201"/>
                    </a:lnTo>
                    <a:lnTo>
                      <a:pt x="129222" y="65151"/>
                    </a:lnTo>
                    <a:lnTo>
                      <a:pt x="129222" y="381"/>
                    </a:lnTo>
                    <a:close/>
                  </a:path>
                  <a:path w="290830" h="151130" extrusionOk="0">
                    <a:moveTo>
                      <a:pt x="290398" y="0"/>
                    </a:moveTo>
                    <a:lnTo>
                      <a:pt x="166535" y="0"/>
                    </a:lnTo>
                    <a:lnTo>
                      <a:pt x="166535" y="19050"/>
                    </a:lnTo>
                    <a:lnTo>
                      <a:pt x="217843" y="19050"/>
                    </a:lnTo>
                    <a:lnTo>
                      <a:pt x="217843" y="151130"/>
                    </a:lnTo>
                    <a:lnTo>
                      <a:pt x="238874" y="151130"/>
                    </a:lnTo>
                    <a:lnTo>
                      <a:pt x="238874" y="19050"/>
                    </a:lnTo>
                    <a:lnTo>
                      <a:pt x="290398" y="19050"/>
                    </a:lnTo>
                    <a:lnTo>
                      <a:pt x="290398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  <p:pic>
            <p:nvPicPr>
              <p:cNvPr id="53" name="object 53"/>
              <p:cNvPicPr/>
              <p:nvPr/>
            </p:nvPicPr>
            <p:blipFill>
              <a:blip r:embed="rId9"/>
              <a:stretch/>
            </p:blipFill>
            <p:spPr bwMode="auto">
              <a:xfrm>
                <a:off x="2244123" y="815176"/>
                <a:ext cx="121272" cy="150266"/>
              </a:xfrm>
              <a:prstGeom prst="rect">
                <a:avLst/>
              </a:prstGeom>
            </p:spPr>
          </p:pic>
        </p:grpSp>
        <p:pic>
          <p:nvPicPr>
            <p:cNvPr id="54" name="object 54"/>
            <p:cNvPicPr/>
            <p:nvPr/>
          </p:nvPicPr>
          <p:blipFill>
            <a:blip r:embed="rId10"/>
            <a:stretch/>
          </p:blipFill>
          <p:spPr bwMode="auto">
            <a:xfrm>
              <a:off x="1556735" y="1049816"/>
              <a:ext cx="159702" cy="153695"/>
            </a:xfrm>
            <a:prstGeom prst="rect">
              <a:avLst/>
            </a:prstGeom>
          </p:spPr>
        </p:pic>
        <p:grpSp>
          <p:nvGrpSpPr>
            <p:cNvPr id="55" name="object 55"/>
            <p:cNvGrpSpPr/>
            <p:nvPr/>
          </p:nvGrpSpPr>
          <p:grpSpPr bwMode="auto">
            <a:xfrm>
              <a:off x="1763029" y="1051038"/>
              <a:ext cx="677545" cy="183515"/>
              <a:chOff x="1763029" y="1051038"/>
              <a:chExt cx="677545" cy="183515"/>
            </a:xfrm>
          </p:grpSpPr>
          <p:pic>
            <p:nvPicPr>
              <p:cNvPr id="56" name="object 56"/>
              <p:cNvPicPr/>
              <p:nvPr/>
            </p:nvPicPr>
            <p:blipFill>
              <a:blip r:embed="rId11"/>
              <a:stretch/>
            </p:blipFill>
            <p:spPr bwMode="auto">
              <a:xfrm>
                <a:off x="1763029" y="1051534"/>
                <a:ext cx="122783" cy="150253"/>
              </a:xfrm>
              <a:prstGeom prst="rect">
                <a:avLst/>
              </a:prstGeom>
            </p:spPr>
          </p:pic>
          <p:sp>
            <p:nvSpPr>
              <p:cNvPr id="57" name="object 57"/>
              <p:cNvSpPr/>
              <p:nvPr/>
            </p:nvSpPr>
            <p:spPr bwMode="auto">
              <a:xfrm>
                <a:off x="1917865" y="1051038"/>
                <a:ext cx="522605" cy="183515"/>
              </a:xfrm>
              <a:custGeom>
                <a:avLst/>
                <a:gdLst/>
                <a:ahLst/>
                <a:cxnLst/>
                <a:rect l="l" t="t" r="r" b="b"/>
                <a:pathLst>
                  <a:path w="522605" h="183515" extrusionOk="0">
                    <a:moveTo>
                      <a:pt x="104749" y="495"/>
                    </a:moveTo>
                    <a:lnTo>
                      <a:pt x="83718" y="495"/>
                    </a:lnTo>
                    <a:lnTo>
                      <a:pt x="83718" y="132080"/>
                    </a:lnTo>
                    <a:lnTo>
                      <a:pt x="104749" y="132080"/>
                    </a:lnTo>
                    <a:lnTo>
                      <a:pt x="104749" y="495"/>
                    </a:lnTo>
                    <a:close/>
                  </a:path>
                  <a:path w="522605" h="183515" extrusionOk="0">
                    <a:moveTo>
                      <a:pt x="210794" y="132575"/>
                    </a:moveTo>
                    <a:lnTo>
                      <a:pt x="188252" y="132575"/>
                    </a:lnTo>
                    <a:lnTo>
                      <a:pt x="188252" y="495"/>
                    </a:lnTo>
                    <a:lnTo>
                      <a:pt x="167220" y="495"/>
                    </a:lnTo>
                    <a:lnTo>
                      <a:pt x="167220" y="132575"/>
                    </a:lnTo>
                    <a:lnTo>
                      <a:pt x="166789" y="132575"/>
                    </a:lnTo>
                    <a:lnTo>
                      <a:pt x="21247" y="132575"/>
                    </a:lnTo>
                    <a:lnTo>
                      <a:pt x="21247" y="495"/>
                    </a:lnTo>
                    <a:lnTo>
                      <a:pt x="0" y="495"/>
                    </a:lnTo>
                    <a:lnTo>
                      <a:pt x="0" y="132575"/>
                    </a:lnTo>
                    <a:lnTo>
                      <a:pt x="0" y="150355"/>
                    </a:lnTo>
                    <a:lnTo>
                      <a:pt x="166789" y="150355"/>
                    </a:lnTo>
                    <a:lnTo>
                      <a:pt x="188252" y="150355"/>
                    </a:lnTo>
                    <a:lnTo>
                      <a:pt x="191046" y="150355"/>
                    </a:lnTo>
                    <a:lnTo>
                      <a:pt x="191046" y="183375"/>
                    </a:lnTo>
                    <a:lnTo>
                      <a:pt x="210794" y="183375"/>
                    </a:lnTo>
                    <a:lnTo>
                      <a:pt x="210794" y="150355"/>
                    </a:lnTo>
                    <a:lnTo>
                      <a:pt x="210794" y="132575"/>
                    </a:lnTo>
                    <a:close/>
                  </a:path>
                  <a:path w="522605" h="183515" extrusionOk="0">
                    <a:moveTo>
                      <a:pt x="352691" y="132080"/>
                    </a:moveTo>
                    <a:lnTo>
                      <a:pt x="265112" y="132080"/>
                    </a:lnTo>
                    <a:lnTo>
                      <a:pt x="265112" y="83820"/>
                    </a:lnTo>
                    <a:lnTo>
                      <a:pt x="340461" y="83820"/>
                    </a:lnTo>
                    <a:lnTo>
                      <a:pt x="340461" y="64770"/>
                    </a:lnTo>
                    <a:lnTo>
                      <a:pt x="265112" y="64770"/>
                    </a:lnTo>
                    <a:lnTo>
                      <a:pt x="265112" y="19050"/>
                    </a:lnTo>
                    <a:lnTo>
                      <a:pt x="349681" y="19050"/>
                    </a:lnTo>
                    <a:lnTo>
                      <a:pt x="349681" y="0"/>
                    </a:lnTo>
                    <a:lnTo>
                      <a:pt x="243649" y="0"/>
                    </a:lnTo>
                    <a:lnTo>
                      <a:pt x="243649" y="19050"/>
                    </a:lnTo>
                    <a:lnTo>
                      <a:pt x="243649" y="64770"/>
                    </a:lnTo>
                    <a:lnTo>
                      <a:pt x="243649" y="83820"/>
                    </a:lnTo>
                    <a:lnTo>
                      <a:pt x="243649" y="132080"/>
                    </a:lnTo>
                    <a:lnTo>
                      <a:pt x="243649" y="151130"/>
                    </a:lnTo>
                    <a:lnTo>
                      <a:pt x="352691" y="151130"/>
                    </a:lnTo>
                    <a:lnTo>
                      <a:pt x="352691" y="132080"/>
                    </a:lnTo>
                    <a:close/>
                  </a:path>
                  <a:path w="522605" h="183515" extrusionOk="0">
                    <a:moveTo>
                      <a:pt x="522490" y="495"/>
                    </a:moveTo>
                    <a:lnTo>
                      <a:pt x="501027" y="495"/>
                    </a:lnTo>
                    <a:lnTo>
                      <a:pt x="501027" y="65265"/>
                    </a:lnTo>
                    <a:lnTo>
                      <a:pt x="414731" y="65265"/>
                    </a:lnTo>
                    <a:lnTo>
                      <a:pt x="414731" y="495"/>
                    </a:lnTo>
                    <a:lnTo>
                      <a:pt x="393268" y="495"/>
                    </a:lnTo>
                    <a:lnTo>
                      <a:pt x="393268" y="65265"/>
                    </a:lnTo>
                    <a:lnTo>
                      <a:pt x="393268" y="84315"/>
                    </a:lnTo>
                    <a:lnTo>
                      <a:pt x="393268" y="150355"/>
                    </a:lnTo>
                    <a:lnTo>
                      <a:pt x="414731" y="150355"/>
                    </a:lnTo>
                    <a:lnTo>
                      <a:pt x="414731" y="84315"/>
                    </a:lnTo>
                    <a:lnTo>
                      <a:pt x="501027" y="84315"/>
                    </a:lnTo>
                    <a:lnTo>
                      <a:pt x="501027" y="150355"/>
                    </a:lnTo>
                    <a:lnTo>
                      <a:pt x="522490" y="150355"/>
                    </a:lnTo>
                    <a:lnTo>
                      <a:pt x="522490" y="84315"/>
                    </a:lnTo>
                    <a:lnTo>
                      <a:pt x="522490" y="65265"/>
                    </a:lnTo>
                    <a:lnTo>
                      <a:pt x="522490" y="495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</p:grpSp>
        <p:grpSp>
          <p:nvGrpSpPr>
            <p:cNvPr id="58" name="object 58"/>
            <p:cNvGrpSpPr/>
            <p:nvPr/>
          </p:nvGrpSpPr>
          <p:grpSpPr bwMode="auto">
            <a:xfrm>
              <a:off x="2489099" y="1051534"/>
              <a:ext cx="291465" cy="150495"/>
              <a:chOff x="2489099" y="1051534"/>
              <a:chExt cx="291465" cy="150495"/>
            </a:xfrm>
          </p:grpSpPr>
          <p:pic>
            <p:nvPicPr>
              <p:cNvPr id="59" name="object 59"/>
              <p:cNvPicPr/>
              <p:nvPr/>
            </p:nvPicPr>
            <p:blipFill>
              <a:blip r:embed="rId12"/>
              <a:stretch/>
            </p:blipFill>
            <p:spPr bwMode="auto">
              <a:xfrm>
                <a:off x="2489099" y="1051534"/>
                <a:ext cx="129870" cy="150253"/>
              </a:xfrm>
              <a:prstGeom prst="rect">
                <a:avLst/>
              </a:prstGeom>
            </p:spPr>
          </p:pic>
          <p:pic>
            <p:nvPicPr>
              <p:cNvPr id="60" name="object 60"/>
              <p:cNvPicPr/>
              <p:nvPr/>
            </p:nvPicPr>
            <p:blipFill>
              <a:blip r:embed="rId13"/>
              <a:stretch/>
            </p:blipFill>
            <p:spPr bwMode="auto">
              <a:xfrm>
                <a:off x="2659128" y="1051534"/>
                <a:ext cx="121069" cy="150253"/>
              </a:xfrm>
              <a:prstGeom prst="rect">
                <a:avLst/>
              </a:prstGeom>
            </p:spPr>
          </p:pic>
        </p:grpSp>
        <p:grpSp>
          <p:nvGrpSpPr>
            <p:cNvPr id="61" name="object 61"/>
            <p:cNvGrpSpPr/>
            <p:nvPr/>
          </p:nvGrpSpPr>
          <p:grpSpPr bwMode="auto">
            <a:xfrm>
              <a:off x="1556741" y="1284537"/>
              <a:ext cx="1473835" cy="188594"/>
              <a:chOff x="1556741" y="1284537"/>
              <a:chExt cx="1473835" cy="188594"/>
            </a:xfrm>
          </p:grpSpPr>
          <p:pic>
            <p:nvPicPr>
              <p:cNvPr id="62" name="object 62"/>
              <p:cNvPicPr/>
              <p:nvPr/>
            </p:nvPicPr>
            <p:blipFill>
              <a:blip r:embed="rId14"/>
              <a:stretch/>
            </p:blipFill>
            <p:spPr bwMode="auto">
              <a:xfrm>
                <a:off x="1556741" y="1291915"/>
                <a:ext cx="143383" cy="155409"/>
              </a:xfrm>
              <a:prstGeom prst="rect">
                <a:avLst/>
              </a:prstGeom>
            </p:spPr>
          </p:pic>
          <p:pic>
            <p:nvPicPr>
              <p:cNvPr id="63" name="object 63"/>
              <p:cNvPicPr/>
              <p:nvPr/>
            </p:nvPicPr>
            <p:blipFill>
              <a:blip r:embed="rId15"/>
              <a:stretch/>
            </p:blipFill>
            <p:spPr bwMode="auto">
              <a:xfrm>
                <a:off x="1725970" y="1291908"/>
                <a:ext cx="164426" cy="155409"/>
              </a:xfrm>
              <a:prstGeom prst="rect">
                <a:avLst/>
              </a:prstGeom>
            </p:spPr>
          </p:pic>
          <p:pic>
            <p:nvPicPr>
              <p:cNvPr id="64" name="object 64"/>
              <p:cNvPicPr/>
              <p:nvPr/>
            </p:nvPicPr>
            <p:blipFill>
              <a:blip r:embed="rId16"/>
              <a:stretch/>
            </p:blipFill>
            <p:spPr bwMode="auto">
              <a:xfrm>
                <a:off x="1917862" y="1284537"/>
                <a:ext cx="360368" cy="188053"/>
              </a:xfrm>
              <a:prstGeom prst="rect">
                <a:avLst/>
              </a:prstGeom>
            </p:spPr>
          </p:pic>
          <p:pic>
            <p:nvPicPr>
              <p:cNvPr id="65" name="object 65"/>
              <p:cNvPicPr/>
              <p:nvPr/>
            </p:nvPicPr>
            <p:blipFill>
              <a:blip r:embed="rId17"/>
              <a:stretch/>
            </p:blipFill>
            <p:spPr bwMode="auto">
              <a:xfrm>
                <a:off x="2300183" y="1291908"/>
                <a:ext cx="164426" cy="155409"/>
              </a:xfrm>
              <a:prstGeom prst="rect">
                <a:avLst/>
              </a:prstGeom>
            </p:spPr>
          </p:pic>
          <p:sp>
            <p:nvSpPr>
              <p:cNvPr id="66" name="object 66"/>
              <p:cNvSpPr/>
              <p:nvPr/>
            </p:nvSpPr>
            <p:spPr bwMode="auto">
              <a:xfrm>
                <a:off x="2494216" y="1290980"/>
                <a:ext cx="138430" cy="149860"/>
              </a:xfrm>
              <a:custGeom>
                <a:avLst/>
                <a:gdLst/>
                <a:ahLst/>
                <a:cxnLst/>
                <a:rect l="l" t="t" r="r" b="b"/>
                <a:pathLst>
                  <a:path w="138430" h="149859" extrusionOk="0">
                    <a:moveTo>
                      <a:pt x="137807" y="0"/>
                    </a:moveTo>
                    <a:lnTo>
                      <a:pt x="103035" y="0"/>
                    </a:lnTo>
                    <a:lnTo>
                      <a:pt x="103035" y="59690"/>
                    </a:lnTo>
                    <a:lnTo>
                      <a:pt x="34772" y="59690"/>
                    </a:lnTo>
                    <a:lnTo>
                      <a:pt x="34772" y="0"/>
                    </a:lnTo>
                    <a:lnTo>
                      <a:pt x="0" y="0"/>
                    </a:lnTo>
                    <a:lnTo>
                      <a:pt x="0" y="59690"/>
                    </a:lnTo>
                    <a:lnTo>
                      <a:pt x="0" y="88900"/>
                    </a:lnTo>
                    <a:lnTo>
                      <a:pt x="0" y="149860"/>
                    </a:lnTo>
                    <a:lnTo>
                      <a:pt x="34772" y="149860"/>
                    </a:lnTo>
                    <a:lnTo>
                      <a:pt x="34772" y="88900"/>
                    </a:lnTo>
                    <a:lnTo>
                      <a:pt x="103035" y="88900"/>
                    </a:lnTo>
                    <a:lnTo>
                      <a:pt x="103035" y="149860"/>
                    </a:lnTo>
                    <a:lnTo>
                      <a:pt x="137807" y="149860"/>
                    </a:lnTo>
                    <a:lnTo>
                      <a:pt x="137807" y="88900"/>
                    </a:lnTo>
                    <a:lnTo>
                      <a:pt x="137807" y="59690"/>
                    </a:lnTo>
                    <a:lnTo>
                      <a:pt x="137807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  <p:pic>
            <p:nvPicPr>
              <p:cNvPr id="67" name="object 67"/>
              <p:cNvPicPr/>
              <p:nvPr/>
            </p:nvPicPr>
            <p:blipFill>
              <a:blip r:embed="rId18"/>
              <a:stretch/>
            </p:blipFill>
            <p:spPr bwMode="auto">
              <a:xfrm>
                <a:off x="2661643" y="1290981"/>
                <a:ext cx="170433" cy="181381"/>
              </a:xfrm>
              <a:prstGeom prst="rect">
                <a:avLst/>
              </a:prstGeom>
            </p:spPr>
          </p:pic>
          <p:pic>
            <p:nvPicPr>
              <p:cNvPr id="68" name="object 68"/>
              <p:cNvPicPr/>
              <p:nvPr/>
            </p:nvPicPr>
            <p:blipFill>
              <a:blip r:embed="rId19"/>
              <a:stretch/>
            </p:blipFill>
            <p:spPr bwMode="auto">
              <a:xfrm>
                <a:off x="2861684" y="1290979"/>
                <a:ext cx="168503" cy="150253"/>
              </a:xfrm>
              <a:prstGeom prst="rect">
                <a:avLst/>
              </a:prstGeom>
            </p:spPr>
          </p:pic>
        </p:grpSp>
      </p:grpSp>
      <p:sp>
        <p:nvSpPr>
          <p:cNvPr id="3" name="Прямоугольник: скругленные углы 2"/>
          <p:cNvSpPr/>
          <p:nvPr/>
        </p:nvSpPr>
        <p:spPr bwMode="auto">
          <a:xfrm>
            <a:off x="6140450" y="9593631"/>
            <a:ext cx="874963" cy="858469"/>
          </a:xfrm>
          <a:prstGeom prst="roundRect">
            <a:avLst>
              <a:gd name="adj" fmla="val 861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4" name="Овал 3"/>
          <p:cNvSpPr/>
          <p:nvPr/>
        </p:nvSpPr>
        <p:spPr bwMode="auto">
          <a:xfrm>
            <a:off x="6047742" y="7937500"/>
            <a:ext cx="815410" cy="8154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pic>
        <p:nvPicPr>
          <p:cNvPr id="48" name="object 48"/>
          <p:cNvPicPr/>
          <p:nvPr/>
        </p:nvPicPr>
        <p:blipFill>
          <a:blip r:embed="rId20"/>
          <a:stretch/>
        </p:blipFill>
        <p:spPr bwMode="auto">
          <a:xfrm>
            <a:off x="6162091" y="8141804"/>
            <a:ext cx="601642" cy="51655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21"/>
          <a:stretch/>
        </p:blipFill>
        <p:spPr bwMode="auto">
          <a:xfrm>
            <a:off x="6153042" y="9577102"/>
            <a:ext cx="862371" cy="862371"/>
          </a:xfrm>
          <a:prstGeom prst="rect">
            <a:avLst/>
          </a:prstGeom>
        </p:spPr>
      </p:pic>
      <p:graphicFrame>
        <p:nvGraphicFramePr>
          <p:cNvPr id="5" name="Таблица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6329610"/>
              </p:ext>
            </p:extLst>
          </p:nvPr>
        </p:nvGraphicFramePr>
        <p:xfrm>
          <a:off x="120650" y="1841500"/>
          <a:ext cx="7399176" cy="5506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4457"/>
                <a:gridCol w="998104"/>
                <a:gridCol w="5236615"/>
              </a:tblGrid>
              <a:tr h="254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Дата</a:t>
                      </a:r>
                      <a:endParaRPr lang="ru-RU" sz="18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Время</a:t>
                      </a:r>
                      <a:endParaRPr lang="ru-RU" sz="18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Мероприятие</a:t>
                      </a:r>
                      <a:endParaRPr lang="ru-RU" sz="18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</a:tr>
              <a:tr h="38202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01.06.2026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Психология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старшего поколения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791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02.06.2026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14-00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Мастер-класс по изготовлению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«Игольницы» с элементами вышивки  русских народных орнаментов. Часть 1.</a:t>
                      </a:r>
                    </a:p>
                  </a:txBody>
                  <a:tcPr marL="68580" marR="68580" marT="0" marB="0" anchor="ctr"/>
                </a:tc>
              </a:tr>
              <a:tr h="226384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03.06.2026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10-00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Экскурсия в Силинский парк.</a:t>
                      </a:r>
                    </a:p>
                  </a:txBody>
                  <a:tcPr marL="68580" marR="68580" marT="0" marB="0" anchor="ctr"/>
                </a:tc>
              </a:tr>
              <a:tr h="226384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 Фейсфитнес: гимнастика для лица.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26384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04.06.2026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13-00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Серебряное волонтерство. Плетение маскировочной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сети с «СВОи бабушки».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26384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15-30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«Теннис без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возраста.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».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Настольная игра в парке.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26384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05.06.2026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14-00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Мероприятие,</a:t>
                      </a:r>
                      <a:r>
                        <a:rPr lang="ru-RU" sz="1600" baseline="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посвященное Дню Социального работника. Совместно с Молодежным советом СФР.</a:t>
                      </a:r>
                      <a:endParaRPr lang="ru-RU" sz="1600" dirty="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26384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 лекция. Здоровое питание.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2638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08.06.2026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Психология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старшего поколения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92969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09.06.2026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13-00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Мастер-класс по изготовлению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«Игольницы». Часть 2.</a:t>
                      </a:r>
                    </a:p>
                  </a:txBody>
                  <a:tcPr marL="68580" marR="68580" marT="0" marB="0" anchor="ctr"/>
                </a:tc>
              </a:tr>
              <a:tr h="593337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15-00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Лекция РО Знание</a:t>
                      </a:r>
                      <a:r>
                        <a:rPr lang="en-US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u</a:t>
                      </a:r>
                      <a:r>
                        <a:rPr lang="en-US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г. Хабаровск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«Здоровый образ жизни, простые привычки, которые меняют жизнь».</a:t>
                      </a:r>
                    </a:p>
                  </a:txBody>
                  <a:tcPr marL="68580" marR="68580" marT="0" marB="0" anchor="ctr"/>
                </a:tc>
              </a:tr>
              <a:tr h="226384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10.06.2026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15-00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Телемост с ЦОСП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Хабаровского края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и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ЕАО</a:t>
                      </a:r>
                    </a:p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«Уголки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России».</a:t>
                      </a:r>
                    </a:p>
                  </a:txBody>
                  <a:tcPr marL="68580" marR="68580" marT="0" marB="0" anchor="ctr"/>
                </a:tc>
              </a:tr>
              <a:tr h="305823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 Фейсфитнес: гимнастика для лица.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26384">
                <a:tc gridSpan="3"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baseline="0" dirty="0" smtClean="0">
                          <a:latin typeface="Times New Roman"/>
                          <a:ea typeface="Andale Sans UI"/>
                          <a:cs typeface="Tahoma"/>
                        </a:rPr>
                        <a:t>Время работы : понедельник –пятница с 09:00 до 17:00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2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600" baseline="0" dirty="0" smtClean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 xmlns:m="http://schemas.openxmlformats.org/officeDocument/2006/math" xmlns:w="http://schemas.openxmlformats.org/wordprocessingml/2006/main">
      <p:transition advClick="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3" name="object 33"/>
          <p:cNvPicPr/>
          <p:nvPr/>
        </p:nvPicPr>
        <p:blipFill>
          <a:blip r:embed="rId2"/>
          <a:stretch/>
        </p:blipFill>
        <p:spPr bwMode="auto">
          <a:xfrm>
            <a:off x="3363651" y="108000"/>
            <a:ext cx="4088351" cy="1658669"/>
          </a:xfrm>
          <a:prstGeom prst="rect">
            <a:avLst/>
          </a:prstGeom>
        </p:spPr>
      </p:pic>
      <p:sp>
        <p:nvSpPr>
          <p:cNvPr id="35" name="object 35"/>
          <p:cNvSpPr/>
          <p:nvPr/>
        </p:nvSpPr>
        <p:spPr bwMode="auto">
          <a:xfrm>
            <a:off x="0" y="6960938"/>
            <a:ext cx="7519825" cy="3732462"/>
          </a:xfrm>
          <a:custGeom>
            <a:avLst/>
            <a:gdLst/>
            <a:ahLst/>
            <a:cxnLst/>
            <a:rect l="l" t="t" r="r" b="b"/>
            <a:pathLst>
              <a:path w="7345680" h="3583940" extrusionOk="0">
                <a:moveTo>
                  <a:pt x="0" y="0"/>
                </a:moveTo>
                <a:lnTo>
                  <a:pt x="1587" y="3583622"/>
                </a:lnTo>
                <a:lnTo>
                  <a:pt x="7345133" y="3583622"/>
                </a:lnTo>
                <a:lnTo>
                  <a:pt x="7345095" y="1398549"/>
                </a:lnTo>
                <a:lnTo>
                  <a:pt x="7272425" y="1411952"/>
                </a:lnTo>
                <a:lnTo>
                  <a:pt x="7198087" y="1424710"/>
                </a:lnTo>
                <a:lnTo>
                  <a:pt x="7122125" y="1436816"/>
                </a:lnTo>
                <a:lnTo>
                  <a:pt x="7044582" y="1448263"/>
                </a:lnTo>
                <a:lnTo>
                  <a:pt x="6965501" y="1459043"/>
                </a:lnTo>
                <a:lnTo>
                  <a:pt x="6884926" y="1469150"/>
                </a:lnTo>
                <a:lnTo>
                  <a:pt x="6802899" y="1478577"/>
                </a:lnTo>
                <a:lnTo>
                  <a:pt x="6719465" y="1487317"/>
                </a:lnTo>
                <a:lnTo>
                  <a:pt x="6634667" y="1495362"/>
                </a:lnTo>
                <a:lnTo>
                  <a:pt x="6548547" y="1502706"/>
                </a:lnTo>
                <a:lnTo>
                  <a:pt x="6461150" y="1509341"/>
                </a:lnTo>
                <a:lnTo>
                  <a:pt x="6372517" y="1515261"/>
                </a:lnTo>
                <a:lnTo>
                  <a:pt x="6282694" y="1520458"/>
                </a:lnTo>
                <a:lnTo>
                  <a:pt x="6191723" y="1524926"/>
                </a:lnTo>
                <a:lnTo>
                  <a:pt x="6099646" y="1528657"/>
                </a:lnTo>
                <a:lnTo>
                  <a:pt x="6006509" y="1531645"/>
                </a:lnTo>
                <a:lnTo>
                  <a:pt x="5912353" y="1533882"/>
                </a:lnTo>
                <a:lnTo>
                  <a:pt x="5817223" y="1535361"/>
                </a:lnTo>
                <a:lnTo>
                  <a:pt x="5721161" y="1536076"/>
                </a:lnTo>
                <a:lnTo>
                  <a:pt x="5624211" y="1536018"/>
                </a:lnTo>
                <a:lnTo>
                  <a:pt x="5526416" y="1535182"/>
                </a:lnTo>
                <a:lnTo>
                  <a:pt x="5427819" y="1533560"/>
                </a:lnTo>
                <a:lnTo>
                  <a:pt x="5328464" y="1531146"/>
                </a:lnTo>
                <a:lnTo>
                  <a:pt x="5228394" y="1527931"/>
                </a:lnTo>
                <a:lnTo>
                  <a:pt x="5127653" y="1523909"/>
                </a:lnTo>
                <a:lnTo>
                  <a:pt x="5026283" y="1519074"/>
                </a:lnTo>
                <a:lnTo>
                  <a:pt x="4924327" y="1513417"/>
                </a:lnTo>
                <a:lnTo>
                  <a:pt x="4821830" y="1506932"/>
                </a:lnTo>
                <a:lnTo>
                  <a:pt x="4718835" y="1499612"/>
                </a:lnTo>
                <a:lnTo>
                  <a:pt x="4615384" y="1491451"/>
                </a:lnTo>
                <a:lnTo>
                  <a:pt x="4511521" y="1482439"/>
                </a:lnTo>
                <a:lnTo>
                  <a:pt x="4407290" y="1472572"/>
                </a:lnTo>
                <a:lnTo>
                  <a:pt x="4302733" y="1461842"/>
                </a:lnTo>
                <a:lnTo>
                  <a:pt x="4197894" y="1450241"/>
                </a:lnTo>
                <a:lnTo>
                  <a:pt x="4092817" y="1437763"/>
                </a:lnTo>
                <a:lnTo>
                  <a:pt x="3987544" y="1424400"/>
                </a:lnTo>
                <a:lnTo>
                  <a:pt x="3882118" y="1410146"/>
                </a:lnTo>
                <a:lnTo>
                  <a:pt x="3776584" y="1394994"/>
                </a:lnTo>
                <a:lnTo>
                  <a:pt x="3670985" y="1378936"/>
                </a:lnTo>
                <a:lnTo>
                  <a:pt x="3565363" y="1361966"/>
                </a:lnTo>
                <a:lnTo>
                  <a:pt x="3459762" y="1344076"/>
                </a:lnTo>
                <a:lnTo>
                  <a:pt x="3354226" y="1325260"/>
                </a:lnTo>
                <a:lnTo>
                  <a:pt x="3248797" y="1305510"/>
                </a:lnTo>
                <a:lnTo>
                  <a:pt x="3143519" y="1284819"/>
                </a:lnTo>
                <a:lnTo>
                  <a:pt x="3038435" y="1263181"/>
                </a:lnTo>
                <a:lnTo>
                  <a:pt x="2933589" y="1240588"/>
                </a:lnTo>
                <a:lnTo>
                  <a:pt x="2829024" y="1217033"/>
                </a:lnTo>
                <a:lnTo>
                  <a:pt x="2776860" y="1204893"/>
                </a:lnTo>
                <a:lnTo>
                  <a:pt x="2724783" y="1192510"/>
                </a:lnTo>
                <a:lnTo>
                  <a:pt x="2672797" y="1179883"/>
                </a:lnTo>
                <a:lnTo>
                  <a:pt x="2620909" y="1167011"/>
                </a:lnTo>
                <a:lnTo>
                  <a:pt x="2569123" y="1153893"/>
                </a:lnTo>
                <a:lnTo>
                  <a:pt x="2517446" y="1140528"/>
                </a:lnTo>
                <a:lnTo>
                  <a:pt x="2465882" y="1126917"/>
                </a:lnTo>
                <a:lnTo>
                  <a:pt x="2414437" y="1113056"/>
                </a:lnTo>
                <a:lnTo>
                  <a:pt x="2363116" y="1098947"/>
                </a:lnTo>
                <a:lnTo>
                  <a:pt x="2311925" y="1084587"/>
                </a:lnTo>
                <a:lnTo>
                  <a:pt x="2260869" y="1069977"/>
                </a:lnTo>
                <a:lnTo>
                  <a:pt x="2209954" y="1055114"/>
                </a:lnTo>
                <a:lnTo>
                  <a:pt x="2159184" y="1039999"/>
                </a:lnTo>
                <a:lnTo>
                  <a:pt x="2108566" y="1024630"/>
                </a:lnTo>
                <a:lnTo>
                  <a:pt x="2058105" y="1009007"/>
                </a:lnTo>
                <a:lnTo>
                  <a:pt x="2007806" y="993129"/>
                </a:lnTo>
                <a:lnTo>
                  <a:pt x="1957675" y="976994"/>
                </a:lnTo>
                <a:lnTo>
                  <a:pt x="1907717" y="960601"/>
                </a:lnTo>
                <a:lnTo>
                  <a:pt x="1857937" y="943951"/>
                </a:lnTo>
                <a:lnTo>
                  <a:pt x="1808341" y="927042"/>
                </a:lnTo>
                <a:lnTo>
                  <a:pt x="1758934" y="909873"/>
                </a:lnTo>
                <a:lnTo>
                  <a:pt x="1709722" y="892444"/>
                </a:lnTo>
                <a:lnTo>
                  <a:pt x="1660710" y="874753"/>
                </a:lnTo>
                <a:lnTo>
                  <a:pt x="1611904" y="856800"/>
                </a:lnTo>
                <a:lnTo>
                  <a:pt x="1563308" y="838583"/>
                </a:lnTo>
                <a:lnTo>
                  <a:pt x="1514929" y="820102"/>
                </a:lnTo>
                <a:lnTo>
                  <a:pt x="1466772" y="801356"/>
                </a:lnTo>
                <a:lnTo>
                  <a:pt x="1418841" y="782344"/>
                </a:lnTo>
                <a:lnTo>
                  <a:pt x="1371144" y="763065"/>
                </a:lnTo>
                <a:lnTo>
                  <a:pt x="1323684" y="743519"/>
                </a:lnTo>
                <a:lnTo>
                  <a:pt x="1276468" y="723704"/>
                </a:lnTo>
                <a:lnTo>
                  <a:pt x="1229500" y="703619"/>
                </a:lnTo>
                <a:lnTo>
                  <a:pt x="1182787" y="683264"/>
                </a:lnTo>
                <a:lnTo>
                  <a:pt x="1136333" y="662638"/>
                </a:lnTo>
                <a:lnTo>
                  <a:pt x="1090144" y="641740"/>
                </a:lnTo>
                <a:lnTo>
                  <a:pt x="1044226" y="620569"/>
                </a:lnTo>
                <a:lnTo>
                  <a:pt x="998584" y="599124"/>
                </a:lnTo>
                <a:lnTo>
                  <a:pt x="953223" y="577404"/>
                </a:lnTo>
                <a:lnTo>
                  <a:pt x="908149" y="555409"/>
                </a:lnTo>
                <a:lnTo>
                  <a:pt x="863366" y="533137"/>
                </a:lnTo>
                <a:lnTo>
                  <a:pt x="818882" y="510588"/>
                </a:lnTo>
                <a:lnTo>
                  <a:pt x="774700" y="487760"/>
                </a:lnTo>
                <a:lnTo>
                  <a:pt x="730826" y="464654"/>
                </a:lnTo>
                <a:lnTo>
                  <a:pt x="687267" y="441267"/>
                </a:lnTo>
                <a:lnTo>
                  <a:pt x="644026" y="417599"/>
                </a:lnTo>
                <a:lnTo>
                  <a:pt x="601110" y="393650"/>
                </a:lnTo>
                <a:lnTo>
                  <a:pt x="558524" y="369418"/>
                </a:lnTo>
                <a:lnTo>
                  <a:pt x="516273" y="344903"/>
                </a:lnTo>
                <a:lnTo>
                  <a:pt x="474364" y="320103"/>
                </a:lnTo>
                <a:lnTo>
                  <a:pt x="432800" y="295018"/>
                </a:lnTo>
                <a:lnTo>
                  <a:pt x="391588" y="269646"/>
                </a:lnTo>
                <a:lnTo>
                  <a:pt x="350733" y="243988"/>
                </a:lnTo>
                <a:lnTo>
                  <a:pt x="310241" y="218041"/>
                </a:lnTo>
                <a:lnTo>
                  <a:pt x="270116" y="191806"/>
                </a:lnTo>
                <a:lnTo>
                  <a:pt x="230365" y="165281"/>
                </a:lnTo>
                <a:lnTo>
                  <a:pt x="190992" y="138466"/>
                </a:lnTo>
                <a:lnTo>
                  <a:pt x="152004" y="111359"/>
                </a:lnTo>
                <a:lnTo>
                  <a:pt x="113405" y="83960"/>
                </a:lnTo>
                <a:lnTo>
                  <a:pt x="75201" y="56267"/>
                </a:lnTo>
                <a:lnTo>
                  <a:pt x="37397" y="28281"/>
                </a:lnTo>
                <a:lnTo>
                  <a:pt x="0" y="0"/>
                </a:lnTo>
                <a:close/>
              </a:path>
            </a:pathLst>
          </a:custGeom>
          <a:solidFill>
            <a:srgbClr val="4156A6"/>
          </a:solidFill>
        </p:spPr>
        <p:txBody>
          <a:bodyPr wrap="square" lIns="36000" tIns="36000" rIns="36000" bIns="36000" rtlCol="0"/>
          <a:lstStyle/>
          <a:p>
            <a:pPr>
              <a:defRPr/>
            </a:pPr>
            <a:endParaRPr/>
          </a:p>
        </p:txBody>
      </p:sp>
      <p:grpSp>
        <p:nvGrpSpPr>
          <p:cNvPr id="2" name="Группа 1"/>
          <p:cNvGrpSpPr/>
          <p:nvPr/>
        </p:nvGrpSpPr>
        <p:grpSpPr bwMode="auto">
          <a:xfrm>
            <a:off x="644464" y="8176450"/>
            <a:ext cx="1147890" cy="132842"/>
            <a:chOff x="644464" y="8176450"/>
            <a:chExt cx="1147890" cy="132842"/>
          </a:xfrm>
        </p:grpSpPr>
        <p:pic>
          <p:nvPicPr>
            <p:cNvPr id="36" name="object 36"/>
            <p:cNvPicPr/>
            <p:nvPr/>
          </p:nvPicPr>
          <p:blipFill>
            <a:blip r:embed="rId3"/>
            <a:stretch/>
          </p:blipFill>
          <p:spPr bwMode="auto">
            <a:xfrm>
              <a:off x="644464" y="8176460"/>
              <a:ext cx="103162" cy="132829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 bwMode="auto">
            <a:xfrm>
              <a:off x="771347" y="8178076"/>
              <a:ext cx="94615" cy="129539"/>
            </a:xfrm>
            <a:custGeom>
              <a:avLst/>
              <a:gdLst/>
              <a:ahLst/>
              <a:cxnLst/>
              <a:rect l="l" t="t" r="r" b="b"/>
              <a:pathLst>
                <a:path w="94615" h="129540" extrusionOk="0">
                  <a:moveTo>
                    <a:pt x="94272" y="0"/>
                  </a:moveTo>
                  <a:lnTo>
                    <a:pt x="0" y="0"/>
                  </a:lnTo>
                  <a:lnTo>
                    <a:pt x="0" y="20320"/>
                  </a:lnTo>
                  <a:lnTo>
                    <a:pt x="0" y="59690"/>
                  </a:lnTo>
                  <a:lnTo>
                    <a:pt x="0" y="80010"/>
                  </a:lnTo>
                  <a:lnTo>
                    <a:pt x="0" y="129540"/>
                  </a:lnTo>
                  <a:lnTo>
                    <a:pt x="23952" y="129540"/>
                  </a:lnTo>
                  <a:lnTo>
                    <a:pt x="23952" y="80010"/>
                  </a:lnTo>
                  <a:lnTo>
                    <a:pt x="86321" y="80010"/>
                  </a:lnTo>
                  <a:lnTo>
                    <a:pt x="86321" y="59690"/>
                  </a:lnTo>
                  <a:lnTo>
                    <a:pt x="23952" y="59690"/>
                  </a:lnTo>
                  <a:lnTo>
                    <a:pt x="23952" y="20320"/>
                  </a:lnTo>
                  <a:lnTo>
                    <a:pt x="94272" y="20320"/>
                  </a:lnTo>
                  <a:lnTo>
                    <a:pt x="942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36000" tIns="36000" rIns="36000" bIns="3600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4"/>
            <a:stretch/>
          </p:blipFill>
          <p:spPr bwMode="auto">
            <a:xfrm>
              <a:off x="888787" y="8176458"/>
              <a:ext cx="292329" cy="13282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5"/>
            <a:stretch/>
          </p:blipFill>
          <p:spPr bwMode="auto">
            <a:xfrm>
              <a:off x="1201703" y="8176450"/>
              <a:ext cx="319170" cy="132842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6"/>
            <a:stretch/>
          </p:blipFill>
          <p:spPr bwMode="auto">
            <a:xfrm>
              <a:off x="1545588" y="8178271"/>
              <a:ext cx="110324" cy="129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/>
          </p:blipFill>
          <p:spPr bwMode="auto">
            <a:xfrm>
              <a:off x="1679286" y="8178274"/>
              <a:ext cx="113068" cy="131013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 bwMode="auto">
          <a:xfrm>
            <a:off x="4822835" y="316976"/>
            <a:ext cx="2460614" cy="1157171"/>
          </a:xfrm>
          <a:prstGeom prst="rect">
            <a:avLst/>
          </a:prstGeom>
        </p:spPr>
        <p:txBody>
          <a:bodyPr vert="horz" wrap="square" lIns="36000" tIns="81280" rIns="36000" bIns="36000" rtlCol="0">
            <a:spAutoFit/>
          </a:bodyPr>
          <a:lstStyle/>
          <a:p>
            <a:pPr marL="439420" marR="5715" indent="-427355" algn="r">
              <a:lnSpc>
                <a:spcPts val="2700"/>
              </a:lnSpc>
              <a:spcBef>
                <a:spcPts val="640"/>
              </a:spcBef>
              <a:defRPr/>
            </a:pPr>
            <a:r>
              <a:rPr lang="ru-RU" spc="-10" dirty="0" smtClean="0"/>
              <a:t>МЕ</a:t>
            </a:r>
            <a:r>
              <a:rPr spc="-10" dirty="0" smtClean="0"/>
              <a:t>РОПРИЯТИ</a:t>
            </a:r>
            <a:r>
              <a:rPr lang="ru-RU" spc="-10" dirty="0" smtClean="0"/>
              <a:t>Я</a:t>
            </a:r>
            <a:r>
              <a:rPr spc="-10" dirty="0" smtClean="0"/>
              <a:t> </a:t>
            </a:r>
            <a:r>
              <a:rPr dirty="0" smtClean="0"/>
              <a:t>НА</a:t>
            </a:r>
            <a:r>
              <a:rPr lang="ru-RU" spc="-5" dirty="0"/>
              <a:t> </a:t>
            </a:r>
            <a:r>
              <a:rPr lang="ru-RU" spc="-5" dirty="0" smtClean="0"/>
              <a:t>ИЮНЬ</a:t>
            </a:r>
            <a:r>
              <a:rPr lang="ru-RU" spc="-10" dirty="0" smtClean="0"/>
              <a:t> </a:t>
            </a:r>
            <a:endParaRPr spc="-10" dirty="0"/>
          </a:p>
          <a:p>
            <a:pPr marR="5080" algn="r">
              <a:lnSpc>
                <a:spcPts val="2700"/>
              </a:lnSpc>
              <a:defRPr/>
            </a:pPr>
            <a:r>
              <a:rPr spc="-20" dirty="0"/>
              <a:t>202</a:t>
            </a:r>
            <a:r>
              <a:rPr lang="ru-RU" spc="-20" dirty="0"/>
              <a:t>6</a:t>
            </a:r>
            <a:endParaRPr spc="-20" dirty="0"/>
          </a:p>
        </p:txBody>
      </p:sp>
      <p:sp>
        <p:nvSpPr>
          <p:cNvPr id="43" name="object 43"/>
          <p:cNvSpPr txBox="1"/>
          <p:nvPr/>
        </p:nvSpPr>
        <p:spPr bwMode="auto">
          <a:xfrm>
            <a:off x="628900" y="8425540"/>
            <a:ext cx="5533191" cy="2267860"/>
          </a:xfrm>
          <a:prstGeom prst="rect">
            <a:avLst/>
          </a:prstGeom>
        </p:spPr>
        <p:txBody>
          <a:bodyPr vert="horz" wrap="square" lIns="36000" tIns="174625" rIns="36000" bIns="36000" rtlCol="0">
            <a:spAutoFit/>
          </a:bodyPr>
          <a:lstStyle/>
          <a:p>
            <a:pPr marL="12700" marR="1196340">
              <a:lnSpc>
                <a:spcPct val="75800"/>
              </a:lnSpc>
              <a:spcBef>
                <a:spcPts val="1375"/>
              </a:spcBef>
              <a:defRPr/>
            </a:pPr>
            <a:r>
              <a:rPr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ПРИХО</a:t>
            </a:r>
            <a:r>
              <a:rPr lang="ru-RU"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Д</a:t>
            </a:r>
            <a:r>
              <a:rPr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ИТЕ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,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МЫ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ВАС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ЖДЕМ!</a:t>
            </a:r>
            <a:endParaRPr sz="4400" dirty="0">
              <a:latin typeface="Calibri"/>
              <a:cs typeface="Calibri"/>
            </a:endParaRPr>
          </a:p>
          <a:p>
            <a:pPr marL="15240">
              <a:lnSpc>
                <a:spcPts val="1430"/>
              </a:lnSpc>
              <a:spcBef>
                <a:spcPts val="1040"/>
              </a:spcBef>
              <a:defRPr/>
            </a:pPr>
            <a:r>
              <a:rPr sz="1300" dirty="0" err="1">
                <a:solidFill>
                  <a:srgbClr val="FFFFFF"/>
                </a:solidFill>
                <a:latin typeface="Calibri"/>
                <a:cs typeface="Calibri"/>
              </a:rPr>
              <a:t>Наши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 err="1">
                <a:solidFill>
                  <a:srgbClr val="FFFFFF"/>
                </a:solidFill>
                <a:latin typeface="Calibri"/>
                <a:cs typeface="Calibri"/>
              </a:rPr>
              <a:t>контакты</a:t>
            </a:r>
            <a:r>
              <a:rPr sz="1300" spc="-10" dirty="0">
                <a:solidFill>
                  <a:srgbClr val="FFFFFF"/>
                </a:solidFill>
                <a:latin typeface="Calibri"/>
                <a:cs typeface="Calibri"/>
              </a:rPr>
              <a:t>:</a:t>
            </a:r>
            <a:endParaRPr sz="1300" dirty="0"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Адрес: 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г. Комсомольск-на-Амуре , ул. Лесозаводская 5б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Контактный телефон: 8-914-374-1638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Сычева Тамара Васильевна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endParaRPr lang="ru-RU" sz="1300" dirty="0">
              <a:solidFill>
                <a:srgbClr val="FFFFFF"/>
              </a:solidFill>
              <a:latin typeface="Calibri"/>
              <a:cs typeface="Calibri"/>
            </a:endParaRPr>
          </a:p>
        </p:txBody>
      </p:sp>
      <p:sp>
        <p:nvSpPr>
          <p:cNvPr id="44" name="object 44"/>
          <p:cNvSpPr txBox="1"/>
          <p:nvPr/>
        </p:nvSpPr>
        <p:spPr bwMode="auto">
          <a:xfrm>
            <a:off x="3784082" y="7373036"/>
            <a:ext cx="3499367" cy="312004"/>
          </a:xfrm>
          <a:prstGeom prst="rect">
            <a:avLst/>
          </a:prstGeom>
        </p:spPr>
        <p:txBody>
          <a:bodyPr vert="horz" wrap="square" lIns="36000" tIns="12700" rIns="36000" bIns="36000" rtlCol="0">
            <a:spAutoFit/>
          </a:bodyPr>
          <a:lstStyle/>
          <a:p>
            <a:pPr marL="12700" marR="5080" indent="1948814">
              <a:lnSpc>
                <a:spcPct val="112799"/>
              </a:lnSpc>
              <a:spcBef>
                <a:spcPts val="100"/>
              </a:spcBef>
              <a:defRPr/>
            </a:pPr>
            <a:r>
              <a:rPr sz="1600" b="1" spc="-65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5" name="object 45"/>
          <p:cNvSpPr txBox="1"/>
          <p:nvPr/>
        </p:nvSpPr>
        <p:spPr bwMode="auto">
          <a:xfrm>
            <a:off x="5639692" y="9044913"/>
            <a:ext cx="1780223" cy="341118"/>
          </a:xfrm>
          <a:prstGeom prst="rect">
            <a:avLst/>
          </a:prstGeom>
        </p:spPr>
        <p:txBody>
          <a:bodyPr vert="horz" wrap="square" lIns="36000" tIns="33019" rIns="36000" bIns="36000" rtlCol="0">
            <a:spAutoFit/>
          </a:bodyPr>
          <a:lstStyle/>
          <a:p>
            <a:pPr marL="12700" marR="120650" algn="ctr">
              <a:lnSpc>
                <a:spcPts val="800"/>
              </a:lnSpc>
              <a:spcBef>
                <a:spcPts val="259"/>
              </a:spcBef>
              <a:defRPr/>
            </a:pP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Отделение Фонда</a:t>
            </a:r>
            <a:r>
              <a:rPr sz="800" spc="5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пенсионного</a:t>
            </a:r>
            <a:r>
              <a:rPr lang="ru-RU" sz="800" spc="-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>
                <a:solidFill>
                  <a:srgbClr val="FFFFFF"/>
                </a:solidFill>
                <a:latin typeface="Calibri"/>
                <a:cs typeface="Calibri"/>
              </a:rPr>
              <a:t>и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 социального</a:t>
            </a:r>
            <a:r>
              <a:rPr lang="ru-RU" sz="800" spc="-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страхования</a:t>
            </a:r>
            <a:r>
              <a:rPr sz="800" spc="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25">
                <a:solidFill>
                  <a:srgbClr val="FFFFFF"/>
                </a:solidFill>
                <a:latin typeface="Calibri"/>
                <a:cs typeface="Calibri"/>
              </a:rPr>
              <a:t>РФ</a:t>
            </a:r>
            <a:r>
              <a:rPr lang="ru-RU" sz="800">
                <a:latin typeface="Calibri"/>
                <a:cs typeface="Calibri"/>
              </a:rPr>
              <a:t> </a:t>
            </a:r>
            <a:r>
              <a:rPr sz="800">
                <a:solidFill>
                  <a:srgbClr val="FFFFFF"/>
                </a:solidFill>
                <a:latin typeface="Calibri"/>
                <a:cs typeface="Calibri"/>
              </a:rPr>
              <a:t>по</a:t>
            </a:r>
            <a:r>
              <a:rPr sz="800" spc="4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ru-RU" sz="800" spc="-20">
                <a:solidFill>
                  <a:srgbClr val="FFFFFF"/>
                </a:solidFill>
                <a:latin typeface="Calibri"/>
                <a:cs typeface="Calibri"/>
              </a:rPr>
              <a:t>Хабаровскому краю и ЕАО</a:t>
            </a:r>
            <a:endParaRPr sz="800">
              <a:latin typeface="Calibri"/>
              <a:cs typeface="Calibri"/>
            </a:endParaRPr>
          </a:p>
        </p:txBody>
      </p:sp>
      <p:grpSp>
        <p:nvGrpSpPr>
          <p:cNvPr id="104" name="Группа 103"/>
          <p:cNvGrpSpPr/>
          <p:nvPr/>
        </p:nvGrpSpPr>
        <p:grpSpPr bwMode="auto">
          <a:xfrm>
            <a:off x="512394" y="489204"/>
            <a:ext cx="2518182" cy="983928"/>
            <a:chOff x="512394" y="489204"/>
            <a:chExt cx="2518182" cy="983928"/>
          </a:xfrm>
        </p:grpSpPr>
        <p:pic>
          <p:nvPicPr>
            <p:cNvPr id="49" name="object 49"/>
            <p:cNvPicPr/>
            <p:nvPr/>
          </p:nvPicPr>
          <p:blipFill>
            <a:blip r:embed="rId8"/>
            <a:stretch/>
          </p:blipFill>
          <p:spPr bwMode="auto">
            <a:xfrm>
              <a:off x="512394" y="489204"/>
              <a:ext cx="839343" cy="957113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 bwMode="auto">
            <a:xfrm>
              <a:off x="1577060" y="814692"/>
              <a:ext cx="295274" cy="185420"/>
            </a:xfrm>
            <a:custGeom>
              <a:avLst/>
              <a:gdLst/>
              <a:ahLst/>
              <a:cxnLst/>
              <a:rect l="l" t="t" r="r" b="b"/>
              <a:pathLst>
                <a:path w="295275" h="185419" extrusionOk="0">
                  <a:moveTo>
                    <a:pt x="149402" y="132080"/>
                  </a:moveTo>
                  <a:lnTo>
                    <a:pt x="126225" y="132080"/>
                  </a:lnTo>
                  <a:lnTo>
                    <a:pt x="126225" y="0"/>
                  </a:lnTo>
                  <a:lnTo>
                    <a:pt x="104965" y="0"/>
                  </a:lnTo>
                  <a:lnTo>
                    <a:pt x="104965" y="132080"/>
                  </a:lnTo>
                  <a:lnTo>
                    <a:pt x="21259" y="132080"/>
                  </a:lnTo>
                  <a:lnTo>
                    <a:pt x="21259" y="0"/>
                  </a:lnTo>
                  <a:lnTo>
                    <a:pt x="0" y="0"/>
                  </a:lnTo>
                  <a:lnTo>
                    <a:pt x="0" y="132080"/>
                  </a:lnTo>
                  <a:lnTo>
                    <a:pt x="0" y="151130"/>
                  </a:lnTo>
                  <a:lnTo>
                    <a:pt x="129438" y="151130"/>
                  </a:lnTo>
                  <a:lnTo>
                    <a:pt x="129438" y="185420"/>
                  </a:lnTo>
                  <a:lnTo>
                    <a:pt x="149402" y="185420"/>
                  </a:lnTo>
                  <a:lnTo>
                    <a:pt x="149402" y="151130"/>
                  </a:lnTo>
                  <a:lnTo>
                    <a:pt x="149402" y="132080"/>
                  </a:lnTo>
                  <a:close/>
                </a:path>
                <a:path w="295275" h="185419" extrusionOk="0">
                  <a:moveTo>
                    <a:pt x="295008" y="132080"/>
                  </a:moveTo>
                  <a:lnTo>
                    <a:pt x="207429" y="132080"/>
                  </a:lnTo>
                  <a:lnTo>
                    <a:pt x="207429" y="83820"/>
                  </a:lnTo>
                  <a:lnTo>
                    <a:pt x="282778" y="83820"/>
                  </a:lnTo>
                  <a:lnTo>
                    <a:pt x="282778" y="64770"/>
                  </a:lnTo>
                  <a:lnTo>
                    <a:pt x="207429" y="64770"/>
                  </a:lnTo>
                  <a:lnTo>
                    <a:pt x="207429" y="19050"/>
                  </a:lnTo>
                  <a:lnTo>
                    <a:pt x="291998" y="19050"/>
                  </a:lnTo>
                  <a:lnTo>
                    <a:pt x="291998" y="0"/>
                  </a:lnTo>
                  <a:lnTo>
                    <a:pt x="185966" y="0"/>
                  </a:lnTo>
                  <a:lnTo>
                    <a:pt x="185966" y="19050"/>
                  </a:lnTo>
                  <a:lnTo>
                    <a:pt x="185966" y="64770"/>
                  </a:lnTo>
                  <a:lnTo>
                    <a:pt x="185966" y="83820"/>
                  </a:lnTo>
                  <a:lnTo>
                    <a:pt x="185966" y="132080"/>
                  </a:lnTo>
                  <a:lnTo>
                    <a:pt x="185966" y="151130"/>
                  </a:lnTo>
                  <a:lnTo>
                    <a:pt x="295008" y="151130"/>
                  </a:lnTo>
                  <a:lnTo>
                    <a:pt x="295008" y="132080"/>
                  </a:lnTo>
                  <a:close/>
                </a:path>
              </a:pathLst>
            </a:custGeom>
            <a:solidFill>
              <a:srgbClr val="58595B"/>
            </a:solidFill>
          </p:spPr>
          <p:txBody>
            <a:bodyPr wrap="square" lIns="36000" tIns="36000" rIns="36000" bIns="36000" rtlCol="0"/>
            <a:lstStyle/>
            <a:p>
              <a:pPr>
                <a:defRPr/>
              </a:pPr>
              <a:endParaRPr/>
            </a:p>
          </p:txBody>
        </p:sp>
        <p:grpSp>
          <p:nvGrpSpPr>
            <p:cNvPr id="51" name="object 51"/>
            <p:cNvGrpSpPr/>
            <p:nvPr/>
          </p:nvGrpSpPr>
          <p:grpSpPr bwMode="auto">
            <a:xfrm>
              <a:off x="1917866" y="814804"/>
              <a:ext cx="447675" cy="151130"/>
              <a:chOff x="1917866" y="814804"/>
              <a:chExt cx="447675" cy="151130"/>
            </a:xfrm>
          </p:grpSpPr>
          <p:sp>
            <p:nvSpPr>
              <p:cNvPr id="52" name="object 52"/>
              <p:cNvSpPr/>
              <p:nvPr/>
            </p:nvSpPr>
            <p:spPr bwMode="auto">
              <a:xfrm>
                <a:off x="1917865" y="814806"/>
                <a:ext cx="290830" cy="151130"/>
              </a:xfrm>
              <a:custGeom>
                <a:avLst/>
                <a:gdLst/>
                <a:ahLst/>
                <a:cxnLst/>
                <a:rect l="l" t="t" r="r" b="b"/>
                <a:pathLst>
                  <a:path w="290830" h="151130" extrusionOk="0">
                    <a:moveTo>
                      <a:pt x="129222" y="381"/>
                    </a:moveTo>
                    <a:lnTo>
                      <a:pt x="107759" y="381"/>
                    </a:lnTo>
                    <a:lnTo>
                      <a:pt x="107759" y="65151"/>
                    </a:lnTo>
                    <a:lnTo>
                      <a:pt x="21463" y="65151"/>
                    </a:lnTo>
                    <a:lnTo>
                      <a:pt x="21463" y="381"/>
                    </a:lnTo>
                    <a:lnTo>
                      <a:pt x="0" y="381"/>
                    </a:lnTo>
                    <a:lnTo>
                      <a:pt x="0" y="65151"/>
                    </a:lnTo>
                    <a:lnTo>
                      <a:pt x="0" y="84201"/>
                    </a:lnTo>
                    <a:lnTo>
                      <a:pt x="0" y="150241"/>
                    </a:lnTo>
                    <a:lnTo>
                      <a:pt x="21463" y="150241"/>
                    </a:lnTo>
                    <a:lnTo>
                      <a:pt x="21463" y="84201"/>
                    </a:lnTo>
                    <a:lnTo>
                      <a:pt x="107759" y="84201"/>
                    </a:lnTo>
                    <a:lnTo>
                      <a:pt x="107759" y="150241"/>
                    </a:lnTo>
                    <a:lnTo>
                      <a:pt x="129222" y="150241"/>
                    </a:lnTo>
                    <a:lnTo>
                      <a:pt x="129222" y="84201"/>
                    </a:lnTo>
                    <a:lnTo>
                      <a:pt x="129222" y="65151"/>
                    </a:lnTo>
                    <a:lnTo>
                      <a:pt x="129222" y="381"/>
                    </a:lnTo>
                    <a:close/>
                  </a:path>
                  <a:path w="290830" h="151130" extrusionOk="0">
                    <a:moveTo>
                      <a:pt x="290398" y="0"/>
                    </a:moveTo>
                    <a:lnTo>
                      <a:pt x="166535" y="0"/>
                    </a:lnTo>
                    <a:lnTo>
                      <a:pt x="166535" y="19050"/>
                    </a:lnTo>
                    <a:lnTo>
                      <a:pt x="217843" y="19050"/>
                    </a:lnTo>
                    <a:lnTo>
                      <a:pt x="217843" y="151130"/>
                    </a:lnTo>
                    <a:lnTo>
                      <a:pt x="238874" y="151130"/>
                    </a:lnTo>
                    <a:lnTo>
                      <a:pt x="238874" y="19050"/>
                    </a:lnTo>
                    <a:lnTo>
                      <a:pt x="290398" y="19050"/>
                    </a:lnTo>
                    <a:lnTo>
                      <a:pt x="290398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  <p:pic>
            <p:nvPicPr>
              <p:cNvPr id="53" name="object 53"/>
              <p:cNvPicPr/>
              <p:nvPr/>
            </p:nvPicPr>
            <p:blipFill>
              <a:blip r:embed="rId9"/>
              <a:stretch/>
            </p:blipFill>
            <p:spPr bwMode="auto">
              <a:xfrm>
                <a:off x="2244123" y="815176"/>
                <a:ext cx="121272" cy="150266"/>
              </a:xfrm>
              <a:prstGeom prst="rect">
                <a:avLst/>
              </a:prstGeom>
            </p:spPr>
          </p:pic>
        </p:grpSp>
        <p:pic>
          <p:nvPicPr>
            <p:cNvPr id="54" name="object 54"/>
            <p:cNvPicPr/>
            <p:nvPr/>
          </p:nvPicPr>
          <p:blipFill>
            <a:blip r:embed="rId10"/>
            <a:stretch/>
          </p:blipFill>
          <p:spPr bwMode="auto">
            <a:xfrm>
              <a:off x="1556735" y="1049816"/>
              <a:ext cx="159702" cy="153695"/>
            </a:xfrm>
            <a:prstGeom prst="rect">
              <a:avLst/>
            </a:prstGeom>
          </p:spPr>
        </p:pic>
        <p:grpSp>
          <p:nvGrpSpPr>
            <p:cNvPr id="55" name="object 55"/>
            <p:cNvGrpSpPr/>
            <p:nvPr/>
          </p:nvGrpSpPr>
          <p:grpSpPr bwMode="auto">
            <a:xfrm>
              <a:off x="1763029" y="1051038"/>
              <a:ext cx="677545" cy="183515"/>
              <a:chOff x="1763029" y="1051038"/>
              <a:chExt cx="677545" cy="183515"/>
            </a:xfrm>
          </p:grpSpPr>
          <p:pic>
            <p:nvPicPr>
              <p:cNvPr id="56" name="object 56"/>
              <p:cNvPicPr/>
              <p:nvPr/>
            </p:nvPicPr>
            <p:blipFill>
              <a:blip r:embed="rId11"/>
              <a:stretch/>
            </p:blipFill>
            <p:spPr bwMode="auto">
              <a:xfrm>
                <a:off x="1763029" y="1051534"/>
                <a:ext cx="122783" cy="150253"/>
              </a:xfrm>
              <a:prstGeom prst="rect">
                <a:avLst/>
              </a:prstGeom>
            </p:spPr>
          </p:pic>
          <p:sp>
            <p:nvSpPr>
              <p:cNvPr id="57" name="object 57"/>
              <p:cNvSpPr/>
              <p:nvPr/>
            </p:nvSpPr>
            <p:spPr bwMode="auto">
              <a:xfrm>
                <a:off x="1917865" y="1051038"/>
                <a:ext cx="522605" cy="183515"/>
              </a:xfrm>
              <a:custGeom>
                <a:avLst/>
                <a:gdLst/>
                <a:ahLst/>
                <a:cxnLst/>
                <a:rect l="l" t="t" r="r" b="b"/>
                <a:pathLst>
                  <a:path w="522605" h="183515" extrusionOk="0">
                    <a:moveTo>
                      <a:pt x="104749" y="495"/>
                    </a:moveTo>
                    <a:lnTo>
                      <a:pt x="83718" y="495"/>
                    </a:lnTo>
                    <a:lnTo>
                      <a:pt x="83718" y="132080"/>
                    </a:lnTo>
                    <a:lnTo>
                      <a:pt x="104749" y="132080"/>
                    </a:lnTo>
                    <a:lnTo>
                      <a:pt x="104749" y="495"/>
                    </a:lnTo>
                    <a:close/>
                  </a:path>
                  <a:path w="522605" h="183515" extrusionOk="0">
                    <a:moveTo>
                      <a:pt x="210794" y="132575"/>
                    </a:moveTo>
                    <a:lnTo>
                      <a:pt x="188252" y="132575"/>
                    </a:lnTo>
                    <a:lnTo>
                      <a:pt x="188252" y="495"/>
                    </a:lnTo>
                    <a:lnTo>
                      <a:pt x="167220" y="495"/>
                    </a:lnTo>
                    <a:lnTo>
                      <a:pt x="167220" y="132575"/>
                    </a:lnTo>
                    <a:lnTo>
                      <a:pt x="166789" y="132575"/>
                    </a:lnTo>
                    <a:lnTo>
                      <a:pt x="21247" y="132575"/>
                    </a:lnTo>
                    <a:lnTo>
                      <a:pt x="21247" y="495"/>
                    </a:lnTo>
                    <a:lnTo>
                      <a:pt x="0" y="495"/>
                    </a:lnTo>
                    <a:lnTo>
                      <a:pt x="0" y="132575"/>
                    </a:lnTo>
                    <a:lnTo>
                      <a:pt x="0" y="150355"/>
                    </a:lnTo>
                    <a:lnTo>
                      <a:pt x="166789" y="150355"/>
                    </a:lnTo>
                    <a:lnTo>
                      <a:pt x="188252" y="150355"/>
                    </a:lnTo>
                    <a:lnTo>
                      <a:pt x="191046" y="150355"/>
                    </a:lnTo>
                    <a:lnTo>
                      <a:pt x="191046" y="183375"/>
                    </a:lnTo>
                    <a:lnTo>
                      <a:pt x="210794" y="183375"/>
                    </a:lnTo>
                    <a:lnTo>
                      <a:pt x="210794" y="150355"/>
                    </a:lnTo>
                    <a:lnTo>
                      <a:pt x="210794" y="132575"/>
                    </a:lnTo>
                    <a:close/>
                  </a:path>
                  <a:path w="522605" h="183515" extrusionOk="0">
                    <a:moveTo>
                      <a:pt x="352691" y="132080"/>
                    </a:moveTo>
                    <a:lnTo>
                      <a:pt x="265112" y="132080"/>
                    </a:lnTo>
                    <a:lnTo>
                      <a:pt x="265112" y="83820"/>
                    </a:lnTo>
                    <a:lnTo>
                      <a:pt x="340461" y="83820"/>
                    </a:lnTo>
                    <a:lnTo>
                      <a:pt x="340461" y="64770"/>
                    </a:lnTo>
                    <a:lnTo>
                      <a:pt x="265112" y="64770"/>
                    </a:lnTo>
                    <a:lnTo>
                      <a:pt x="265112" y="19050"/>
                    </a:lnTo>
                    <a:lnTo>
                      <a:pt x="349681" y="19050"/>
                    </a:lnTo>
                    <a:lnTo>
                      <a:pt x="349681" y="0"/>
                    </a:lnTo>
                    <a:lnTo>
                      <a:pt x="243649" y="0"/>
                    </a:lnTo>
                    <a:lnTo>
                      <a:pt x="243649" y="19050"/>
                    </a:lnTo>
                    <a:lnTo>
                      <a:pt x="243649" y="64770"/>
                    </a:lnTo>
                    <a:lnTo>
                      <a:pt x="243649" y="83820"/>
                    </a:lnTo>
                    <a:lnTo>
                      <a:pt x="243649" y="132080"/>
                    </a:lnTo>
                    <a:lnTo>
                      <a:pt x="243649" y="151130"/>
                    </a:lnTo>
                    <a:lnTo>
                      <a:pt x="352691" y="151130"/>
                    </a:lnTo>
                    <a:lnTo>
                      <a:pt x="352691" y="132080"/>
                    </a:lnTo>
                    <a:close/>
                  </a:path>
                  <a:path w="522605" h="183515" extrusionOk="0">
                    <a:moveTo>
                      <a:pt x="522490" y="495"/>
                    </a:moveTo>
                    <a:lnTo>
                      <a:pt x="501027" y="495"/>
                    </a:lnTo>
                    <a:lnTo>
                      <a:pt x="501027" y="65265"/>
                    </a:lnTo>
                    <a:lnTo>
                      <a:pt x="414731" y="65265"/>
                    </a:lnTo>
                    <a:lnTo>
                      <a:pt x="414731" y="495"/>
                    </a:lnTo>
                    <a:lnTo>
                      <a:pt x="393268" y="495"/>
                    </a:lnTo>
                    <a:lnTo>
                      <a:pt x="393268" y="65265"/>
                    </a:lnTo>
                    <a:lnTo>
                      <a:pt x="393268" y="84315"/>
                    </a:lnTo>
                    <a:lnTo>
                      <a:pt x="393268" y="150355"/>
                    </a:lnTo>
                    <a:lnTo>
                      <a:pt x="414731" y="150355"/>
                    </a:lnTo>
                    <a:lnTo>
                      <a:pt x="414731" y="84315"/>
                    </a:lnTo>
                    <a:lnTo>
                      <a:pt x="501027" y="84315"/>
                    </a:lnTo>
                    <a:lnTo>
                      <a:pt x="501027" y="150355"/>
                    </a:lnTo>
                    <a:lnTo>
                      <a:pt x="522490" y="150355"/>
                    </a:lnTo>
                    <a:lnTo>
                      <a:pt x="522490" y="84315"/>
                    </a:lnTo>
                    <a:lnTo>
                      <a:pt x="522490" y="65265"/>
                    </a:lnTo>
                    <a:lnTo>
                      <a:pt x="522490" y="495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</p:grpSp>
        <p:grpSp>
          <p:nvGrpSpPr>
            <p:cNvPr id="58" name="object 58"/>
            <p:cNvGrpSpPr/>
            <p:nvPr/>
          </p:nvGrpSpPr>
          <p:grpSpPr bwMode="auto">
            <a:xfrm>
              <a:off x="2489099" y="1051534"/>
              <a:ext cx="291465" cy="150495"/>
              <a:chOff x="2489099" y="1051534"/>
              <a:chExt cx="291465" cy="150495"/>
            </a:xfrm>
          </p:grpSpPr>
          <p:pic>
            <p:nvPicPr>
              <p:cNvPr id="59" name="object 59"/>
              <p:cNvPicPr/>
              <p:nvPr/>
            </p:nvPicPr>
            <p:blipFill>
              <a:blip r:embed="rId12"/>
              <a:stretch/>
            </p:blipFill>
            <p:spPr bwMode="auto">
              <a:xfrm>
                <a:off x="2489099" y="1051534"/>
                <a:ext cx="129870" cy="150253"/>
              </a:xfrm>
              <a:prstGeom prst="rect">
                <a:avLst/>
              </a:prstGeom>
            </p:spPr>
          </p:pic>
          <p:pic>
            <p:nvPicPr>
              <p:cNvPr id="60" name="object 60"/>
              <p:cNvPicPr/>
              <p:nvPr/>
            </p:nvPicPr>
            <p:blipFill>
              <a:blip r:embed="rId13"/>
              <a:stretch/>
            </p:blipFill>
            <p:spPr bwMode="auto">
              <a:xfrm>
                <a:off x="2659128" y="1051534"/>
                <a:ext cx="121069" cy="150253"/>
              </a:xfrm>
              <a:prstGeom prst="rect">
                <a:avLst/>
              </a:prstGeom>
            </p:spPr>
          </p:pic>
        </p:grpSp>
        <p:grpSp>
          <p:nvGrpSpPr>
            <p:cNvPr id="61" name="object 61"/>
            <p:cNvGrpSpPr/>
            <p:nvPr/>
          </p:nvGrpSpPr>
          <p:grpSpPr bwMode="auto">
            <a:xfrm>
              <a:off x="1556741" y="1284537"/>
              <a:ext cx="1473835" cy="188594"/>
              <a:chOff x="1556741" y="1284537"/>
              <a:chExt cx="1473835" cy="188594"/>
            </a:xfrm>
          </p:grpSpPr>
          <p:pic>
            <p:nvPicPr>
              <p:cNvPr id="62" name="object 62"/>
              <p:cNvPicPr/>
              <p:nvPr/>
            </p:nvPicPr>
            <p:blipFill>
              <a:blip r:embed="rId14"/>
              <a:stretch/>
            </p:blipFill>
            <p:spPr bwMode="auto">
              <a:xfrm>
                <a:off x="1556741" y="1291915"/>
                <a:ext cx="143383" cy="155409"/>
              </a:xfrm>
              <a:prstGeom prst="rect">
                <a:avLst/>
              </a:prstGeom>
            </p:spPr>
          </p:pic>
          <p:pic>
            <p:nvPicPr>
              <p:cNvPr id="63" name="object 63"/>
              <p:cNvPicPr/>
              <p:nvPr/>
            </p:nvPicPr>
            <p:blipFill>
              <a:blip r:embed="rId15"/>
              <a:stretch/>
            </p:blipFill>
            <p:spPr bwMode="auto">
              <a:xfrm>
                <a:off x="1725970" y="1291908"/>
                <a:ext cx="164426" cy="155409"/>
              </a:xfrm>
              <a:prstGeom prst="rect">
                <a:avLst/>
              </a:prstGeom>
            </p:spPr>
          </p:pic>
          <p:pic>
            <p:nvPicPr>
              <p:cNvPr id="64" name="object 64"/>
              <p:cNvPicPr/>
              <p:nvPr/>
            </p:nvPicPr>
            <p:blipFill>
              <a:blip r:embed="rId16"/>
              <a:stretch/>
            </p:blipFill>
            <p:spPr bwMode="auto">
              <a:xfrm>
                <a:off x="1917862" y="1284537"/>
                <a:ext cx="360368" cy="188053"/>
              </a:xfrm>
              <a:prstGeom prst="rect">
                <a:avLst/>
              </a:prstGeom>
            </p:spPr>
          </p:pic>
          <p:pic>
            <p:nvPicPr>
              <p:cNvPr id="65" name="object 65"/>
              <p:cNvPicPr/>
              <p:nvPr/>
            </p:nvPicPr>
            <p:blipFill>
              <a:blip r:embed="rId17"/>
              <a:stretch/>
            </p:blipFill>
            <p:spPr bwMode="auto">
              <a:xfrm>
                <a:off x="2300183" y="1291908"/>
                <a:ext cx="164426" cy="155409"/>
              </a:xfrm>
              <a:prstGeom prst="rect">
                <a:avLst/>
              </a:prstGeom>
            </p:spPr>
          </p:pic>
          <p:sp>
            <p:nvSpPr>
              <p:cNvPr id="66" name="object 66"/>
              <p:cNvSpPr/>
              <p:nvPr/>
            </p:nvSpPr>
            <p:spPr bwMode="auto">
              <a:xfrm>
                <a:off x="2494216" y="1290980"/>
                <a:ext cx="138430" cy="149860"/>
              </a:xfrm>
              <a:custGeom>
                <a:avLst/>
                <a:gdLst/>
                <a:ahLst/>
                <a:cxnLst/>
                <a:rect l="l" t="t" r="r" b="b"/>
                <a:pathLst>
                  <a:path w="138430" h="149859" extrusionOk="0">
                    <a:moveTo>
                      <a:pt x="137807" y="0"/>
                    </a:moveTo>
                    <a:lnTo>
                      <a:pt x="103035" y="0"/>
                    </a:lnTo>
                    <a:lnTo>
                      <a:pt x="103035" y="59690"/>
                    </a:lnTo>
                    <a:lnTo>
                      <a:pt x="34772" y="59690"/>
                    </a:lnTo>
                    <a:lnTo>
                      <a:pt x="34772" y="0"/>
                    </a:lnTo>
                    <a:lnTo>
                      <a:pt x="0" y="0"/>
                    </a:lnTo>
                    <a:lnTo>
                      <a:pt x="0" y="59690"/>
                    </a:lnTo>
                    <a:lnTo>
                      <a:pt x="0" y="88900"/>
                    </a:lnTo>
                    <a:lnTo>
                      <a:pt x="0" y="149860"/>
                    </a:lnTo>
                    <a:lnTo>
                      <a:pt x="34772" y="149860"/>
                    </a:lnTo>
                    <a:lnTo>
                      <a:pt x="34772" y="88900"/>
                    </a:lnTo>
                    <a:lnTo>
                      <a:pt x="103035" y="88900"/>
                    </a:lnTo>
                    <a:lnTo>
                      <a:pt x="103035" y="149860"/>
                    </a:lnTo>
                    <a:lnTo>
                      <a:pt x="137807" y="149860"/>
                    </a:lnTo>
                    <a:lnTo>
                      <a:pt x="137807" y="88900"/>
                    </a:lnTo>
                    <a:lnTo>
                      <a:pt x="137807" y="59690"/>
                    </a:lnTo>
                    <a:lnTo>
                      <a:pt x="137807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  <p:pic>
            <p:nvPicPr>
              <p:cNvPr id="67" name="object 67"/>
              <p:cNvPicPr/>
              <p:nvPr/>
            </p:nvPicPr>
            <p:blipFill>
              <a:blip r:embed="rId18"/>
              <a:stretch/>
            </p:blipFill>
            <p:spPr bwMode="auto">
              <a:xfrm>
                <a:off x="2661643" y="1290981"/>
                <a:ext cx="170433" cy="181381"/>
              </a:xfrm>
              <a:prstGeom prst="rect">
                <a:avLst/>
              </a:prstGeom>
            </p:spPr>
          </p:pic>
          <p:pic>
            <p:nvPicPr>
              <p:cNvPr id="68" name="object 68"/>
              <p:cNvPicPr/>
              <p:nvPr/>
            </p:nvPicPr>
            <p:blipFill>
              <a:blip r:embed="rId19"/>
              <a:stretch/>
            </p:blipFill>
            <p:spPr bwMode="auto">
              <a:xfrm>
                <a:off x="2861684" y="1290979"/>
                <a:ext cx="168503" cy="150253"/>
              </a:xfrm>
              <a:prstGeom prst="rect">
                <a:avLst/>
              </a:prstGeom>
            </p:spPr>
          </p:pic>
        </p:grpSp>
      </p:grpSp>
      <p:sp>
        <p:nvSpPr>
          <p:cNvPr id="3" name="Прямоугольник: скругленные углы 2"/>
          <p:cNvSpPr/>
          <p:nvPr/>
        </p:nvSpPr>
        <p:spPr bwMode="auto">
          <a:xfrm>
            <a:off x="6140450" y="9593631"/>
            <a:ext cx="874963" cy="858469"/>
          </a:xfrm>
          <a:prstGeom prst="roundRect">
            <a:avLst>
              <a:gd name="adj" fmla="val 861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4" name="Овал 3"/>
          <p:cNvSpPr/>
          <p:nvPr/>
        </p:nvSpPr>
        <p:spPr bwMode="auto">
          <a:xfrm>
            <a:off x="6047742" y="7937500"/>
            <a:ext cx="815410" cy="8154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pic>
        <p:nvPicPr>
          <p:cNvPr id="48" name="object 48"/>
          <p:cNvPicPr/>
          <p:nvPr/>
        </p:nvPicPr>
        <p:blipFill>
          <a:blip r:embed="rId20"/>
          <a:stretch/>
        </p:blipFill>
        <p:spPr bwMode="auto">
          <a:xfrm>
            <a:off x="6162091" y="8141804"/>
            <a:ext cx="601642" cy="51655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21"/>
          <a:stretch/>
        </p:blipFill>
        <p:spPr bwMode="auto">
          <a:xfrm>
            <a:off x="6153042" y="9577102"/>
            <a:ext cx="862371" cy="862371"/>
          </a:xfrm>
          <a:prstGeom prst="rect">
            <a:avLst/>
          </a:prstGeom>
        </p:spPr>
      </p:pic>
      <p:graphicFrame>
        <p:nvGraphicFramePr>
          <p:cNvPr id="5" name="Таблица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2436380"/>
              </p:ext>
            </p:extLst>
          </p:nvPr>
        </p:nvGraphicFramePr>
        <p:xfrm>
          <a:off x="5832" y="1765299"/>
          <a:ext cx="7556500" cy="54123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5222"/>
                <a:gridCol w="982782"/>
                <a:gridCol w="5168496"/>
              </a:tblGrid>
              <a:tr h="8905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Дата</a:t>
                      </a:r>
                      <a:endParaRPr lang="ru-RU" sz="18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Время</a:t>
                      </a:r>
                      <a:endParaRPr lang="ru-RU" sz="18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Мероприятие</a:t>
                      </a:r>
                      <a:endParaRPr lang="ru-RU" sz="180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</a:tr>
              <a:tr h="487680"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en-US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13-00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Серебряное волонтерство. Плетение маскировочной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сети с «СВОи бабушки».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121920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15-30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«Теннис без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возраста.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».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Настольная игра в парке.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121920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Видеотрансляция лекции ФП «Здоровое долголетие» </a:t>
                      </a:r>
                    </a:p>
                    <a:p>
                      <a:pPr marL="0" marR="0" indent="0" algn="ctr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г. Москва «Как сохранить</a:t>
                      </a:r>
                      <a:r>
                        <a:rPr lang="ru-RU" sz="1600" baseline="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здоровье летом?»</a:t>
                      </a:r>
                      <a:endParaRPr lang="ru-RU" sz="16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3859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12.06.2026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09-00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Индивидуальное  консультирование по цифровой грамотности. Госуслуги.  </a:t>
                      </a:r>
                      <a:r>
                        <a:rPr lang="en-US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MAX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. Смарт. По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записи.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45315">
                <a:tc vMerge="1"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Здоровое питание.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18808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Times New Roman"/>
                          <a:cs typeface="Times New Roman" panose="02020603050405020304" pitchFamily="18" charset="0"/>
                        </a:rPr>
                        <a:t>15.06.2026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Психология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старшего поколения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05740">
                <a:tc rowSpan="2"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17.05.2026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14-00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Народное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творчество. Мастер-класс по художественной  шерстяной акварели. По записи. 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70966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 Фейсфитнес: гимнастика для лица.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18.05.2026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13-00</a:t>
                      </a:r>
                      <a:endParaRPr lang="ru-RU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Нейрогимнастика. Показ видеоролика. Упражнения.</a:t>
                      </a:r>
                    </a:p>
                  </a:txBody>
                  <a:tcPr marL="68580" marR="68580" marT="0" marB="0" anchor="ctr"/>
                </a:tc>
              </a:tr>
              <a:tr h="243840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14-00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Серебряное волонтерство. </a:t>
                      </a:r>
                    </a:p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Изготовление чебурашек-оберегов.</a:t>
                      </a:r>
                    </a:p>
                  </a:txBody>
                  <a:tcPr marL="68580" marR="68580" marT="0" marB="0" anchor="ctr"/>
                </a:tc>
              </a:tr>
              <a:tr h="35052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Times New Roman"/>
                          <a:cs typeface="Times New Roman" panose="02020603050405020304" pitchFamily="18" charset="0"/>
                        </a:rPr>
                        <a:t>19.06.2026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14-00</a:t>
                      </a:r>
                      <a:endParaRPr lang="ru-RU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Финансовая грамотность. Альфа-Банк.</a:t>
                      </a:r>
                    </a:p>
                  </a:txBody>
                  <a:tcPr marL="68580" marR="68580" marT="0" marB="0" anchor="ctr"/>
                </a:tc>
              </a:tr>
              <a:tr h="447166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Здоровое питание.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45720">
                <a:tc gridSpan="3"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600" baseline="0" dirty="0" smtClean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2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600" baseline="0" dirty="0" smtClean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334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3" name="object 33"/>
          <p:cNvPicPr/>
          <p:nvPr/>
        </p:nvPicPr>
        <p:blipFill>
          <a:blip r:embed="rId2"/>
          <a:stretch/>
        </p:blipFill>
        <p:spPr bwMode="auto">
          <a:xfrm>
            <a:off x="3363651" y="108000"/>
            <a:ext cx="4088351" cy="1658669"/>
          </a:xfrm>
          <a:prstGeom prst="rect">
            <a:avLst/>
          </a:prstGeom>
        </p:spPr>
      </p:pic>
      <p:sp>
        <p:nvSpPr>
          <p:cNvPr id="35" name="object 35"/>
          <p:cNvSpPr/>
          <p:nvPr/>
        </p:nvSpPr>
        <p:spPr bwMode="auto">
          <a:xfrm>
            <a:off x="196850" y="6960938"/>
            <a:ext cx="7322975" cy="3732462"/>
          </a:xfrm>
          <a:custGeom>
            <a:avLst/>
            <a:gdLst/>
            <a:ahLst/>
            <a:cxnLst/>
            <a:rect l="l" t="t" r="r" b="b"/>
            <a:pathLst>
              <a:path w="7345680" h="3583940" extrusionOk="0">
                <a:moveTo>
                  <a:pt x="0" y="0"/>
                </a:moveTo>
                <a:lnTo>
                  <a:pt x="1587" y="3583622"/>
                </a:lnTo>
                <a:lnTo>
                  <a:pt x="7345133" y="3583622"/>
                </a:lnTo>
                <a:lnTo>
                  <a:pt x="7345095" y="1398549"/>
                </a:lnTo>
                <a:lnTo>
                  <a:pt x="7272425" y="1411952"/>
                </a:lnTo>
                <a:lnTo>
                  <a:pt x="7198087" y="1424710"/>
                </a:lnTo>
                <a:lnTo>
                  <a:pt x="7122125" y="1436816"/>
                </a:lnTo>
                <a:lnTo>
                  <a:pt x="7044582" y="1448263"/>
                </a:lnTo>
                <a:lnTo>
                  <a:pt x="6965501" y="1459043"/>
                </a:lnTo>
                <a:lnTo>
                  <a:pt x="6884926" y="1469150"/>
                </a:lnTo>
                <a:lnTo>
                  <a:pt x="6802899" y="1478577"/>
                </a:lnTo>
                <a:lnTo>
                  <a:pt x="6719465" y="1487317"/>
                </a:lnTo>
                <a:lnTo>
                  <a:pt x="6634667" y="1495362"/>
                </a:lnTo>
                <a:lnTo>
                  <a:pt x="6548547" y="1502706"/>
                </a:lnTo>
                <a:lnTo>
                  <a:pt x="6461150" y="1509341"/>
                </a:lnTo>
                <a:lnTo>
                  <a:pt x="6372517" y="1515261"/>
                </a:lnTo>
                <a:lnTo>
                  <a:pt x="6282694" y="1520458"/>
                </a:lnTo>
                <a:lnTo>
                  <a:pt x="6191723" y="1524926"/>
                </a:lnTo>
                <a:lnTo>
                  <a:pt x="6099646" y="1528657"/>
                </a:lnTo>
                <a:lnTo>
                  <a:pt x="6006509" y="1531645"/>
                </a:lnTo>
                <a:lnTo>
                  <a:pt x="5912353" y="1533882"/>
                </a:lnTo>
                <a:lnTo>
                  <a:pt x="5817223" y="1535361"/>
                </a:lnTo>
                <a:lnTo>
                  <a:pt x="5721161" y="1536076"/>
                </a:lnTo>
                <a:lnTo>
                  <a:pt x="5624211" y="1536018"/>
                </a:lnTo>
                <a:lnTo>
                  <a:pt x="5526416" y="1535182"/>
                </a:lnTo>
                <a:lnTo>
                  <a:pt x="5427819" y="1533560"/>
                </a:lnTo>
                <a:lnTo>
                  <a:pt x="5328464" y="1531146"/>
                </a:lnTo>
                <a:lnTo>
                  <a:pt x="5228394" y="1527931"/>
                </a:lnTo>
                <a:lnTo>
                  <a:pt x="5127653" y="1523909"/>
                </a:lnTo>
                <a:lnTo>
                  <a:pt x="5026283" y="1519074"/>
                </a:lnTo>
                <a:lnTo>
                  <a:pt x="4924327" y="1513417"/>
                </a:lnTo>
                <a:lnTo>
                  <a:pt x="4821830" y="1506932"/>
                </a:lnTo>
                <a:lnTo>
                  <a:pt x="4718835" y="1499612"/>
                </a:lnTo>
                <a:lnTo>
                  <a:pt x="4615384" y="1491451"/>
                </a:lnTo>
                <a:lnTo>
                  <a:pt x="4511521" y="1482439"/>
                </a:lnTo>
                <a:lnTo>
                  <a:pt x="4407290" y="1472572"/>
                </a:lnTo>
                <a:lnTo>
                  <a:pt x="4302733" y="1461842"/>
                </a:lnTo>
                <a:lnTo>
                  <a:pt x="4197894" y="1450241"/>
                </a:lnTo>
                <a:lnTo>
                  <a:pt x="4092817" y="1437763"/>
                </a:lnTo>
                <a:lnTo>
                  <a:pt x="3987544" y="1424400"/>
                </a:lnTo>
                <a:lnTo>
                  <a:pt x="3882118" y="1410146"/>
                </a:lnTo>
                <a:lnTo>
                  <a:pt x="3776584" y="1394994"/>
                </a:lnTo>
                <a:lnTo>
                  <a:pt x="3670985" y="1378936"/>
                </a:lnTo>
                <a:lnTo>
                  <a:pt x="3565363" y="1361966"/>
                </a:lnTo>
                <a:lnTo>
                  <a:pt x="3459762" y="1344076"/>
                </a:lnTo>
                <a:lnTo>
                  <a:pt x="3354226" y="1325260"/>
                </a:lnTo>
                <a:lnTo>
                  <a:pt x="3248797" y="1305510"/>
                </a:lnTo>
                <a:lnTo>
                  <a:pt x="3143519" y="1284819"/>
                </a:lnTo>
                <a:lnTo>
                  <a:pt x="3038435" y="1263181"/>
                </a:lnTo>
                <a:lnTo>
                  <a:pt x="2933589" y="1240588"/>
                </a:lnTo>
                <a:lnTo>
                  <a:pt x="2829024" y="1217033"/>
                </a:lnTo>
                <a:lnTo>
                  <a:pt x="2776860" y="1204893"/>
                </a:lnTo>
                <a:lnTo>
                  <a:pt x="2724783" y="1192510"/>
                </a:lnTo>
                <a:lnTo>
                  <a:pt x="2672797" y="1179883"/>
                </a:lnTo>
                <a:lnTo>
                  <a:pt x="2620909" y="1167011"/>
                </a:lnTo>
                <a:lnTo>
                  <a:pt x="2569123" y="1153893"/>
                </a:lnTo>
                <a:lnTo>
                  <a:pt x="2517446" y="1140528"/>
                </a:lnTo>
                <a:lnTo>
                  <a:pt x="2465882" y="1126917"/>
                </a:lnTo>
                <a:lnTo>
                  <a:pt x="2414437" y="1113056"/>
                </a:lnTo>
                <a:lnTo>
                  <a:pt x="2363116" y="1098947"/>
                </a:lnTo>
                <a:lnTo>
                  <a:pt x="2311925" y="1084587"/>
                </a:lnTo>
                <a:lnTo>
                  <a:pt x="2260869" y="1069977"/>
                </a:lnTo>
                <a:lnTo>
                  <a:pt x="2209954" y="1055114"/>
                </a:lnTo>
                <a:lnTo>
                  <a:pt x="2159184" y="1039999"/>
                </a:lnTo>
                <a:lnTo>
                  <a:pt x="2108566" y="1024630"/>
                </a:lnTo>
                <a:lnTo>
                  <a:pt x="2058105" y="1009007"/>
                </a:lnTo>
                <a:lnTo>
                  <a:pt x="2007806" y="993129"/>
                </a:lnTo>
                <a:lnTo>
                  <a:pt x="1957675" y="976994"/>
                </a:lnTo>
                <a:lnTo>
                  <a:pt x="1907717" y="960601"/>
                </a:lnTo>
                <a:lnTo>
                  <a:pt x="1857937" y="943951"/>
                </a:lnTo>
                <a:lnTo>
                  <a:pt x="1808341" y="927042"/>
                </a:lnTo>
                <a:lnTo>
                  <a:pt x="1758934" y="909873"/>
                </a:lnTo>
                <a:lnTo>
                  <a:pt x="1709722" y="892444"/>
                </a:lnTo>
                <a:lnTo>
                  <a:pt x="1660710" y="874753"/>
                </a:lnTo>
                <a:lnTo>
                  <a:pt x="1611904" y="856800"/>
                </a:lnTo>
                <a:lnTo>
                  <a:pt x="1563308" y="838583"/>
                </a:lnTo>
                <a:lnTo>
                  <a:pt x="1514929" y="820102"/>
                </a:lnTo>
                <a:lnTo>
                  <a:pt x="1466772" y="801356"/>
                </a:lnTo>
                <a:lnTo>
                  <a:pt x="1418841" y="782344"/>
                </a:lnTo>
                <a:lnTo>
                  <a:pt x="1371144" y="763065"/>
                </a:lnTo>
                <a:lnTo>
                  <a:pt x="1323684" y="743519"/>
                </a:lnTo>
                <a:lnTo>
                  <a:pt x="1276468" y="723704"/>
                </a:lnTo>
                <a:lnTo>
                  <a:pt x="1229500" y="703619"/>
                </a:lnTo>
                <a:lnTo>
                  <a:pt x="1182787" y="683264"/>
                </a:lnTo>
                <a:lnTo>
                  <a:pt x="1136333" y="662638"/>
                </a:lnTo>
                <a:lnTo>
                  <a:pt x="1090144" y="641740"/>
                </a:lnTo>
                <a:lnTo>
                  <a:pt x="1044226" y="620569"/>
                </a:lnTo>
                <a:lnTo>
                  <a:pt x="998584" y="599124"/>
                </a:lnTo>
                <a:lnTo>
                  <a:pt x="953223" y="577404"/>
                </a:lnTo>
                <a:lnTo>
                  <a:pt x="908149" y="555409"/>
                </a:lnTo>
                <a:lnTo>
                  <a:pt x="863366" y="533137"/>
                </a:lnTo>
                <a:lnTo>
                  <a:pt x="818882" y="510588"/>
                </a:lnTo>
                <a:lnTo>
                  <a:pt x="774700" y="487760"/>
                </a:lnTo>
                <a:lnTo>
                  <a:pt x="730826" y="464654"/>
                </a:lnTo>
                <a:lnTo>
                  <a:pt x="687267" y="441267"/>
                </a:lnTo>
                <a:lnTo>
                  <a:pt x="644026" y="417599"/>
                </a:lnTo>
                <a:lnTo>
                  <a:pt x="601110" y="393650"/>
                </a:lnTo>
                <a:lnTo>
                  <a:pt x="558524" y="369418"/>
                </a:lnTo>
                <a:lnTo>
                  <a:pt x="516273" y="344903"/>
                </a:lnTo>
                <a:lnTo>
                  <a:pt x="474364" y="320103"/>
                </a:lnTo>
                <a:lnTo>
                  <a:pt x="432800" y="295018"/>
                </a:lnTo>
                <a:lnTo>
                  <a:pt x="391588" y="269646"/>
                </a:lnTo>
                <a:lnTo>
                  <a:pt x="350733" y="243988"/>
                </a:lnTo>
                <a:lnTo>
                  <a:pt x="310241" y="218041"/>
                </a:lnTo>
                <a:lnTo>
                  <a:pt x="270116" y="191806"/>
                </a:lnTo>
                <a:lnTo>
                  <a:pt x="230365" y="165281"/>
                </a:lnTo>
                <a:lnTo>
                  <a:pt x="190992" y="138466"/>
                </a:lnTo>
                <a:lnTo>
                  <a:pt x="152004" y="111359"/>
                </a:lnTo>
                <a:lnTo>
                  <a:pt x="113405" y="83960"/>
                </a:lnTo>
                <a:lnTo>
                  <a:pt x="75201" y="56267"/>
                </a:lnTo>
                <a:lnTo>
                  <a:pt x="37397" y="28281"/>
                </a:lnTo>
                <a:lnTo>
                  <a:pt x="0" y="0"/>
                </a:lnTo>
                <a:close/>
              </a:path>
            </a:pathLst>
          </a:custGeom>
          <a:solidFill>
            <a:srgbClr val="4156A6"/>
          </a:solidFill>
        </p:spPr>
        <p:txBody>
          <a:bodyPr wrap="square" lIns="36000" tIns="36000" rIns="36000" bIns="36000" rtlCol="0"/>
          <a:lstStyle/>
          <a:p>
            <a:pPr>
              <a:defRPr/>
            </a:pPr>
            <a:endParaRPr/>
          </a:p>
        </p:txBody>
      </p:sp>
      <p:grpSp>
        <p:nvGrpSpPr>
          <p:cNvPr id="2" name="Группа 1"/>
          <p:cNvGrpSpPr/>
          <p:nvPr/>
        </p:nvGrpSpPr>
        <p:grpSpPr bwMode="auto">
          <a:xfrm>
            <a:off x="644464" y="8176450"/>
            <a:ext cx="1147890" cy="132842"/>
            <a:chOff x="644464" y="8176450"/>
            <a:chExt cx="1147890" cy="132842"/>
          </a:xfrm>
        </p:grpSpPr>
        <p:pic>
          <p:nvPicPr>
            <p:cNvPr id="36" name="object 36"/>
            <p:cNvPicPr/>
            <p:nvPr/>
          </p:nvPicPr>
          <p:blipFill>
            <a:blip r:embed="rId3"/>
            <a:stretch/>
          </p:blipFill>
          <p:spPr bwMode="auto">
            <a:xfrm>
              <a:off x="644464" y="8176460"/>
              <a:ext cx="103162" cy="132829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 bwMode="auto">
            <a:xfrm>
              <a:off x="771347" y="8178076"/>
              <a:ext cx="94615" cy="129539"/>
            </a:xfrm>
            <a:custGeom>
              <a:avLst/>
              <a:gdLst/>
              <a:ahLst/>
              <a:cxnLst/>
              <a:rect l="l" t="t" r="r" b="b"/>
              <a:pathLst>
                <a:path w="94615" h="129540" extrusionOk="0">
                  <a:moveTo>
                    <a:pt x="94272" y="0"/>
                  </a:moveTo>
                  <a:lnTo>
                    <a:pt x="0" y="0"/>
                  </a:lnTo>
                  <a:lnTo>
                    <a:pt x="0" y="20320"/>
                  </a:lnTo>
                  <a:lnTo>
                    <a:pt x="0" y="59690"/>
                  </a:lnTo>
                  <a:lnTo>
                    <a:pt x="0" y="80010"/>
                  </a:lnTo>
                  <a:lnTo>
                    <a:pt x="0" y="129540"/>
                  </a:lnTo>
                  <a:lnTo>
                    <a:pt x="23952" y="129540"/>
                  </a:lnTo>
                  <a:lnTo>
                    <a:pt x="23952" y="80010"/>
                  </a:lnTo>
                  <a:lnTo>
                    <a:pt x="86321" y="80010"/>
                  </a:lnTo>
                  <a:lnTo>
                    <a:pt x="86321" y="59690"/>
                  </a:lnTo>
                  <a:lnTo>
                    <a:pt x="23952" y="59690"/>
                  </a:lnTo>
                  <a:lnTo>
                    <a:pt x="23952" y="20320"/>
                  </a:lnTo>
                  <a:lnTo>
                    <a:pt x="94272" y="20320"/>
                  </a:lnTo>
                  <a:lnTo>
                    <a:pt x="942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36000" tIns="36000" rIns="36000" bIns="3600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4"/>
            <a:stretch/>
          </p:blipFill>
          <p:spPr bwMode="auto">
            <a:xfrm>
              <a:off x="888787" y="8176458"/>
              <a:ext cx="292329" cy="13282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5"/>
            <a:stretch/>
          </p:blipFill>
          <p:spPr bwMode="auto">
            <a:xfrm>
              <a:off x="1201703" y="8176450"/>
              <a:ext cx="319170" cy="132842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6"/>
            <a:stretch/>
          </p:blipFill>
          <p:spPr bwMode="auto">
            <a:xfrm>
              <a:off x="1545588" y="8178271"/>
              <a:ext cx="110324" cy="129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/>
          </p:blipFill>
          <p:spPr bwMode="auto">
            <a:xfrm>
              <a:off x="1679286" y="8178274"/>
              <a:ext cx="113068" cy="131013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 bwMode="auto">
          <a:xfrm>
            <a:off x="4822835" y="316976"/>
            <a:ext cx="2460614" cy="1157171"/>
          </a:xfrm>
          <a:prstGeom prst="rect">
            <a:avLst/>
          </a:prstGeom>
        </p:spPr>
        <p:txBody>
          <a:bodyPr vert="horz" wrap="square" lIns="36000" tIns="81280" rIns="36000" bIns="36000" rtlCol="0">
            <a:spAutoFit/>
          </a:bodyPr>
          <a:lstStyle/>
          <a:p>
            <a:pPr marL="439420" marR="5715" indent="-427355" algn="r">
              <a:lnSpc>
                <a:spcPts val="2700"/>
              </a:lnSpc>
              <a:spcBef>
                <a:spcPts val="640"/>
              </a:spcBef>
              <a:defRPr/>
            </a:pPr>
            <a:r>
              <a:rPr lang="ru-RU" spc="-10" dirty="0" smtClean="0"/>
              <a:t>МЕ</a:t>
            </a:r>
            <a:r>
              <a:rPr spc="-10" dirty="0" smtClean="0"/>
              <a:t>РОПРИЯТИ</a:t>
            </a:r>
            <a:r>
              <a:rPr lang="ru-RU" spc="-10" dirty="0" smtClean="0"/>
              <a:t>Я</a:t>
            </a:r>
            <a:r>
              <a:rPr spc="-10" dirty="0" smtClean="0"/>
              <a:t> </a:t>
            </a:r>
            <a:r>
              <a:rPr dirty="0" smtClean="0"/>
              <a:t>НА</a:t>
            </a:r>
            <a:r>
              <a:rPr lang="ru-RU" spc="-5" dirty="0"/>
              <a:t> </a:t>
            </a:r>
            <a:r>
              <a:rPr lang="ru-RU" spc="-5" dirty="0" smtClean="0"/>
              <a:t>ИЮНЬ</a:t>
            </a:r>
            <a:r>
              <a:rPr lang="ru-RU" spc="-10" dirty="0" smtClean="0"/>
              <a:t> </a:t>
            </a:r>
            <a:endParaRPr spc="-10" dirty="0"/>
          </a:p>
          <a:p>
            <a:pPr marR="5080" algn="r">
              <a:lnSpc>
                <a:spcPts val="2700"/>
              </a:lnSpc>
              <a:defRPr/>
            </a:pPr>
            <a:r>
              <a:rPr spc="-20" dirty="0"/>
              <a:t>202</a:t>
            </a:r>
            <a:r>
              <a:rPr lang="ru-RU" spc="-20" dirty="0"/>
              <a:t>6</a:t>
            </a:r>
            <a:endParaRPr spc="-20" dirty="0"/>
          </a:p>
        </p:txBody>
      </p:sp>
      <p:sp>
        <p:nvSpPr>
          <p:cNvPr id="43" name="object 43"/>
          <p:cNvSpPr txBox="1"/>
          <p:nvPr/>
        </p:nvSpPr>
        <p:spPr bwMode="auto">
          <a:xfrm>
            <a:off x="628900" y="8425540"/>
            <a:ext cx="5533191" cy="2267860"/>
          </a:xfrm>
          <a:prstGeom prst="rect">
            <a:avLst/>
          </a:prstGeom>
        </p:spPr>
        <p:txBody>
          <a:bodyPr vert="horz" wrap="square" lIns="36000" tIns="174625" rIns="36000" bIns="36000" rtlCol="0">
            <a:spAutoFit/>
          </a:bodyPr>
          <a:lstStyle/>
          <a:p>
            <a:pPr marL="12700" marR="1196340">
              <a:lnSpc>
                <a:spcPct val="75800"/>
              </a:lnSpc>
              <a:spcBef>
                <a:spcPts val="1375"/>
              </a:spcBef>
              <a:defRPr/>
            </a:pPr>
            <a:r>
              <a:rPr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ПРИХО</a:t>
            </a:r>
            <a:r>
              <a:rPr lang="ru-RU"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Д</a:t>
            </a:r>
            <a:r>
              <a:rPr sz="4400" b="1" spc="-10" dirty="0" smtClean="0">
                <a:solidFill>
                  <a:srgbClr val="FFFFFF"/>
                </a:solidFill>
                <a:latin typeface="Calibri"/>
                <a:cs typeface="Calibri"/>
              </a:rPr>
              <a:t>ИТЕ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,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МЫ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ВАС</a:t>
            </a:r>
            <a:r>
              <a:rPr sz="440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ЖДЕМ!</a:t>
            </a:r>
            <a:endParaRPr sz="4400" dirty="0">
              <a:latin typeface="Calibri"/>
              <a:cs typeface="Calibri"/>
            </a:endParaRPr>
          </a:p>
          <a:p>
            <a:pPr marL="15240">
              <a:lnSpc>
                <a:spcPts val="1430"/>
              </a:lnSpc>
              <a:spcBef>
                <a:spcPts val="1040"/>
              </a:spcBef>
              <a:defRPr/>
            </a:pPr>
            <a:r>
              <a:rPr sz="1300" dirty="0" err="1">
                <a:solidFill>
                  <a:srgbClr val="FFFFFF"/>
                </a:solidFill>
                <a:latin typeface="Calibri"/>
                <a:cs typeface="Calibri"/>
              </a:rPr>
              <a:t>Наши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 err="1">
                <a:solidFill>
                  <a:srgbClr val="FFFFFF"/>
                </a:solidFill>
                <a:latin typeface="Calibri"/>
                <a:cs typeface="Calibri"/>
              </a:rPr>
              <a:t>контакты</a:t>
            </a:r>
            <a:r>
              <a:rPr sz="1300" spc="-10" dirty="0">
                <a:solidFill>
                  <a:srgbClr val="FFFFFF"/>
                </a:solidFill>
                <a:latin typeface="Calibri"/>
                <a:cs typeface="Calibri"/>
              </a:rPr>
              <a:t>:</a:t>
            </a:r>
            <a:endParaRPr sz="1300" dirty="0">
              <a:latin typeface="Calibri"/>
              <a:cs typeface="Calibri"/>
            </a:endParaRP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Адрес: </a:t>
            </a:r>
            <a:r>
              <a:rPr lang="ru-RU" sz="1300" dirty="0" smtClean="0">
                <a:solidFill>
                  <a:srgbClr val="FFFFFF"/>
                </a:solidFill>
                <a:latin typeface="Calibri"/>
                <a:cs typeface="Calibri"/>
              </a:rPr>
              <a:t>г. Комсомольск-на-Амуре , ул. Лесозаводская 5б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Контактный телефон: 8-914-374-1638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r>
              <a:rPr lang="ru-RU" sz="1300" dirty="0">
                <a:solidFill>
                  <a:srgbClr val="FFFFFF"/>
                </a:solidFill>
                <a:latin typeface="Calibri"/>
                <a:cs typeface="Calibri"/>
              </a:rPr>
              <a:t>Сычева Тамара Васильевна</a:t>
            </a:r>
          </a:p>
          <a:p>
            <a:pPr marL="15240" marR="5080">
              <a:lnSpc>
                <a:spcPts val="1300"/>
              </a:lnSpc>
              <a:spcBef>
                <a:spcPts val="130"/>
              </a:spcBef>
              <a:defRPr/>
            </a:pPr>
            <a:endParaRPr lang="ru-RU" sz="1300" dirty="0">
              <a:solidFill>
                <a:srgbClr val="FFFFFF"/>
              </a:solidFill>
              <a:latin typeface="Calibri"/>
              <a:cs typeface="Calibri"/>
            </a:endParaRPr>
          </a:p>
        </p:txBody>
      </p:sp>
      <p:sp>
        <p:nvSpPr>
          <p:cNvPr id="44" name="object 44"/>
          <p:cNvSpPr txBox="1"/>
          <p:nvPr/>
        </p:nvSpPr>
        <p:spPr bwMode="auto">
          <a:xfrm>
            <a:off x="3784082" y="7373036"/>
            <a:ext cx="3499367" cy="312004"/>
          </a:xfrm>
          <a:prstGeom prst="rect">
            <a:avLst/>
          </a:prstGeom>
        </p:spPr>
        <p:txBody>
          <a:bodyPr vert="horz" wrap="square" lIns="36000" tIns="12700" rIns="36000" bIns="36000" rtlCol="0">
            <a:spAutoFit/>
          </a:bodyPr>
          <a:lstStyle/>
          <a:p>
            <a:pPr marL="12700" marR="5080" indent="1948814">
              <a:lnSpc>
                <a:spcPct val="112799"/>
              </a:lnSpc>
              <a:spcBef>
                <a:spcPts val="100"/>
              </a:spcBef>
              <a:defRPr/>
            </a:pPr>
            <a:r>
              <a:rPr sz="1600" b="1" spc="-65" dirty="0" smtClean="0">
                <a:solidFill>
                  <a:srgbClr val="58595B"/>
                </a:solidFill>
                <a:latin typeface="Calibri"/>
                <a:cs typeface="Calibri"/>
              </a:rPr>
              <a:t> 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5" name="object 45"/>
          <p:cNvSpPr txBox="1"/>
          <p:nvPr/>
        </p:nvSpPr>
        <p:spPr bwMode="auto">
          <a:xfrm>
            <a:off x="5639692" y="9044913"/>
            <a:ext cx="1780223" cy="341118"/>
          </a:xfrm>
          <a:prstGeom prst="rect">
            <a:avLst/>
          </a:prstGeom>
        </p:spPr>
        <p:txBody>
          <a:bodyPr vert="horz" wrap="square" lIns="36000" tIns="33019" rIns="36000" bIns="36000" rtlCol="0">
            <a:spAutoFit/>
          </a:bodyPr>
          <a:lstStyle/>
          <a:p>
            <a:pPr marL="12700" marR="120650" algn="ctr">
              <a:lnSpc>
                <a:spcPts val="800"/>
              </a:lnSpc>
              <a:spcBef>
                <a:spcPts val="259"/>
              </a:spcBef>
              <a:defRPr/>
            </a:pP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Отделение Фонда</a:t>
            </a:r>
            <a:r>
              <a:rPr sz="800" spc="5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пенсионного</a:t>
            </a:r>
            <a:r>
              <a:rPr lang="ru-RU" sz="800" spc="-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>
                <a:solidFill>
                  <a:srgbClr val="FFFFFF"/>
                </a:solidFill>
                <a:latin typeface="Calibri"/>
                <a:cs typeface="Calibri"/>
              </a:rPr>
              <a:t>и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 социального</a:t>
            </a:r>
            <a:r>
              <a:rPr lang="ru-RU" sz="800" spc="-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10">
                <a:solidFill>
                  <a:srgbClr val="FFFFFF"/>
                </a:solidFill>
                <a:latin typeface="Calibri"/>
                <a:cs typeface="Calibri"/>
              </a:rPr>
              <a:t>страхования</a:t>
            </a:r>
            <a:r>
              <a:rPr sz="800" spc="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spc="-25">
                <a:solidFill>
                  <a:srgbClr val="FFFFFF"/>
                </a:solidFill>
                <a:latin typeface="Calibri"/>
                <a:cs typeface="Calibri"/>
              </a:rPr>
              <a:t>РФ</a:t>
            </a:r>
            <a:r>
              <a:rPr lang="ru-RU" sz="800">
                <a:latin typeface="Calibri"/>
                <a:cs typeface="Calibri"/>
              </a:rPr>
              <a:t> </a:t>
            </a:r>
            <a:r>
              <a:rPr sz="800">
                <a:solidFill>
                  <a:srgbClr val="FFFFFF"/>
                </a:solidFill>
                <a:latin typeface="Calibri"/>
                <a:cs typeface="Calibri"/>
              </a:rPr>
              <a:t>по</a:t>
            </a:r>
            <a:r>
              <a:rPr sz="800" spc="4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ru-RU" sz="800" spc="-20">
                <a:solidFill>
                  <a:srgbClr val="FFFFFF"/>
                </a:solidFill>
                <a:latin typeface="Calibri"/>
                <a:cs typeface="Calibri"/>
              </a:rPr>
              <a:t>Хабаровскому краю и ЕАО</a:t>
            </a:r>
            <a:endParaRPr sz="800">
              <a:latin typeface="Calibri"/>
              <a:cs typeface="Calibri"/>
            </a:endParaRPr>
          </a:p>
        </p:txBody>
      </p:sp>
      <p:grpSp>
        <p:nvGrpSpPr>
          <p:cNvPr id="104" name="Группа 103"/>
          <p:cNvGrpSpPr/>
          <p:nvPr/>
        </p:nvGrpSpPr>
        <p:grpSpPr bwMode="auto">
          <a:xfrm>
            <a:off x="512394" y="489204"/>
            <a:ext cx="2518182" cy="983928"/>
            <a:chOff x="512394" y="489204"/>
            <a:chExt cx="2518182" cy="983928"/>
          </a:xfrm>
        </p:grpSpPr>
        <p:pic>
          <p:nvPicPr>
            <p:cNvPr id="49" name="object 49"/>
            <p:cNvPicPr/>
            <p:nvPr/>
          </p:nvPicPr>
          <p:blipFill>
            <a:blip r:embed="rId8"/>
            <a:stretch/>
          </p:blipFill>
          <p:spPr bwMode="auto">
            <a:xfrm>
              <a:off x="512394" y="489204"/>
              <a:ext cx="839343" cy="957113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 bwMode="auto">
            <a:xfrm>
              <a:off x="1577060" y="814692"/>
              <a:ext cx="295274" cy="185420"/>
            </a:xfrm>
            <a:custGeom>
              <a:avLst/>
              <a:gdLst/>
              <a:ahLst/>
              <a:cxnLst/>
              <a:rect l="l" t="t" r="r" b="b"/>
              <a:pathLst>
                <a:path w="295275" h="185419" extrusionOk="0">
                  <a:moveTo>
                    <a:pt x="149402" y="132080"/>
                  </a:moveTo>
                  <a:lnTo>
                    <a:pt x="126225" y="132080"/>
                  </a:lnTo>
                  <a:lnTo>
                    <a:pt x="126225" y="0"/>
                  </a:lnTo>
                  <a:lnTo>
                    <a:pt x="104965" y="0"/>
                  </a:lnTo>
                  <a:lnTo>
                    <a:pt x="104965" y="132080"/>
                  </a:lnTo>
                  <a:lnTo>
                    <a:pt x="21259" y="132080"/>
                  </a:lnTo>
                  <a:lnTo>
                    <a:pt x="21259" y="0"/>
                  </a:lnTo>
                  <a:lnTo>
                    <a:pt x="0" y="0"/>
                  </a:lnTo>
                  <a:lnTo>
                    <a:pt x="0" y="132080"/>
                  </a:lnTo>
                  <a:lnTo>
                    <a:pt x="0" y="151130"/>
                  </a:lnTo>
                  <a:lnTo>
                    <a:pt x="129438" y="151130"/>
                  </a:lnTo>
                  <a:lnTo>
                    <a:pt x="129438" y="185420"/>
                  </a:lnTo>
                  <a:lnTo>
                    <a:pt x="149402" y="185420"/>
                  </a:lnTo>
                  <a:lnTo>
                    <a:pt x="149402" y="151130"/>
                  </a:lnTo>
                  <a:lnTo>
                    <a:pt x="149402" y="132080"/>
                  </a:lnTo>
                  <a:close/>
                </a:path>
                <a:path w="295275" h="185419" extrusionOk="0">
                  <a:moveTo>
                    <a:pt x="295008" y="132080"/>
                  </a:moveTo>
                  <a:lnTo>
                    <a:pt x="207429" y="132080"/>
                  </a:lnTo>
                  <a:lnTo>
                    <a:pt x="207429" y="83820"/>
                  </a:lnTo>
                  <a:lnTo>
                    <a:pt x="282778" y="83820"/>
                  </a:lnTo>
                  <a:lnTo>
                    <a:pt x="282778" y="64770"/>
                  </a:lnTo>
                  <a:lnTo>
                    <a:pt x="207429" y="64770"/>
                  </a:lnTo>
                  <a:lnTo>
                    <a:pt x="207429" y="19050"/>
                  </a:lnTo>
                  <a:lnTo>
                    <a:pt x="291998" y="19050"/>
                  </a:lnTo>
                  <a:lnTo>
                    <a:pt x="291998" y="0"/>
                  </a:lnTo>
                  <a:lnTo>
                    <a:pt x="185966" y="0"/>
                  </a:lnTo>
                  <a:lnTo>
                    <a:pt x="185966" y="19050"/>
                  </a:lnTo>
                  <a:lnTo>
                    <a:pt x="185966" y="64770"/>
                  </a:lnTo>
                  <a:lnTo>
                    <a:pt x="185966" y="83820"/>
                  </a:lnTo>
                  <a:lnTo>
                    <a:pt x="185966" y="132080"/>
                  </a:lnTo>
                  <a:lnTo>
                    <a:pt x="185966" y="151130"/>
                  </a:lnTo>
                  <a:lnTo>
                    <a:pt x="295008" y="151130"/>
                  </a:lnTo>
                  <a:lnTo>
                    <a:pt x="295008" y="132080"/>
                  </a:lnTo>
                  <a:close/>
                </a:path>
              </a:pathLst>
            </a:custGeom>
            <a:solidFill>
              <a:srgbClr val="58595B"/>
            </a:solidFill>
          </p:spPr>
          <p:txBody>
            <a:bodyPr wrap="square" lIns="36000" tIns="36000" rIns="36000" bIns="36000" rtlCol="0"/>
            <a:lstStyle/>
            <a:p>
              <a:pPr>
                <a:defRPr/>
              </a:pPr>
              <a:endParaRPr/>
            </a:p>
          </p:txBody>
        </p:sp>
        <p:grpSp>
          <p:nvGrpSpPr>
            <p:cNvPr id="51" name="object 51"/>
            <p:cNvGrpSpPr/>
            <p:nvPr/>
          </p:nvGrpSpPr>
          <p:grpSpPr bwMode="auto">
            <a:xfrm>
              <a:off x="1917866" y="814804"/>
              <a:ext cx="447675" cy="151130"/>
              <a:chOff x="1917866" y="814804"/>
              <a:chExt cx="447675" cy="151130"/>
            </a:xfrm>
          </p:grpSpPr>
          <p:sp>
            <p:nvSpPr>
              <p:cNvPr id="52" name="object 52"/>
              <p:cNvSpPr/>
              <p:nvPr/>
            </p:nvSpPr>
            <p:spPr bwMode="auto">
              <a:xfrm>
                <a:off x="1917865" y="814806"/>
                <a:ext cx="290830" cy="151130"/>
              </a:xfrm>
              <a:custGeom>
                <a:avLst/>
                <a:gdLst/>
                <a:ahLst/>
                <a:cxnLst/>
                <a:rect l="l" t="t" r="r" b="b"/>
                <a:pathLst>
                  <a:path w="290830" h="151130" extrusionOk="0">
                    <a:moveTo>
                      <a:pt x="129222" y="381"/>
                    </a:moveTo>
                    <a:lnTo>
                      <a:pt x="107759" y="381"/>
                    </a:lnTo>
                    <a:lnTo>
                      <a:pt x="107759" y="65151"/>
                    </a:lnTo>
                    <a:lnTo>
                      <a:pt x="21463" y="65151"/>
                    </a:lnTo>
                    <a:lnTo>
                      <a:pt x="21463" y="381"/>
                    </a:lnTo>
                    <a:lnTo>
                      <a:pt x="0" y="381"/>
                    </a:lnTo>
                    <a:lnTo>
                      <a:pt x="0" y="65151"/>
                    </a:lnTo>
                    <a:lnTo>
                      <a:pt x="0" y="84201"/>
                    </a:lnTo>
                    <a:lnTo>
                      <a:pt x="0" y="150241"/>
                    </a:lnTo>
                    <a:lnTo>
                      <a:pt x="21463" y="150241"/>
                    </a:lnTo>
                    <a:lnTo>
                      <a:pt x="21463" y="84201"/>
                    </a:lnTo>
                    <a:lnTo>
                      <a:pt x="107759" y="84201"/>
                    </a:lnTo>
                    <a:lnTo>
                      <a:pt x="107759" y="150241"/>
                    </a:lnTo>
                    <a:lnTo>
                      <a:pt x="129222" y="150241"/>
                    </a:lnTo>
                    <a:lnTo>
                      <a:pt x="129222" y="84201"/>
                    </a:lnTo>
                    <a:lnTo>
                      <a:pt x="129222" y="65151"/>
                    </a:lnTo>
                    <a:lnTo>
                      <a:pt x="129222" y="381"/>
                    </a:lnTo>
                    <a:close/>
                  </a:path>
                  <a:path w="290830" h="151130" extrusionOk="0">
                    <a:moveTo>
                      <a:pt x="290398" y="0"/>
                    </a:moveTo>
                    <a:lnTo>
                      <a:pt x="166535" y="0"/>
                    </a:lnTo>
                    <a:lnTo>
                      <a:pt x="166535" y="19050"/>
                    </a:lnTo>
                    <a:lnTo>
                      <a:pt x="217843" y="19050"/>
                    </a:lnTo>
                    <a:lnTo>
                      <a:pt x="217843" y="151130"/>
                    </a:lnTo>
                    <a:lnTo>
                      <a:pt x="238874" y="151130"/>
                    </a:lnTo>
                    <a:lnTo>
                      <a:pt x="238874" y="19050"/>
                    </a:lnTo>
                    <a:lnTo>
                      <a:pt x="290398" y="19050"/>
                    </a:lnTo>
                    <a:lnTo>
                      <a:pt x="290398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  <p:pic>
            <p:nvPicPr>
              <p:cNvPr id="53" name="object 53"/>
              <p:cNvPicPr/>
              <p:nvPr/>
            </p:nvPicPr>
            <p:blipFill>
              <a:blip r:embed="rId9"/>
              <a:stretch/>
            </p:blipFill>
            <p:spPr bwMode="auto">
              <a:xfrm>
                <a:off x="2244123" y="815176"/>
                <a:ext cx="121272" cy="150266"/>
              </a:xfrm>
              <a:prstGeom prst="rect">
                <a:avLst/>
              </a:prstGeom>
            </p:spPr>
          </p:pic>
        </p:grpSp>
        <p:pic>
          <p:nvPicPr>
            <p:cNvPr id="54" name="object 54"/>
            <p:cNvPicPr/>
            <p:nvPr/>
          </p:nvPicPr>
          <p:blipFill>
            <a:blip r:embed="rId10"/>
            <a:stretch/>
          </p:blipFill>
          <p:spPr bwMode="auto">
            <a:xfrm>
              <a:off x="1556735" y="1049816"/>
              <a:ext cx="159702" cy="153695"/>
            </a:xfrm>
            <a:prstGeom prst="rect">
              <a:avLst/>
            </a:prstGeom>
          </p:spPr>
        </p:pic>
        <p:grpSp>
          <p:nvGrpSpPr>
            <p:cNvPr id="55" name="object 55"/>
            <p:cNvGrpSpPr/>
            <p:nvPr/>
          </p:nvGrpSpPr>
          <p:grpSpPr bwMode="auto">
            <a:xfrm>
              <a:off x="1763029" y="1051038"/>
              <a:ext cx="677545" cy="183515"/>
              <a:chOff x="1763029" y="1051038"/>
              <a:chExt cx="677545" cy="183515"/>
            </a:xfrm>
          </p:grpSpPr>
          <p:pic>
            <p:nvPicPr>
              <p:cNvPr id="56" name="object 56"/>
              <p:cNvPicPr/>
              <p:nvPr/>
            </p:nvPicPr>
            <p:blipFill>
              <a:blip r:embed="rId11"/>
              <a:stretch/>
            </p:blipFill>
            <p:spPr bwMode="auto">
              <a:xfrm>
                <a:off x="1763029" y="1051534"/>
                <a:ext cx="122783" cy="150253"/>
              </a:xfrm>
              <a:prstGeom prst="rect">
                <a:avLst/>
              </a:prstGeom>
            </p:spPr>
          </p:pic>
          <p:sp>
            <p:nvSpPr>
              <p:cNvPr id="57" name="object 57"/>
              <p:cNvSpPr/>
              <p:nvPr/>
            </p:nvSpPr>
            <p:spPr bwMode="auto">
              <a:xfrm>
                <a:off x="1917865" y="1051038"/>
                <a:ext cx="522605" cy="183515"/>
              </a:xfrm>
              <a:custGeom>
                <a:avLst/>
                <a:gdLst/>
                <a:ahLst/>
                <a:cxnLst/>
                <a:rect l="l" t="t" r="r" b="b"/>
                <a:pathLst>
                  <a:path w="522605" h="183515" extrusionOk="0">
                    <a:moveTo>
                      <a:pt x="104749" y="495"/>
                    </a:moveTo>
                    <a:lnTo>
                      <a:pt x="83718" y="495"/>
                    </a:lnTo>
                    <a:lnTo>
                      <a:pt x="83718" y="132080"/>
                    </a:lnTo>
                    <a:lnTo>
                      <a:pt x="104749" y="132080"/>
                    </a:lnTo>
                    <a:lnTo>
                      <a:pt x="104749" y="495"/>
                    </a:lnTo>
                    <a:close/>
                  </a:path>
                  <a:path w="522605" h="183515" extrusionOk="0">
                    <a:moveTo>
                      <a:pt x="210794" y="132575"/>
                    </a:moveTo>
                    <a:lnTo>
                      <a:pt x="188252" y="132575"/>
                    </a:lnTo>
                    <a:lnTo>
                      <a:pt x="188252" y="495"/>
                    </a:lnTo>
                    <a:lnTo>
                      <a:pt x="167220" y="495"/>
                    </a:lnTo>
                    <a:lnTo>
                      <a:pt x="167220" y="132575"/>
                    </a:lnTo>
                    <a:lnTo>
                      <a:pt x="166789" y="132575"/>
                    </a:lnTo>
                    <a:lnTo>
                      <a:pt x="21247" y="132575"/>
                    </a:lnTo>
                    <a:lnTo>
                      <a:pt x="21247" y="495"/>
                    </a:lnTo>
                    <a:lnTo>
                      <a:pt x="0" y="495"/>
                    </a:lnTo>
                    <a:lnTo>
                      <a:pt x="0" y="132575"/>
                    </a:lnTo>
                    <a:lnTo>
                      <a:pt x="0" y="150355"/>
                    </a:lnTo>
                    <a:lnTo>
                      <a:pt x="166789" y="150355"/>
                    </a:lnTo>
                    <a:lnTo>
                      <a:pt x="188252" y="150355"/>
                    </a:lnTo>
                    <a:lnTo>
                      <a:pt x="191046" y="150355"/>
                    </a:lnTo>
                    <a:lnTo>
                      <a:pt x="191046" y="183375"/>
                    </a:lnTo>
                    <a:lnTo>
                      <a:pt x="210794" y="183375"/>
                    </a:lnTo>
                    <a:lnTo>
                      <a:pt x="210794" y="150355"/>
                    </a:lnTo>
                    <a:lnTo>
                      <a:pt x="210794" y="132575"/>
                    </a:lnTo>
                    <a:close/>
                  </a:path>
                  <a:path w="522605" h="183515" extrusionOk="0">
                    <a:moveTo>
                      <a:pt x="352691" y="132080"/>
                    </a:moveTo>
                    <a:lnTo>
                      <a:pt x="265112" y="132080"/>
                    </a:lnTo>
                    <a:lnTo>
                      <a:pt x="265112" y="83820"/>
                    </a:lnTo>
                    <a:lnTo>
                      <a:pt x="340461" y="83820"/>
                    </a:lnTo>
                    <a:lnTo>
                      <a:pt x="340461" y="64770"/>
                    </a:lnTo>
                    <a:lnTo>
                      <a:pt x="265112" y="64770"/>
                    </a:lnTo>
                    <a:lnTo>
                      <a:pt x="265112" y="19050"/>
                    </a:lnTo>
                    <a:lnTo>
                      <a:pt x="349681" y="19050"/>
                    </a:lnTo>
                    <a:lnTo>
                      <a:pt x="349681" y="0"/>
                    </a:lnTo>
                    <a:lnTo>
                      <a:pt x="243649" y="0"/>
                    </a:lnTo>
                    <a:lnTo>
                      <a:pt x="243649" y="19050"/>
                    </a:lnTo>
                    <a:lnTo>
                      <a:pt x="243649" y="64770"/>
                    </a:lnTo>
                    <a:lnTo>
                      <a:pt x="243649" y="83820"/>
                    </a:lnTo>
                    <a:lnTo>
                      <a:pt x="243649" y="132080"/>
                    </a:lnTo>
                    <a:lnTo>
                      <a:pt x="243649" y="151130"/>
                    </a:lnTo>
                    <a:lnTo>
                      <a:pt x="352691" y="151130"/>
                    </a:lnTo>
                    <a:lnTo>
                      <a:pt x="352691" y="132080"/>
                    </a:lnTo>
                    <a:close/>
                  </a:path>
                  <a:path w="522605" h="183515" extrusionOk="0">
                    <a:moveTo>
                      <a:pt x="522490" y="495"/>
                    </a:moveTo>
                    <a:lnTo>
                      <a:pt x="501027" y="495"/>
                    </a:lnTo>
                    <a:lnTo>
                      <a:pt x="501027" y="65265"/>
                    </a:lnTo>
                    <a:lnTo>
                      <a:pt x="414731" y="65265"/>
                    </a:lnTo>
                    <a:lnTo>
                      <a:pt x="414731" y="495"/>
                    </a:lnTo>
                    <a:lnTo>
                      <a:pt x="393268" y="495"/>
                    </a:lnTo>
                    <a:lnTo>
                      <a:pt x="393268" y="65265"/>
                    </a:lnTo>
                    <a:lnTo>
                      <a:pt x="393268" y="84315"/>
                    </a:lnTo>
                    <a:lnTo>
                      <a:pt x="393268" y="150355"/>
                    </a:lnTo>
                    <a:lnTo>
                      <a:pt x="414731" y="150355"/>
                    </a:lnTo>
                    <a:lnTo>
                      <a:pt x="414731" y="84315"/>
                    </a:lnTo>
                    <a:lnTo>
                      <a:pt x="501027" y="84315"/>
                    </a:lnTo>
                    <a:lnTo>
                      <a:pt x="501027" y="150355"/>
                    </a:lnTo>
                    <a:lnTo>
                      <a:pt x="522490" y="150355"/>
                    </a:lnTo>
                    <a:lnTo>
                      <a:pt x="522490" y="84315"/>
                    </a:lnTo>
                    <a:lnTo>
                      <a:pt x="522490" y="65265"/>
                    </a:lnTo>
                    <a:lnTo>
                      <a:pt x="522490" y="495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</p:grpSp>
        <p:grpSp>
          <p:nvGrpSpPr>
            <p:cNvPr id="58" name="object 58"/>
            <p:cNvGrpSpPr/>
            <p:nvPr/>
          </p:nvGrpSpPr>
          <p:grpSpPr bwMode="auto">
            <a:xfrm>
              <a:off x="2489099" y="1051534"/>
              <a:ext cx="291465" cy="150495"/>
              <a:chOff x="2489099" y="1051534"/>
              <a:chExt cx="291465" cy="150495"/>
            </a:xfrm>
          </p:grpSpPr>
          <p:pic>
            <p:nvPicPr>
              <p:cNvPr id="59" name="object 59"/>
              <p:cNvPicPr/>
              <p:nvPr/>
            </p:nvPicPr>
            <p:blipFill>
              <a:blip r:embed="rId12"/>
              <a:stretch/>
            </p:blipFill>
            <p:spPr bwMode="auto">
              <a:xfrm>
                <a:off x="2489099" y="1051534"/>
                <a:ext cx="129870" cy="150253"/>
              </a:xfrm>
              <a:prstGeom prst="rect">
                <a:avLst/>
              </a:prstGeom>
            </p:spPr>
          </p:pic>
          <p:pic>
            <p:nvPicPr>
              <p:cNvPr id="60" name="object 60"/>
              <p:cNvPicPr/>
              <p:nvPr/>
            </p:nvPicPr>
            <p:blipFill>
              <a:blip r:embed="rId13"/>
              <a:stretch/>
            </p:blipFill>
            <p:spPr bwMode="auto">
              <a:xfrm>
                <a:off x="2659128" y="1051534"/>
                <a:ext cx="121069" cy="150253"/>
              </a:xfrm>
              <a:prstGeom prst="rect">
                <a:avLst/>
              </a:prstGeom>
            </p:spPr>
          </p:pic>
        </p:grpSp>
        <p:grpSp>
          <p:nvGrpSpPr>
            <p:cNvPr id="61" name="object 61"/>
            <p:cNvGrpSpPr/>
            <p:nvPr/>
          </p:nvGrpSpPr>
          <p:grpSpPr bwMode="auto">
            <a:xfrm>
              <a:off x="1556741" y="1284537"/>
              <a:ext cx="1473835" cy="188594"/>
              <a:chOff x="1556741" y="1284537"/>
              <a:chExt cx="1473835" cy="188594"/>
            </a:xfrm>
          </p:grpSpPr>
          <p:pic>
            <p:nvPicPr>
              <p:cNvPr id="62" name="object 62"/>
              <p:cNvPicPr/>
              <p:nvPr/>
            </p:nvPicPr>
            <p:blipFill>
              <a:blip r:embed="rId14"/>
              <a:stretch/>
            </p:blipFill>
            <p:spPr bwMode="auto">
              <a:xfrm>
                <a:off x="1556741" y="1291915"/>
                <a:ext cx="143383" cy="155409"/>
              </a:xfrm>
              <a:prstGeom prst="rect">
                <a:avLst/>
              </a:prstGeom>
            </p:spPr>
          </p:pic>
          <p:pic>
            <p:nvPicPr>
              <p:cNvPr id="63" name="object 63"/>
              <p:cNvPicPr/>
              <p:nvPr/>
            </p:nvPicPr>
            <p:blipFill>
              <a:blip r:embed="rId15"/>
              <a:stretch/>
            </p:blipFill>
            <p:spPr bwMode="auto">
              <a:xfrm>
                <a:off x="1725970" y="1291908"/>
                <a:ext cx="164426" cy="155409"/>
              </a:xfrm>
              <a:prstGeom prst="rect">
                <a:avLst/>
              </a:prstGeom>
            </p:spPr>
          </p:pic>
          <p:pic>
            <p:nvPicPr>
              <p:cNvPr id="64" name="object 64"/>
              <p:cNvPicPr/>
              <p:nvPr/>
            </p:nvPicPr>
            <p:blipFill>
              <a:blip r:embed="rId16"/>
              <a:stretch/>
            </p:blipFill>
            <p:spPr bwMode="auto">
              <a:xfrm>
                <a:off x="1917862" y="1284537"/>
                <a:ext cx="360368" cy="188053"/>
              </a:xfrm>
              <a:prstGeom prst="rect">
                <a:avLst/>
              </a:prstGeom>
            </p:spPr>
          </p:pic>
          <p:pic>
            <p:nvPicPr>
              <p:cNvPr id="65" name="object 65"/>
              <p:cNvPicPr/>
              <p:nvPr/>
            </p:nvPicPr>
            <p:blipFill>
              <a:blip r:embed="rId17"/>
              <a:stretch/>
            </p:blipFill>
            <p:spPr bwMode="auto">
              <a:xfrm>
                <a:off x="2300183" y="1291908"/>
                <a:ext cx="164426" cy="155409"/>
              </a:xfrm>
              <a:prstGeom prst="rect">
                <a:avLst/>
              </a:prstGeom>
            </p:spPr>
          </p:pic>
          <p:sp>
            <p:nvSpPr>
              <p:cNvPr id="66" name="object 66"/>
              <p:cNvSpPr/>
              <p:nvPr/>
            </p:nvSpPr>
            <p:spPr bwMode="auto">
              <a:xfrm>
                <a:off x="2494216" y="1290980"/>
                <a:ext cx="138430" cy="149860"/>
              </a:xfrm>
              <a:custGeom>
                <a:avLst/>
                <a:gdLst/>
                <a:ahLst/>
                <a:cxnLst/>
                <a:rect l="l" t="t" r="r" b="b"/>
                <a:pathLst>
                  <a:path w="138430" h="149859" extrusionOk="0">
                    <a:moveTo>
                      <a:pt x="137807" y="0"/>
                    </a:moveTo>
                    <a:lnTo>
                      <a:pt x="103035" y="0"/>
                    </a:lnTo>
                    <a:lnTo>
                      <a:pt x="103035" y="59690"/>
                    </a:lnTo>
                    <a:lnTo>
                      <a:pt x="34772" y="59690"/>
                    </a:lnTo>
                    <a:lnTo>
                      <a:pt x="34772" y="0"/>
                    </a:lnTo>
                    <a:lnTo>
                      <a:pt x="0" y="0"/>
                    </a:lnTo>
                    <a:lnTo>
                      <a:pt x="0" y="59690"/>
                    </a:lnTo>
                    <a:lnTo>
                      <a:pt x="0" y="88900"/>
                    </a:lnTo>
                    <a:lnTo>
                      <a:pt x="0" y="149860"/>
                    </a:lnTo>
                    <a:lnTo>
                      <a:pt x="34772" y="149860"/>
                    </a:lnTo>
                    <a:lnTo>
                      <a:pt x="34772" y="88900"/>
                    </a:lnTo>
                    <a:lnTo>
                      <a:pt x="103035" y="88900"/>
                    </a:lnTo>
                    <a:lnTo>
                      <a:pt x="103035" y="149860"/>
                    </a:lnTo>
                    <a:lnTo>
                      <a:pt x="137807" y="149860"/>
                    </a:lnTo>
                    <a:lnTo>
                      <a:pt x="137807" y="88900"/>
                    </a:lnTo>
                    <a:lnTo>
                      <a:pt x="137807" y="59690"/>
                    </a:lnTo>
                    <a:lnTo>
                      <a:pt x="137807" y="0"/>
                    </a:lnTo>
                    <a:close/>
                  </a:path>
                </a:pathLst>
              </a:custGeom>
              <a:solidFill>
                <a:srgbClr val="58595B"/>
              </a:solidFill>
            </p:spPr>
            <p:txBody>
              <a:bodyPr wrap="square" lIns="36000" tIns="36000" rIns="36000" bIns="36000" rtlCol="0"/>
              <a:lstStyle/>
              <a:p>
                <a:pPr>
                  <a:defRPr/>
                </a:pPr>
                <a:endParaRPr/>
              </a:p>
            </p:txBody>
          </p:sp>
          <p:pic>
            <p:nvPicPr>
              <p:cNvPr id="67" name="object 67"/>
              <p:cNvPicPr/>
              <p:nvPr/>
            </p:nvPicPr>
            <p:blipFill>
              <a:blip r:embed="rId18"/>
              <a:stretch/>
            </p:blipFill>
            <p:spPr bwMode="auto">
              <a:xfrm>
                <a:off x="2661643" y="1290981"/>
                <a:ext cx="170433" cy="181381"/>
              </a:xfrm>
              <a:prstGeom prst="rect">
                <a:avLst/>
              </a:prstGeom>
            </p:spPr>
          </p:pic>
          <p:pic>
            <p:nvPicPr>
              <p:cNvPr id="68" name="object 68"/>
              <p:cNvPicPr/>
              <p:nvPr/>
            </p:nvPicPr>
            <p:blipFill>
              <a:blip r:embed="rId19"/>
              <a:stretch/>
            </p:blipFill>
            <p:spPr bwMode="auto">
              <a:xfrm>
                <a:off x="2861684" y="1290979"/>
                <a:ext cx="168503" cy="150253"/>
              </a:xfrm>
              <a:prstGeom prst="rect">
                <a:avLst/>
              </a:prstGeom>
            </p:spPr>
          </p:pic>
        </p:grpSp>
      </p:grpSp>
      <p:sp>
        <p:nvSpPr>
          <p:cNvPr id="3" name="Прямоугольник: скругленные углы 2"/>
          <p:cNvSpPr/>
          <p:nvPr/>
        </p:nvSpPr>
        <p:spPr bwMode="auto">
          <a:xfrm>
            <a:off x="6140450" y="9593631"/>
            <a:ext cx="874963" cy="858469"/>
          </a:xfrm>
          <a:prstGeom prst="roundRect">
            <a:avLst>
              <a:gd name="adj" fmla="val 861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sp>
        <p:nvSpPr>
          <p:cNvPr id="4" name="Овал 3"/>
          <p:cNvSpPr/>
          <p:nvPr/>
        </p:nvSpPr>
        <p:spPr bwMode="auto">
          <a:xfrm>
            <a:off x="6047742" y="7937500"/>
            <a:ext cx="815410" cy="8154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ru-RU"/>
          </a:p>
        </p:txBody>
      </p:sp>
      <p:pic>
        <p:nvPicPr>
          <p:cNvPr id="48" name="object 48"/>
          <p:cNvPicPr/>
          <p:nvPr/>
        </p:nvPicPr>
        <p:blipFill>
          <a:blip r:embed="rId20"/>
          <a:stretch/>
        </p:blipFill>
        <p:spPr bwMode="auto">
          <a:xfrm>
            <a:off x="6162091" y="8141804"/>
            <a:ext cx="601642" cy="51655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21"/>
          <a:stretch/>
        </p:blipFill>
        <p:spPr bwMode="auto">
          <a:xfrm>
            <a:off x="6153042" y="9577102"/>
            <a:ext cx="862371" cy="862371"/>
          </a:xfrm>
          <a:prstGeom prst="rect">
            <a:avLst/>
          </a:prstGeom>
        </p:spPr>
      </p:pic>
      <p:graphicFrame>
        <p:nvGraphicFramePr>
          <p:cNvPr id="5" name="Таблица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680864"/>
              </p:ext>
            </p:extLst>
          </p:nvPr>
        </p:nvGraphicFramePr>
        <p:xfrm>
          <a:off x="120650" y="1676587"/>
          <a:ext cx="7331352" cy="52843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3353"/>
                <a:gridCol w="953500"/>
                <a:gridCol w="5014499"/>
              </a:tblGrid>
              <a:tr h="54161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Дата</a:t>
                      </a:r>
                      <a:endParaRPr lang="ru-RU" sz="18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Время</a:t>
                      </a:r>
                      <a:endParaRPr lang="ru-RU" sz="1800" dirty="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Мероприятие</a:t>
                      </a:r>
                      <a:endParaRPr lang="ru-RU" sz="1800"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/>
                </a:tc>
              </a:tr>
              <a:tr h="46459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22.06.2026</a:t>
                      </a:r>
                    </a:p>
                  </a:txBody>
                  <a:tcPr marL="68580" marR="68580" marT="0" marB="0" anchor="ctr"/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Психология старшего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поколения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02701"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 smtClean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Видеотрансляция лекции РГО «Знание» г. Москва</a:t>
                      </a:r>
                    </a:p>
                    <a:p>
                      <a:pPr marL="0" marR="0" indent="0" algn="ctr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«Память Пылающих лет: Путь к Победе»</a:t>
                      </a:r>
                    </a:p>
                  </a:txBody>
                  <a:tcPr marL="68580" marR="68580" marT="0" marB="0" anchor="ctr"/>
                </a:tc>
              </a:tr>
              <a:tr h="50506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24.06.2026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 Фейсфитнес: гимнастика для лица.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02701">
                <a:tc rowSpan="2"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25.06.2026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13-00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Серебряное волонтерство. Плетение маскировочной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сети с «СВОи бабушки».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497566">
                <a:tc vMerge="1"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15-30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«Теннис без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возраста.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».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Настольная игра в парке.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911277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Times New Roman"/>
                          <a:cs typeface="Times New Roman" panose="02020603050405020304" pitchFamily="18" charset="0"/>
                        </a:rPr>
                        <a:t>26.06.2026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9-00</a:t>
                      </a:r>
                      <a:endParaRPr lang="ru-RU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Индивидуальное  консультирование по цифровой грамотности. Госуслуги.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МАКС. </a:t>
                      </a:r>
                      <a:r>
                        <a:rPr lang="ru-RU" sz="160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(по</a:t>
                      </a:r>
                      <a:r>
                        <a:rPr lang="ru-RU" sz="1600" baseline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записи)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07487">
                <a:tc vMerge="1"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Здоровое питание.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5135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29.06.2026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17-00</a:t>
                      </a:r>
                      <a:endParaRPr lang="ru-RU" sz="1600" dirty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Онлайн-лекция. </a:t>
                      </a:r>
                      <a:r>
                        <a:rPr lang="ru-RU" sz="160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Психология</a:t>
                      </a:r>
                      <a:r>
                        <a:rPr lang="ru-RU" sz="1600" baseline="0" dirty="0" smtClean="0">
                          <a:latin typeface="Times New Roman" panose="02020603050405020304" pitchFamily="18" charset="0"/>
                          <a:ea typeface="Andale Sans UI"/>
                          <a:cs typeface="Times New Roman" panose="02020603050405020304" pitchFamily="18" charset="0"/>
                        </a:rPr>
                        <a:t> старшего поколения</a:t>
                      </a:r>
                      <a:endParaRPr lang="ru-RU" sz="1600" dirty="0" smtClean="0">
                        <a:latin typeface="Times New Roman" panose="02020603050405020304" pitchFamily="18" charset="0"/>
                        <a:ea typeface="Andale Sans U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425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4954</TotalTime>
  <Words>521</Words>
  <Application>Microsoft Office PowerPoint</Application>
  <DocSecurity>0</DocSecurity>
  <PresentationFormat>Произвольный</PresentationFormat>
  <Paragraphs>125</Paragraphs>
  <Slides>3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</vt:i4>
      </vt:variant>
    </vt:vector>
  </HeadingPairs>
  <TitlesOfParts>
    <vt:vector size="4" baseType="lpstr">
      <vt:lpstr>Office Theme</vt:lpstr>
      <vt:lpstr>МЕРОПРИЯТИЯ ИЮНЬ 2026</vt:lpstr>
      <vt:lpstr>МЕРОПРИЯТИЯ НА ИЮНЬ  2026</vt:lpstr>
      <vt:lpstr>МЕРОПРИЯТИЯ НА ИЮНЬ  2026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МЕРОПРИЯТИЯ НА ДЕКАБРЬ 2025</dc:title>
  <dc:creator>Пользователь</dc:creator>
  <cp:lastModifiedBy>037KalinovaTO</cp:lastModifiedBy>
  <cp:revision>200</cp:revision>
  <cp:lastPrinted>2026-04-23T03:04:49Z</cp:lastPrinted>
  <dcterms:created xsi:type="dcterms:W3CDTF">2025-11-06T11:20:25Z</dcterms:created>
  <dcterms:modified xsi:type="dcterms:W3CDTF">2026-05-29T04:51:42Z</dcterms:modified>
  <dc:identifier/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2025-11-06T00:00:00Z</vt:filetime>
  </property>
  <property fmtid="{D5CDD505-2E9C-101B-9397-08002B2CF9AE}" pid="3" name="Creator">
    <vt:lpwstr>Adobe InDesign 18.4 (Windows)</vt:lpwstr>
  </property>
  <property fmtid="{D5CDD505-2E9C-101B-9397-08002B2CF9AE}" pid="4" name="LastSaved">
    <vt:filetime>2025-11-06T00:00:00Z</vt:filetime>
  </property>
  <property fmtid="{D5CDD505-2E9C-101B-9397-08002B2CF9AE}" pid="5" name="Producer">
    <vt:lpwstr>Adobe PDF Library 17.0</vt:lpwstr>
  </property>
</Properties>
</file>