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6797675" cy="9928225"/>
  <p:defaultTextStyle>
    <a:defPPr>
      <a:defRPr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16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 bwMode="auto"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 bwMode="auto">
          <a:xfrm>
            <a:off x="1134427" y="5988303"/>
            <a:ext cx="5293995" cy="267335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pPr>
                <a:defRPr/>
              </a:pPr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36000" tIns="36000" rIns="36000" bIns="3600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 bwMode="auto"/>
        <p:txBody>
          <a:bodyPr lIns="36000" tIns="36000" rIns="36000" bIns="36000"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pPr>
                <a:defRPr/>
              </a:pPr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36000" tIns="36000" rIns="36000" bIns="3600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 bwMode="auto"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 bwMode="auto"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pPr>
                <a:defRPr/>
              </a:pPr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36000" tIns="36000" rIns="36000" bIns="3600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pPr>
                <a:defRPr/>
              </a:pPr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 bwMode="auto"/>
        <p:txBody>
          <a:bodyPr lIns="36000" tIns="36000" rIns="36000" bIns="3600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 bwMode="auto"/>
        <p:txBody>
          <a:bodyPr lIns="36000" tIns="36000" rIns="36000" bIns="3600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pPr>
                <a:defRPr/>
              </a:pPr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 bwMode="auto"/>
        <p:txBody>
          <a:bodyPr lIns="36000" tIns="36000" rIns="36000" bIns="3600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 bwMode="auto"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pPr>
                <a:defRPr/>
              </a:pPr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36000" tIns="36000" rIns="36000" bIns="3600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2" cstate="print"/>
          <a:stretch/>
        </p:blipFill>
        <p:spPr bwMode="auto">
          <a:xfrm>
            <a:off x="3363651" y="108000"/>
            <a:ext cx="4088351" cy="1658669"/>
          </a:xfrm>
          <a:prstGeom prst="rect">
            <a:avLst/>
          </a:prstGeom>
        </p:spPr>
      </p:pic>
      <p:sp>
        <p:nvSpPr>
          <p:cNvPr id="35" name="object 35"/>
          <p:cNvSpPr/>
          <p:nvPr/>
        </p:nvSpPr>
        <p:spPr bwMode="auto">
          <a:xfrm>
            <a:off x="111243" y="7000335"/>
            <a:ext cx="7345679" cy="3583940"/>
          </a:xfrm>
          <a:custGeom>
            <a:avLst/>
            <a:gdLst/>
            <a:ahLst/>
            <a:cxnLst/>
            <a:rect l="l" t="t" r="r" b="b"/>
            <a:pathLst>
              <a:path w="7345680" h="3583940" extrusionOk="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36000" tIns="36000" rIns="36000" bIns="36000" rtlCol="0"/>
          <a:lstStyle/>
          <a:p>
            <a:pPr>
              <a:defRPr/>
            </a:pPr>
            <a:endParaRPr/>
          </a:p>
        </p:txBody>
      </p:sp>
      <p:grpSp>
        <p:nvGrpSpPr>
          <p:cNvPr id="2" name="Группа 1"/>
          <p:cNvGrpSpPr/>
          <p:nvPr/>
        </p:nvGrpSpPr>
        <p:grpSpPr bwMode="auto"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3" cstate="print"/>
            <a:stretch/>
          </p:blipFill>
          <p:spPr bwMode="auto"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 bwMode="auto"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 extrusionOk="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36000" tIns="36000" rIns="36000" bIns="36000" rtlCol="0"/>
            <a:lstStyle/>
            <a:p>
              <a:pPr>
                <a:defRPr/>
              </a:pPr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4" cstate="print"/>
            <a:stretch/>
          </p:blipFill>
          <p:spPr bwMode="auto">
            <a:xfrm>
              <a:off x="888787" y="8176458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5" cstate="print"/>
            <a:stretch/>
          </p:blipFill>
          <p:spPr bwMode="auto"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6" cstate="print"/>
            <a:stretch/>
          </p:blipFill>
          <p:spPr bwMode="auto"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7" cstate="print"/>
            <a:stretch/>
          </p:blipFill>
          <p:spPr bwMode="auto"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 bwMode="auto">
          <a:xfrm>
            <a:off x="4822835" y="316976"/>
            <a:ext cx="2460614" cy="1157171"/>
          </a:xfrm>
          <a:prstGeom prst="rect">
            <a:avLst/>
          </a:prstGeom>
        </p:spPr>
        <p:txBody>
          <a:bodyPr vert="horz" wrap="square" lIns="36000" tIns="81280" rIns="36000" bIns="3600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  <a:defRPr/>
            </a:pPr>
            <a:r>
              <a:rPr lang="ru-RU" spc="-10" dirty="0" smtClean="0"/>
              <a:t>МЕ</a:t>
            </a:r>
            <a:r>
              <a:rPr spc="-10" dirty="0" smtClean="0"/>
              <a:t>РОПРИЯТИ</a:t>
            </a:r>
            <a:r>
              <a:rPr lang="ru-RU" spc="-10" dirty="0" smtClean="0"/>
              <a:t>Я</a:t>
            </a:r>
            <a:r>
              <a:rPr spc="-10" dirty="0" smtClean="0"/>
              <a:t>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  <a:defRPr/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/>
          <p:cNvSpPr txBox="1"/>
          <p:nvPr/>
        </p:nvSpPr>
        <p:spPr bwMode="auto">
          <a:xfrm>
            <a:off x="628900" y="8441602"/>
            <a:ext cx="5816350" cy="2447396"/>
          </a:xfrm>
          <a:prstGeom prst="rect">
            <a:avLst/>
          </a:prstGeom>
        </p:spPr>
        <p:txBody>
          <a:bodyPr vert="horz" wrap="square" lIns="36000" tIns="174625" rIns="36000" bIns="3600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  <a:defRPr/>
            </a:pP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ПРИХО</a:t>
            </a:r>
            <a:r>
              <a:rPr lang="ru-RU" sz="4400" b="1" spc="-10" dirty="0">
                <a:solidFill>
                  <a:srgbClr val="FFFFFF"/>
                </a:solidFill>
                <a:latin typeface="Calibri"/>
                <a:cs typeface="Calibri"/>
              </a:rPr>
              <a:t>Д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ИТЕ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  <a:defRPr/>
            </a:pPr>
            <a:r>
              <a:rPr sz="1600" dirty="0" err="1">
                <a:solidFill>
                  <a:schemeClr val="bg1"/>
                </a:solidFill>
                <a:latin typeface="Calibri"/>
                <a:cs typeface="Calibri"/>
              </a:rPr>
              <a:t>Наши</a:t>
            </a:r>
            <a:r>
              <a:rPr sz="1600" spc="-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600" spc="-10" dirty="0" err="1">
                <a:solidFill>
                  <a:schemeClr val="bg1"/>
                </a:solidFill>
                <a:latin typeface="Calibri"/>
                <a:cs typeface="Calibri"/>
              </a:rPr>
              <a:t>контакты</a:t>
            </a:r>
            <a:r>
              <a:rPr sz="1600" spc="-10" dirty="0">
                <a:solidFill>
                  <a:schemeClr val="bg1"/>
                </a:solidFill>
                <a:latin typeface="Calibri"/>
                <a:cs typeface="Calibri"/>
              </a:rPr>
              <a:t>:</a:t>
            </a:r>
            <a:endParaRPr sz="16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  <a:defRPr/>
            </a:pPr>
            <a:r>
              <a:rPr lang="ru-RU" sz="1400" b="1" dirty="0">
                <a:solidFill>
                  <a:schemeClr val="bg1"/>
                </a:solidFill>
                <a:latin typeface="Calibri"/>
                <a:cs typeface="Calibri"/>
              </a:rPr>
              <a:t>Адрес: </a:t>
            </a:r>
            <a:r>
              <a:rPr lang="ru-RU" sz="1400" b="1" dirty="0" smtClean="0">
                <a:solidFill>
                  <a:schemeClr val="bg1"/>
                </a:solidFill>
                <a:latin typeface="Calibri"/>
                <a:cs typeface="Calibri"/>
              </a:rPr>
              <a:t>п. Переяславка , ул. Ленина 11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телефон</a:t>
            </a:r>
            <a:r>
              <a:rPr lang="en-US" sz="1400" b="1" dirty="0" smtClean="0">
                <a:solidFill>
                  <a:schemeClr val="bg1"/>
                </a:solidFill>
                <a:latin typeface="Calibri"/>
                <a:cs typeface="Calibri"/>
              </a:rPr>
              <a:t>:</a:t>
            </a:r>
            <a:r>
              <a:rPr lang="ru-RU" sz="1400" b="1" dirty="0" smtClean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1400" b="1" dirty="0" smtClean="0">
                <a:solidFill>
                  <a:schemeClr val="bg1"/>
                </a:solidFill>
                <a:latin typeface="Calibri"/>
                <a:cs typeface="Calibri"/>
              </a:rPr>
              <a:t>+7</a:t>
            </a:r>
            <a:r>
              <a:rPr lang="ru-RU" sz="1400" b="1" dirty="0" smtClean="0">
                <a:solidFill>
                  <a:schemeClr val="bg1"/>
                </a:solidFill>
                <a:latin typeface="Calibri"/>
                <a:cs typeface="Calibri"/>
              </a:rPr>
              <a:t>(42154)24-8-72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Calibri"/>
                <a:cs typeface="Calibri"/>
              </a:rPr>
              <a:t>ФИО Самарина Виктория Алексеевна 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  <a:defRPr/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         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  <a:defRPr/>
            </a:pP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 bwMode="auto">
          <a:xfrm>
            <a:off x="3784082" y="7373036"/>
            <a:ext cx="3499367" cy="312004"/>
          </a:xfrm>
          <a:prstGeom prst="rect">
            <a:avLst/>
          </a:prstGeom>
        </p:spPr>
        <p:txBody>
          <a:bodyPr vert="horz" wrap="square" lIns="36000" tIns="12700" rIns="36000" bIns="3600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  <a:defRPr/>
            </a:pP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 bwMode="auto">
          <a:xfrm>
            <a:off x="5639692" y="9044913"/>
            <a:ext cx="1780223" cy="341118"/>
          </a:xfrm>
          <a:prstGeom prst="rect">
            <a:avLst/>
          </a:prstGeom>
        </p:spPr>
        <p:txBody>
          <a:bodyPr vert="horz" wrap="square" lIns="36000" tIns="33019" rIns="36000" bIns="3600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  <a:defRPr/>
            </a:pP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-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>
                <a:latin typeface="Calibri"/>
                <a:cs typeface="Calibri"/>
              </a:rPr>
              <a:t> </a:t>
            </a: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104" name="Группа 103"/>
          <p:cNvGrpSpPr/>
          <p:nvPr/>
        </p:nvGrpSpPr>
        <p:grpSpPr bwMode="auto"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/>
          </p:blipFill>
          <p:spPr bwMode="auto"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 bwMode="auto">
            <a:xfrm>
              <a:off x="1577060" y="814692"/>
              <a:ext cx="295274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 extrusionOk="0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 extrusionOk="0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36000" tIns="36000" rIns="36000" bIns="36000" rtlCol="0"/>
            <a:lstStyle/>
            <a:p>
              <a:pPr>
                <a:defRPr/>
              </a:pPr>
              <a:endParaRPr/>
            </a:p>
          </p:txBody>
        </p:sp>
        <p:grpSp>
          <p:nvGrpSpPr>
            <p:cNvPr id="51" name="object 51"/>
            <p:cNvGrpSpPr/>
            <p:nvPr/>
          </p:nvGrpSpPr>
          <p:grpSpPr bwMode="auto">
            <a:xfrm>
              <a:off x="1917866" y="814804"/>
              <a:ext cx="447675" cy="151130"/>
              <a:chOff x="1917866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 bwMode="auto"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 extrusionOk="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 extrusionOk="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36000" tIns="36000" rIns="36000" bIns="36000" rtlCol="0"/>
              <a:lstStyle/>
              <a:p>
                <a:pPr>
                  <a:defRPr/>
                </a:pPr>
                <a:endParaRPr/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/>
            </p:blipFill>
            <p:spPr bwMode="auto"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/>
          </p:blipFill>
          <p:spPr bwMode="auto"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 bwMode="auto"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/>
            </p:blipFill>
            <p:spPr bwMode="auto"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 bwMode="auto"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 extrusionOk="0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 extrusionOk="0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 extrusionOk="0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 extrusionOk="0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36000" tIns="36000" rIns="36000" bIns="36000" rtlCol="0"/>
              <a:lstStyle/>
              <a:p>
                <a:pPr>
                  <a:defRPr/>
                </a:pPr>
                <a:endParaRPr/>
              </a:p>
            </p:txBody>
          </p:sp>
        </p:grpSp>
        <p:grpSp>
          <p:nvGrpSpPr>
            <p:cNvPr id="58" name="object 58"/>
            <p:cNvGrpSpPr/>
            <p:nvPr/>
          </p:nvGrpSpPr>
          <p:grpSpPr bwMode="auto"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/>
            </p:blipFill>
            <p:spPr bwMode="auto"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/>
            </p:blipFill>
            <p:spPr bwMode="auto"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 bwMode="auto">
            <a:xfrm>
              <a:off x="1556741" y="1284537"/>
              <a:ext cx="1473835" cy="188594"/>
              <a:chOff x="1556741" y="1284537"/>
              <a:chExt cx="1473835" cy="188594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/>
            </p:blipFill>
            <p:spPr bwMode="auto"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/>
            </p:blipFill>
            <p:spPr bwMode="auto"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/>
            </p:blipFill>
            <p:spPr bwMode="auto"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/>
            </p:blipFill>
            <p:spPr bwMode="auto"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 bwMode="auto"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 extrusionOk="0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36000" tIns="36000" rIns="36000" bIns="36000" rtlCol="0"/>
              <a:lstStyle/>
              <a:p>
                <a:pPr>
                  <a:defRPr/>
                </a:pPr>
                <a:endParaRPr/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/>
            </p:blipFill>
            <p:spPr bwMode="auto"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/>
            </p:blipFill>
            <p:spPr bwMode="auto"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 bwMode="auto"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 bwMode="auto"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48" name="object 48"/>
          <p:cNvPicPr/>
          <p:nvPr/>
        </p:nvPicPr>
        <p:blipFill>
          <a:blip r:embed="rId20" cstate="print"/>
          <a:stretch/>
        </p:blipFill>
        <p:spPr bwMode="auto"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1" cstate="print"/>
          <a:stretch/>
        </p:blipFill>
        <p:spPr bwMode="auto"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211324"/>
              </p:ext>
            </p:extLst>
          </p:nvPr>
        </p:nvGraphicFramePr>
        <p:xfrm>
          <a:off x="181218" y="1792069"/>
          <a:ext cx="7238697" cy="5182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2432"/>
                <a:gridCol w="838200"/>
                <a:gridCol w="5318065"/>
              </a:tblGrid>
              <a:tr h="7296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80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80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endParaRPr lang="ru-RU" sz="180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53740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09.06.2026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Лекция РО Знание «Здоровый образ жизни, простые привычки, которые меняют жизнь»</a:t>
                      </a:r>
                    </a:p>
                  </a:txBody>
                  <a:tcPr marL="68580" marR="68580" marT="0" marB="0"/>
                </a:tc>
              </a:tr>
              <a:tr h="53740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10.06.2026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smtClean="0">
                          <a:latin typeface="Times New Roman" pitchFamily="18" charset="0"/>
                          <a:cs typeface="Times New Roman" pitchFamily="18" charset="0"/>
                        </a:rPr>
                        <a:t>15-00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Телемост с ЦОСП Хабаровского края и ЕАО «Уголки России»</a:t>
                      </a:r>
                    </a:p>
                  </a:txBody>
                  <a:tcPr marL="68580" marR="68580" marT="0" marB="0"/>
                </a:tc>
              </a:tr>
              <a:tr h="806100">
                <a:tc>
                  <a:txBody>
                    <a:bodyPr/>
                    <a:lstStyle/>
                    <a:p>
                      <a:pPr algn="ctr"/>
                      <a:endParaRPr lang="ru-RU" sz="160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smtClean="0">
                          <a:latin typeface="Times New Roman" pitchFamily="18" charset="0"/>
                          <a:cs typeface="Times New Roman" pitchFamily="18" charset="0"/>
                        </a:rPr>
                        <a:t>11.06.2026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17-00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Видеотрансляция лекции ФП «Здоровое долголетие» г. Москва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«Как сохранить</a:t>
                      </a:r>
                      <a:r>
                        <a:rPr lang="ru-RU" sz="18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здоровье летом?»</a:t>
                      </a:r>
                      <a:endParaRPr lang="ru-RU" sz="18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8262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19.06.2026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15-00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День рождения</a:t>
                      </a:r>
                      <a:r>
                        <a:rPr lang="ru-RU" sz="18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8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Центра общения старшего поколения</a:t>
                      </a:r>
                      <a:endParaRPr lang="ru-RU" sz="18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7990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22.06.2026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17-00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Видеотрансляция лекции РГО «Знание» 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г. Москва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«Память Пылающих лет: Путь к Победе»</a:t>
                      </a:r>
                    </a:p>
                  </a:txBody>
                  <a:tcPr marL="68580" marR="68580" marT="0" marB="0"/>
                </a:tc>
              </a:tr>
              <a:tr h="87990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26.06.2026</a:t>
                      </a:r>
                    </a:p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14-00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Мастер-класс «Акварельная поляна»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1963225" y="7555541"/>
            <a:ext cx="5610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spcAft>
                <a:spcPts val="0"/>
              </a:spcAft>
              <a:defRPr/>
            </a:pPr>
            <a:r>
              <a:rPr lang="ru-RU" dirty="0">
                <a:latin typeface="Times New Roman"/>
                <a:ea typeface="Andale Sans UI"/>
                <a:cs typeface="Tahoma"/>
              </a:rPr>
              <a:t>Время работы : понедельник –пятница с 09:00 до 17:00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149</Words>
  <Application>Microsoft Office PowerPoint</Application>
  <DocSecurity>0</DocSecurity>
  <PresentationFormat>Произвольный</PresentationFormat>
  <Paragraphs>41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037KalinovaTO</cp:lastModifiedBy>
  <cp:revision>82</cp:revision>
  <cp:lastPrinted>2026-05-14T23:25:57Z</cp:lastPrinted>
  <dcterms:created xsi:type="dcterms:W3CDTF">2025-11-06T11:20:25Z</dcterms:created>
  <dcterms:modified xsi:type="dcterms:W3CDTF">2026-05-29T05:00:17Z</dcterms:modified>
  <dc:identifier/>
  <dc:language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