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2844" y="6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1134427" y="5988303"/>
            <a:ext cx="5293995" cy="267335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36000" tIns="36000" rIns="36000" bIns="3600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36000" tIns="36000" rIns="36000" bIns="3600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36000" tIns="36000" rIns="36000" bIns="3600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36000" tIns="36000" rIns="36000" bIns="3600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2" cstate="print"/>
          <a:stretch/>
        </p:blipFill>
        <p:spPr bwMode="auto">
          <a:xfrm>
            <a:off x="3731615" y="108000"/>
            <a:ext cx="3720387" cy="1658669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 bwMode="auto"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/>
          </p:blipFill>
          <p:spPr bwMode="auto"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 bwMode="auto"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 extrusionOk="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36000" tIns="36000" rIns="36000" bIns="3600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4" cstate="print"/>
            <a:stretch/>
          </p:blipFill>
          <p:spPr bwMode="auto">
            <a:xfrm>
              <a:off x="888787" y="8176458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5" cstate="print"/>
            <a:stretch/>
          </p:blipFill>
          <p:spPr bwMode="auto"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/>
          </p:blipFill>
          <p:spPr bwMode="auto"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/>
          </p:blipFill>
          <p:spPr bwMode="auto"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 bwMode="auto">
          <a:xfrm>
            <a:off x="4616450" y="316976"/>
            <a:ext cx="2522865" cy="1157171"/>
          </a:xfrm>
          <a:prstGeom prst="rect">
            <a:avLst/>
          </a:prstGeom>
        </p:spPr>
        <p:txBody>
          <a:bodyPr vert="horz" wrap="square" lIns="36000" tIns="81280" rIns="36000" bIns="3600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  <a:defRPr/>
            </a:pPr>
            <a:r>
              <a:rPr spc="-10" dirty="0"/>
              <a:t>МЕРОПРИЯТИЯ </a:t>
            </a:r>
            <a:r>
              <a:rPr lang="ru-RU" spc="-10" dirty="0"/>
              <a:t>    НА </a:t>
            </a:r>
            <a:r>
              <a:rPr lang="ru-RU" spc="-10" dirty="0" smtClean="0"/>
              <a:t>НОЯБРЬ </a:t>
            </a:r>
            <a:r>
              <a:rPr lang="ru-RU" spc="-10" dirty="0"/>
              <a:t>2026 год</a:t>
            </a:r>
            <a:endParaRPr spc="-10" dirty="0"/>
          </a:p>
        </p:txBody>
      </p:sp>
      <p:sp>
        <p:nvSpPr>
          <p:cNvPr id="44" name="object 44"/>
          <p:cNvSpPr txBox="1"/>
          <p:nvPr/>
        </p:nvSpPr>
        <p:spPr bwMode="auto">
          <a:xfrm>
            <a:off x="3784082" y="7373036"/>
            <a:ext cx="3499367" cy="275653"/>
          </a:xfrm>
          <a:prstGeom prst="rect">
            <a:avLst/>
          </a:prstGeom>
        </p:spPr>
        <p:txBody>
          <a:bodyPr vert="horz" wrap="square" lIns="36000" tIns="12700" rIns="36000" bIns="3600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  <a:defRPr/>
            </a:pPr>
            <a:r>
              <a:rPr sz="1600" b="1" spc="-6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 bwMode="auto">
          <a:xfrm>
            <a:off x="5639692" y="9044913"/>
            <a:ext cx="1780223" cy="341118"/>
          </a:xfrm>
          <a:prstGeom prst="rect">
            <a:avLst/>
          </a:prstGeom>
        </p:spPr>
        <p:txBody>
          <a:bodyPr vert="horz" wrap="square" lIns="36000" tIns="33019" rIns="36000" bIns="3600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  <a:defRPr/>
            </a:pP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>
                <a:latin typeface="Calibri"/>
                <a:cs typeface="Calibri"/>
              </a:rPr>
              <a:t> </a:t>
            </a: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>
                <a:solidFill>
                  <a:srgbClr val="FFFFFF"/>
                </a:solidFill>
                <a:latin typeface="Calibri"/>
                <a:cs typeface="Calibri"/>
              </a:rPr>
              <a:t>Хабаровскому краю и ЕАО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4" name="Группа 103"/>
          <p:cNvGrpSpPr/>
          <p:nvPr/>
        </p:nvGrpSpPr>
        <p:grpSpPr bwMode="auto"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/>
          </p:blipFill>
          <p:spPr bwMode="auto"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 bwMode="auto">
            <a:xfrm>
              <a:off x="1577060" y="814692"/>
              <a:ext cx="295274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 extrusionOk="0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 extrusionOk="0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36000" tIns="36000" rIns="36000" bIns="36000" rtlCol="0"/>
            <a:lstStyle/>
            <a:p>
              <a:pPr>
                <a:defRPr/>
              </a:pPr>
              <a:endParaRPr/>
            </a:p>
          </p:txBody>
        </p:sp>
        <p:grpSp>
          <p:nvGrpSpPr>
            <p:cNvPr id="51" name="object 51"/>
            <p:cNvGrpSpPr/>
            <p:nvPr/>
          </p:nvGrpSpPr>
          <p:grpSpPr bwMode="auto">
            <a:xfrm>
              <a:off x="1917866" y="814804"/>
              <a:ext cx="447675" cy="151130"/>
              <a:chOff x="1917866" y="814804"/>
              <a:chExt cx="447675" cy="151130"/>
            </a:xfrm>
          </p:grpSpPr>
          <p:sp>
            <p:nvSpPr>
              <p:cNvPr id="52" name="object 52"/>
              <p:cNvSpPr/>
              <p:nvPr/>
            </p:nvSpPr>
            <p:spPr bwMode="auto"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 extrusionOk="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 extrusionOk="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36000" tIns="36000" rIns="36000" bIns="36000" rtlCol="0"/>
              <a:lstStyle/>
              <a:p>
                <a:pPr>
                  <a:defRPr/>
                </a:pPr>
                <a:endParaRPr/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 cstate="print"/>
              <a:stretch/>
            </p:blipFill>
            <p:spPr bwMode="auto"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/>
            <p:cNvPicPr/>
            <p:nvPr/>
          </p:nvPicPr>
          <p:blipFill>
            <a:blip r:embed="rId10" cstate="print"/>
            <a:stretch/>
          </p:blipFill>
          <p:spPr bwMode="auto"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/>
            <p:cNvGrpSpPr/>
            <p:nvPr/>
          </p:nvGrpSpPr>
          <p:grpSpPr bwMode="auto"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 cstate="print"/>
              <a:stretch/>
            </p:blipFill>
            <p:spPr bwMode="auto"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/>
              <p:cNvSpPr/>
              <p:nvPr/>
            </p:nvSpPr>
            <p:spPr bwMode="auto"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 extrusionOk="0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 extrusionOk="0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 extrusionOk="0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 extrusionOk="0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36000" tIns="36000" rIns="36000" bIns="36000" rtlCol="0"/>
              <a:lstStyle/>
              <a:p>
                <a:pPr>
                  <a:defRPr/>
                </a:pPr>
                <a:endParaRPr/>
              </a:p>
            </p:txBody>
          </p:sp>
        </p:grpSp>
        <p:grpSp>
          <p:nvGrpSpPr>
            <p:cNvPr id="58" name="object 58"/>
            <p:cNvGrpSpPr/>
            <p:nvPr/>
          </p:nvGrpSpPr>
          <p:grpSpPr bwMode="auto"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 cstate="print"/>
              <a:stretch/>
            </p:blipFill>
            <p:spPr bwMode="auto"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/>
              <p:cNvPicPr/>
              <p:nvPr/>
            </p:nvPicPr>
            <p:blipFill>
              <a:blip r:embed="rId13" cstate="print"/>
              <a:stretch/>
            </p:blipFill>
            <p:spPr bwMode="auto"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/>
            <p:cNvGrpSpPr/>
            <p:nvPr/>
          </p:nvGrpSpPr>
          <p:grpSpPr bwMode="auto">
            <a:xfrm>
              <a:off x="1556741" y="1284537"/>
              <a:ext cx="1473835" cy="188594"/>
              <a:chOff x="1556741" y="1284537"/>
              <a:chExt cx="1473835" cy="188594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 cstate="print"/>
              <a:stretch/>
            </p:blipFill>
            <p:spPr bwMode="auto"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/>
              <p:cNvPicPr/>
              <p:nvPr/>
            </p:nvPicPr>
            <p:blipFill>
              <a:blip r:embed="rId15" cstate="print"/>
              <a:stretch/>
            </p:blipFill>
            <p:spPr bwMode="auto"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/>
              <p:cNvPicPr/>
              <p:nvPr/>
            </p:nvPicPr>
            <p:blipFill>
              <a:blip r:embed="rId16" cstate="print"/>
              <a:stretch/>
            </p:blipFill>
            <p:spPr bwMode="auto"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/>
              <p:cNvPicPr/>
              <p:nvPr/>
            </p:nvPicPr>
            <p:blipFill>
              <a:blip r:embed="rId17" cstate="print"/>
              <a:stretch/>
            </p:blipFill>
            <p:spPr bwMode="auto"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/>
              <p:cNvSpPr/>
              <p:nvPr/>
            </p:nvSpPr>
            <p:spPr bwMode="auto"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 extrusionOk="0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36000" tIns="36000" rIns="36000" bIns="36000" rtlCol="0"/>
              <a:lstStyle/>
              <a:p>
                <a:pPr>
                  <a:defRPr/>
                </a:pPr>
                <a:endParaRPr/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 cstate="print"/>
              <a:stretch/>
            </p:blipFill>
            <p:spPr bwMode="auto"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/>
              <p:cNvPicPr/>
              <p:nvPr/>
            </p:nvPicPr>
            <p:blipFill>
              <a:blip r:embed="rId19" cstate="print"/>
              <a:stretch/>
            </p:blipFill>
            <p:spPr bwMode="auto"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 bwMode="auto"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 bwMode="auto"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193034"/>
              </p:ext>
            </p:extLst>
          </p:nvPr>
        </p:nvGraphicFramePr>
        <p:xfrm>
          <a:off x="299426" y="1917700"/>
          <a:ext cx="7120489" cy="7227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624"/>
                <a:gridCol w="986416"/>
                <a:gridCol w="5017449"/>
              </a:tblGrid>
              <a:tr h="167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Дата»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400">
                        <a:solidFill>
                          <a:schemeClr val="bg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1400">
                        <a:solidFill>
                          <a:schemeClr val="bg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611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02.11.2026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11:00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Посещение бассейна «Барбарис» (ул. </a:t>
                      </a:r>
                      <a:r>
                        <a:rPr lang="ru-RU" sz="125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Комбайностроителей</a:t>
                      </a: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16).</a:t>
                      </a: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  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 предварительной записи.</a:t>
                      </a:r>
                    </a:p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842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03.11.2026</a:t>
                      </a:r>
                      <a:r>
                        <a:rPr lang="ru-RU" sz="125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13-00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Участие</a:t>
                      </a:r>
                      <a:r>
                        <a:rPr lang="ru-RU" sz="12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 в Международной просветительской акции </a:t>
                      </a:r>
                    </a:p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«Этнографический диктант»</a:t>
                      </a:r>
                      <a:endParaRPr lang="ru-RU" sz="1250" b="0" dirty="0">
                        <a:solidFill>
                          <a:schemeClr val="tx1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60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05.11.2026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2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11:00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i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«Встреча поколений»: просмотр и обсуждение спектакля кукольного театра, посвященного артисту</a:t>
                      </a:r>
                      <a:r>
                        <a:rPr lang="ru-RU" sz="1250" i="0" baseline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 </a:t>
                      </a:r>
                      <a:r>
                        <a:rPr lang="ru-RU" sz="1250" i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Олегу</a:t>
                      </a:r>
                      <a:r>
                        <a:rPr lang="ru-RU" sz="1250" i="0" baseline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Далю.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i="0" baseline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Место проведение:</a:t>
                      </a:r>
                      <a:r>
                        <a:rPr lang="ru-RU" sz="1250" i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Центральная городская библиотека</a:t>
                      </a:r>
                      <a:endParaRPr lang="ru-RU" sz="1250" i="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416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09.11.2026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solidFill>
                          <a:srgbClr val="000000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11-00</a:t>
                      </a:r>
                      <a:endParaRPr lang="ru-RU" sz="1250" dirty="0">
                        <a:solidFill>
                          <a:srgbClr val="000000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Посещение бассейна «Барбарис» (ул. </a:t>
                      </a:r>
                      <a:r>
                        <a:rPr lang="ru-RU" sz="125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Комбайностроителей</a:t>
                      </a: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16).</a:t>
                      </a: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 предварительной записи</a:t>
                      </a:r>
                      <a:endParaRPr lang="ru-RU" sz="125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5122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10.11.2026</a:t>
                      </a: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R w="12700" algn="ctr">
                      <a:noFill/>
                    </a:lnR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10-00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Посещение оздоровительной гимнастики в физкультурном –оздоровительном комплексе «Воин» (ул. Миллера, д.15а). </a:t>
                      </a:r>
                      <a:endParaRPr lang="ru-RU" sz="125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 </a:t>
                      </a:r>
                      <a:r>
                        <a:rPr lang="ru-RU" sz="125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предварительной </a:t>
                      </a: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записи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905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>
                    <a:lnR w="12700" algn="ctr">
                      <a:noFill/>
                    </a:lnR>
                    <a:lnT w="12700">
                      <a:noFill/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15-00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algn="ctr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Видеотрансляция РО «Знание» г. Хабаровск </a:t>
                      </a: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лекция: </a:t>
                      </a:r>
                      <a:endParaRPr lang="en-US" sz="125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Здоровье будущего</a:t>
                      </a:r>
                      <a:r>
                        <a:rPr lang="en-US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 инновации</a:t>
                      </a:r>
                      <a:r>
                        <a:rPr lang="ru-RU" sz="12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 прогрессы в области медицины в России»</a:t>
                      </a:r>
                      <a:endParaRPr sz="12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90600">
                <a:tc rowSpan="2"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11.11.2026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T w="12700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5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defRPr/>
                      </a:pPr>
                      <a:endParaRPr lang="ru-RU" sz="125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25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 </a:t>
                      </a:r>
                      <a:endParaRPr lang="ru-RU" sz="125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Литературная гостиная: «О жизни и творчестве знаменитых людей», проводит Огородник И.И.- сотрудник Биробиджанской областной универсальной научной библиотеки им.  Шолом-Алейхема</a:t>
                      </a:r>
                      <a:endParaRPr lang="ru-RU" sz="125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341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12-00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Финансовая</a:t>
                      </a:r>
                      <a:r>
                        <a:rPr lang="ru-RU" sz="12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грамотность «Как не отдать свои деньги мошенникам» проводит специалист СФР </a:t>
                      </a:r>
                      <a:r>
                        <a:rPr lang="ru-RU" sz="125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Озякова</a:t>
                      </a:r>
                      <a:r>
                        <a:rPr lang="ru-RU" sz="12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</a:t>
                      </a:r>
                      <a:r>
                        <a:rPr lang="ru-RU" sz="12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А.Л.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341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12.11.2026 </a:t>
                      </a: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11:00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Психологический тренинг с психологом Титовой Л.Ф.</a:t>
                      </a: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341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>
                        <a:solidFill>
                          <a:schemeClr val="tx1"/>
                        </a:solidFill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12-00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Гимнастика «Лимфа дренаж</a:t>
                      </a: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», проводит тренер </a:t>
                      </a:r>
                      <a:r>
                        <a:rPr lang="ru-RU" sz="125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Дьяченко Н.Д.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341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solidFill>
                          <a:schemeClr val="tx1"/>
                        </a:solidFill>
                        <a:latin typeface="Times New Roman"/>
                        <a:ea typeface="Andale Sans U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17-00</a:t>
                      </a: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Видеотрансляция лекции РО «Знания» г. </a:t>
                      </a: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Москва: </a:t>
                      </a: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«Кино большой страны :</a:t>
                      </a:r>
                      <a:r>
                        <a:rPr lang="ru-RU" sz="12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искусство, которое объединяет»</a:t>
                      </a:r>
                      <a:endParaRPr sz="12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2" cstate="print"/>
          <a:stretch/>
        </p:blipFill>
        <p:spPr bwMode="auto">
          <a:xfrm>
            <a:off x="3731615" y="108000"/>
            <a:ext cx="3720387" cy="1658669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 bwMode="auto">
          <a:xfrm>
            <a:off x="58775" y="6946900"/>
            <a:ext cx="7345679" cy="3650000"/>
          </a:xfrm>
          <a:custGeom>
            <a:avLst/>
            <a:gdLst/>
            <a:ahLst/>
            <a:cxnLst/>
            <a:rect l="l" t="t" r="r" b="b"/>
            <a:pathLst>
              <a:path w="7345680" h="3583940" extrusionOk="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36000" tIns="36000" rIns="36000" bIns="36000" rtlCol="0"/>
          <a:lstStyle/>
          <a:p>
            <a:pPr>
              <a:defRPr/>
            </a:pPr>
            <a:endParaRPr/>
          </a:p>
        </p:txBody>
      </p:sp>
      <p:grpSp>
        <p:nvGrpSpPr>
          <p:cNvPr id="2" name="Группа 1"/>
          <p:cNvGrpSpPr/>
          <p:nvPr/>
        </p:nvGrpSpPr>
        <p:grpSpPr bwMode="auto">
          <a:xfrm>
            <a:off x="196850" y="770890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/>
          </p:blipFill>
          <p:spPr bwMode="auto"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 bwMode="auto"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 extrusionOk="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36000" tIns="36000" rIns="36000" bIns="3600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4" cstate="print"/>
            <a:stretch/>
          </p:blipFill>
          <p:spPr bwMode="auto">
            <a:xfrm>
              <a:off x="888787" y="8176458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5" cstate="print"/>
            <a:stretch/>
          </p:blipFill>
          <p:spPr bwMode="auto"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/>
          </p:blipFill>
          <p:spPr bwMode="auto"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/>
          </p:blipFill>
          <p:spPr bwMode="auto"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 bwMode="auto">
          <a:xfrm>
            <a:off x="4616450" y="316976"/>
            <a:ext cx="2522865" cy="1157171"/>
          </a:xfrm>
          <a:prstGeom prst="rect">
            <a:avLst/>
          </a:prstGeom>
        </p:spPr>
        <p:txBody>
          <a:bodyPr vert="horz" wrap="square" lIns="36000" tIns="81280" rIns="36000" bIns="3600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  <a:defRPr/>
            </a:pPr>
            <a:r>
              <a:rPr spc="-10" dirty="0"/>
              <a:t>МЕРОПРИЯТИЯ </a:t>
            </a:r>
            <a:r>
              <a:rPr dirty="0"/>
              <a:t>Н</a:t>
            </a:r>
            <a:r>
              <a:rPr lang="ru-RU" dirty="0"/>
              <a:t>А </a:t>
            </a:r>
            <a:r>
              <a:rPr lang="ru-RU" dirty="0" smtClean="0"/>
              <a:t>НОЯБРЬ </a:t>
            </a:r>
            <a:r>
              <a:rPr lang="ru-RU" spc="-10" dirty="0" smtClean="0"/>
              <a:t>2026 </a:t>
            </a:r>
            <a:r>
              <a:rPr lang="ru-RU" spc="-10" dirty="0"/>
              <a:t>год</a:t>
            </a:r>
            <a:endParaRPr spc="-10" dirty="0"/>
          </a:p>
        </p:txBody>
      </p:sp>
      <p:sp>
        <p:nvSpPr>
          <p:cNvPr id="43" name="object 43"/>
          <p:cNvSpPr txBox="1"/>
          <p:nvPr/>
        </p:nvSpPr>
        <p:spPr bwMode="auto">
          <a:xfrm>
            <a:off x="196850" y="8220592"/>
            <a:ext cx="5114290" cy="2602952"/>
          </a:xfrm>
          <a:prstGeom prst="rect">
            <a:avLst/>
          </a:prstGeom>
        </p:spPr>
        <p:txBody>
          <a:bodyPr vert="horz" wrap="square" lIns="36000" tIns="174625" rIns="36000" bIns="3600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  <a:defRPr/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  <a:defRPr/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  <a:defRPr/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Адрес: г. Биробиджан Шолом-Алейхема 45 </a:t>
            </a:r>
            <a:endParaRPr dirty="0"/>
          </a:p>
          <a:p>
            <a:pPr marL="15240" marR="5080">
              <a:lnSpc>
                <a:spcPts val="1300"/>
              </a:lnSpc>
              <a:spcBef>
                <a:spcPts val="130"/>
              </a:spcBef>
              <a:defRPr/>
            </a:pPr>
            <a:r>
              <a:rPr lang="ru-RU" sz="1200" dirty="0">
                <a:solidFill>
                  <a:schemeClr val="bg1"/>
                </a:solidFill>
                <a:latin typeface="Calibri"/>
                <a:ea typeface="Andale Sans UI"/>
                <a:cs typeface="Times New Roman"/>
              </a:rPr>
              <a:t>Контактный номер: +</a:t>
            </a:r>
            <a:r>
              <a:rPr lang="ru-RU" sz="1200" dirty="0" smtClean="0">
                <a:solidFill>
                  <a:schemeClr val="bg1"/>
                </a:solidFill>
                <a:latin typeface="Calibri"/>
                <a:ea typeface="Andale Sans UI"/>
                <a:cs typeface="Times New Roman"/>
              </a:rPr>
              <a:t>79148174762, ФИО</a:t>
            </a:r>
            <a:r>
              <a:rPr lang="ru-RU" sz="1200" dirty="0">
                <a:solidFill>
                  <a:schemeClr val="bg1"/>
                </a:solidFill>
                <a:latin typeface="Calibri"/>
                <a:ea typeface="Andale Sans UI"/>
                <a:cs typeface="Times New Roman"/>
              </a:rPr>
              <a:t>: </a:t>
            </a:r>
            <a:r>
              <a:rPr lang="ru-RU" sz="1200" dirty="0" err="1">
                <a:solidFill>
                  <a:schemeClr val="bg1"/>
                </a:solidFill>
                <a:latin typeface="Calibri"/>
                <a:ea typeface="Andale Sans UI"/>
                <a:cs typeface="Times New Roman"/>
              </a:rPr>
              <a:t>Куперцева</a:t>
            </a:r>
            <a:r>
              <a:rPr lang="ru-RU" sz="1200" dirty="0">
                <a:solidFill>
                  <a:schemeClr val="bg1"/>
                </a:solidFill>
                <a:latin typeface="Calibri"/>
                <a:ea typeface="Andale Sans UI"/>
                <a:cs typeface="Times New Roman"/>
              </a:rPr>
              <a:t> Ольга Васильевна </a:t>
            </a:r>
            <a:endParaRPr dirty="0"/>
          </a:p>
          <a:p>
            <a:pPr marL="15240" marR="5080">
              <a:lnSpc>
                <a:spcPts val="1300"/>
              </a:lnSpc>
              <a:spcBef>
                <a:spcPts val="130"/>
              </a:spcBef>
              <a:defRPr/>
            </a:pP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 bwMode="auto">
          <a:xfrm>
            <a:off x="5743190" y="9044913"/>
            <a:ext cx="1780223" cy="341118"/>
          </a:xfrm>
          <a:prstGeom prst="rect">
            <a:avLst/>
          </a:prstGeom>
        </p:spPr>
        <p:txBody>
          <a:bodyPr vert="horz" wrap="square" lIns="36000" tIns="33019" rIns="36000" bIns="3600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  <a:defRPr/>
            </a:pP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>
                <a:latin typeface="Calibri"/>
                <a:cs typeface="Calibri"/>
              </a:rPr>
              <a:t> </a:t>
            </a: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>
                <a:solidFill>
                  <a:srgbClr val="FFFFFF"/>
                </a:solidFill>
                <a:latin typeface="Calibri"/>
                <a:cs typeface="Calibri"/>
              </a:rPr>
              <a:t>Хабаровскому краю и ЕАО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Группа 103"/>
          <p:cNvGrpSpPr/>
          <p:nvPr/>
        </p:nvGrpSpPr>
        <p:grpSpPr bwMode="auto"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/>
          </p:blipFill>
          <p:spPr bwMode="auto"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 bwMode="auto">
            <a:xfrm>
              <a:off x="1577060" y="814692"/>
              <a:ext cx="295274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 extrusionOk="0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 extrusionOk="0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36000" tIns="36000" rIns="36000" bIns="36000" rtlCol="0"/>
            <a:lstStyle/>
            <a:p>
              <a:pPr>
                <a:defRPr/>
              </a:pPr>
              <a:endParaRPr/>
            </a:p>
          </p:txBody>
        </p:sp>
        <p:grpSp>
          <p:nvGrpSpPr>
            <p:cNvPr id="7" name="object 51"/>
            <p:cNvGrpSpPr/>
            <p:nvPr/>
          </p:nvGrpSpPr>
          <p:grpSpPr bwMode="auto">
            <a:xfrm>
              <a:off x="1917866" y="814804"/>
              <a:ext cx="447675" cy="151130"/>
              <a:chOff x="1917866" y="814804"/>
              <a:chExt cx="447675" cy="151130"/>
            </a:xfrm>
          </p:grpSpPr>
          <p:sp>
            <p:nvSpPr>
              <p:cNvPr id="52" name="object 52"/>
              <p:cNvSpPr/>
              <p:nvPr/>
            </p:nvSpPr>
            <p:spPr bwMode="auto"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 extrusionOk="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 extrusionOk="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36000" tIns="36000" rIns="36000" bIns="36000" rtlCol="0"/>
              <a:lstStyle/>
              <a:p>
                <a:pPr>
                  <a:defRPr/>
                </a:pPr>
                <a:endParaRPr/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 cstate="print"/>
              <a:stretch/>
            </p:blipFill>
            <p:spPr bwMode="auto"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/>
            <p:cNvPicPr/>
            <p:nvPr/>
          </p:nvPicPr>
          <p:blipFill>
            <a:blip r:embed="rId10" cstate="print"/>
            <a:stretch/>
          </p:blipFill>
          <p:spPr bwMode="auto"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/>
            <p:cNvGrpSpPr/>
            <p:nvPr/>
          </p:nvGrpSpPr>
          <p:grpSpPr bwMode="auto"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 cstate="print"/>
              <a:stretch/>
            </p:blipFill>
            <p:spPr bwMode="auto"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/>
              <p:cNvSpPr/>
              <p:nvPr/>
            </p:nvSpPr>
            <p:spPr bwMode="auto"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 extrusionOk="0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 extrusionOk="0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 extrusionOk="0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 extrusionOk="0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36000" tIns="36000" rIns="36000" bIns="36000" rtlCol="0"/>
              <a:lstStyle/>
              <a:p>
                <a:pPr>
                  <a:defRPr/>
                </a:pPr>
                <a:endParaRPr/>
              </a:p>
            </p:txBody>
          </p:sp>
        </p:grpSp>
        <p:grpSp>
          <p:nvGrpSpPr>
            <p:cNvPr id="10" name="object 58"/>
            <p:cNvGrpSpPr/>
            <p:nvPr/>
          </p:nvGrpSpPr>
          <p:grpSpPr bwMode="auto"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 cstate="print"/>
              <a:stretch/>
            </p:blipFill>
            <p:spPr bwMode="auto"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/>
              <p:cNvPicPr/>
              <p:nvPr/>
            </p:nvPicPr>
            <p:blipFill>
              <a:blip r:embed="rId13" cstate="print"/>
              <a:stretch/>
            </p:blipFill>
            <p:spPr bwMode="auto"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/>
            <p:cNvGrpSpPr/>
            <p:nvPr/>
          </p:nvGrpSpPr>
          <p:grpSpPr bwMode="auto">
            <a:xfrm>
              <a:off x="1556741" y="1284537"/>
              <a:ext cx="1473835" cy="188594"/>
              <a:chOff x="1556741" y="1284537"/>
              <a:chExt cx="1473835" cy="188594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 cstate="print"/>
              <a:stretch/>
            </p:blipFill>
            <p:spPr bwMode="auto"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/>
              <p:cNvPicPr/>
              <p:nvPr/>
            </p:nvPicPr>
            <p:blipFill>
              <a:blip r:embed="rId15" cstate="print"/>
              <a:stretch/>
            </p:blipFill>
            <p:spPr bwMode="auto"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/>
              <p:cNvPicPr/>
              <p:nvPr/>
            </p:nvPicPr>
            <p:blipFill>
              <a:blip r:embed="rId16" cstate="print"/>
              <a:stretch/>
            </p:blipFill>
            <p:spPr bwMode="auto"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/>
              <p:cNvPicPr/>
              <p:nvPr/>
            </p:nvPicPr>
            <p:blipFill>
              <a:blip r:embed="rId17" cstate="print"/>
              <a:stretch/>
            </p:blipFill>
            <p:spPr bwMode="auto"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/>
              <p:cNvSpPr/>
              <p:nvPr/>
            </p:nvSpPr>
            <p:spPr bwMode="auto"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 extrusionOk="0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36000" tIns="36000" rIns="36000" bIns="36000" rtlCol="0"/>
              <a:lstStyle/>
              <a:p>
                <a:pPr>
                  <a:defRPr/>
                </a:pPr>
                <a:endParaRPr/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 cstate="print"/>
              <a:stretch/>
            </p:blipFill>
            <p:spPr bwMode="auto"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/>
              <p:cNvPicPr/>
              <p:nvPr/>
            </p:nvPicPr>
            <p:blipFill>
              <a:blip r:embed="rId19" cstate="print"/>
              <a:stretch/>
            </p:blipFill>
            <p:spPr bwMode="auto"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 bwMode="auto"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 bwMode="auto">
          <a:xfrm>
            <a:off x="6209714" y="8141804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8" name="object 48"/>
          <p:cNvPicPr/>
          <p:nvPr/>
        </p:nvPicPr>
        <p:blipFill>
          <a:blip r:embed="rId20" cstate="print"/>
          <a:stretch/>
        </p:blipFill>
        <p:spPr bwMode="auto">
          <a:xfrm>
            <a:off x="6262781" y="8345745"/>
            <a:ext cx="601642" cy="5165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1" cstate="print"/>
          <a:stretch/>
        </p:blipFill>
        <p:spPr bwMode="auto"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645825"/>
              </p:ext>
            </p:extLst>
          </p:nvPr>
        </p:nvGraphicFramePr>
        <p:xfrm>
          <a:off x="527305" y="1489869"/>
          <a:ext cx="6847256" cy="5508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041"/>
                <a:gridCol w="922192"/>
                <a:gridCol w="4926023"/>
              </a:tblGrid>
              <a:tr h="571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400">
                        <a:solidFill>
                          <a:schemeClr val="bg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1400">
                        <a:solidFill>
                          <a:schemeClr val="bg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16.11.2026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11:00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Посещение бассейна «Барбарис» ( ул. </a:t>
                      </a:r>
                      <a:r>
                        <a:rPr lang="ru-RU" sz="125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Комбайностроителей</a:t>
                      </a: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, 16).</a:t>
                      </a: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 предварительной записи.</a:t>
                      </a:r>
                    </a:p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049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18.11.2026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11-00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Мастер</a:t>
                      </a:r>
                      <a:r>
                        <a:rPr lang="ru-RU" sz="12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–класс «Игрушка» на День рождения Деда Мороза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810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12-00</a:t>
                      </a:r>
                      <a:endParaRPr sz="12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Серебряное волонтерство. Плетение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</a:t>
                      </a: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сетей для СВО</a:t>
                      </a: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009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19.11.2026</a:t>
                      </a:r>
                      <a:r>
                        <a:rPr lang="ru-RU" sz="125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10-00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Посещение оздоровительной гимнастики в физкультурном –оздоровительном комплексе «Воин» (ул. Миллера, д.15а).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 предварительной записи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572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11-00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Информационная</a:t>
                      </a:r>
                      <a:r>
                        <a:rPr lang="ru-RU" sz="12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</a:t>
                      </a:r>
                      <a:r>
                        <a:rPr lang="ru-RU" sz="1250" dirty="0" smtClean="0">
                          <a:latin typeface="Times New Roman" pitchFamily="18" charset="0"/>
                          <a:cs typeface="Times New Roman" pitchFamily="18" charset="0"/>
                        </a:rPr>
                        <a:t>стреча с представителями Сбербанка «Цифровой рубль»</a:t>
                      </a:r>
                      <a:endParaRPr lang="ru-RU" sz="12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048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40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12-00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Пенсионная и социальная грамотность. Индивидуальное консультирование.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23.11.2026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11-00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Посещение бассейна «Барбарис» (ул. </a:t>
                      </a:r>
                      <a:r>
                        <a:rPr lang="ru-RU" sz="125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Комбайностроителей</a:t>
                      </a: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, 16).</a:t>
                      </a: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 предварительной записи.</a:t>
                      </a:r>
                    </a:p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95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25.11.2026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10:00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Встреча с матушкой </a:t>
                      </a:r>
                      <a:r>
                        <a:rPr lang="ru-RU" sz="125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Свято-</a:t>
                      </a:r>
                      <a:r>
                        <a:rPr lang="ru-RU" sz="125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Иннокентьевского</a:t>
                      </a:r>
                      <a:r>
                        <a:rPr lang="ru-RU" sz="125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женского монастыря,             с. </a:t>
                      </a:r>
                      <a:r>
                        <a:rPr lang="ru-RU" sz="125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Раздольное. По предварительной записи.</a:t>
                      </a:r>
                      <a:endParaRPr lang="ru-RU" sz="125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412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26.11.2026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11-00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Праздничный концерт, посвященный Дню матери с представителями  волонтерского движения «Добро</a:t>
                      </a: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». По </a:t>
                      </a:r>
                      <a:r>
                        <a:rPr lang="ru-RU" sz="125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предварительной записи.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731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30.11.2026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11-00</a:t>
                      </a:r>
                      <a:endParaRPr lang="ru-RU" sz="12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5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Посещение бассейна «Барбарис» (ул. </a:t>
                      </a:r>
                      <a:r>
                        <a:rPr lang="ru-RU" sz="125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Комбайностроителей</a:t>
                      </a:r>
                      <a:r>
                        <a:rPr lang="ru-RU" sz="12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, 16).</a:t>
                      </a: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По предварительной записи.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7" name="object 44"/>
          <p:cNvSpPr txBox="1"/>
          <p:nvPr/>
        </p:nvSpPr>
        <p:spPr bwMode="auto">
          <a:xfrm>
            <a:off x="3623041" y="7776460"/>
            <a:ext cx="3551834" cy="569258"/>
          </a:xfrm>
          <a:prstGeom prst="rect">
            <a:avLst/>
          </a:prstGeom>
        </p:spPr>
        <p:txBody>
          <a:bodyPr vert="horz" wrap="square" lIns="36000" tIns="12700" rIns="36000" bIns="3600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  <a:defRPr/>
            </a:pP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>
                <a:solidFill>
                  <a:srgbClr val="58595B"/>
                </a:solidFill>
                <a:latin typeface="Calibri"/>
                <a:cs typeface="Calibri"/>
              </a:rPr>
              <a:t>8:00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646</TotalTime>
  <Words>411</Words>
  <Application>Microsoft Office PowerPoint</Application>
  <DocSecurity>0</DocSecurity>
  <PresentationFormat>Произвольный</PresentationFormat>
  <Paragraphs>109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    НА НОЯБРЬ 2026 год</vt:lpstr>
      <vt:lpstr>МЕРОПРИЯТИЯ НА НОЯБРЬ 2026 год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cp:keywords/>
  <dc:description/>
  <cp:lastModifiedBy>037KalinovaTO</cp:lastModifiedBy>
  <cp:revision>253</cp:revision>
  <dcterms:created xsi:type="dcterms:W3CDTF">2025-11-06T11:20:25Z</dcterms:created>
  <dcterms:modified xsi:type="dcterms:W3CDTF">2026-10-29T04:45:03Z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