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10693400" cy="7556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2940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dirty="0"/>
              <a:t>7/17/2026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44310-38C1-4DFF-8425-738021ECEDE3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2"/>
          </p:nvPr>
        </p:nvSpPr>
        <p:spPr>
          <a:xfrm>
            <a:off x="378142" y="2459482"/>
            <a:ext cx="3289839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3"/>
          </p:nvPr>
        </p:nvSpPr>
        <p:spPr>
          <a:xfrm>
            <a:off x="3894867" y="2459482"/>
            <a:ext cx="3289838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dirty="0"/>
              <a:t>7/17/2026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440BD-BB5B-44A7-B92E-146A6731E741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dirty="0"/>
              <a:t>7/17/2026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99360-7C80-4482-B6E7-C67759157527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dirty="0"/>
              <a:t>7/17/2026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0666B-2329-429F-A1D6-E1BCB0E5944C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78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ftr" idx="3"/>
          </p:nvPr>
        </p:nvSpPr>
        <p:spPr>
          <a:xfrm>
            <a:off x="2571369" y="9944862"/>
            <a:ext cx="2420112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Shape 5"/>
          <p:cNvSpPr txBox="1">
            <a:spLocks noGrp="1"/>
          </p:cNvSpPr>
          <p:nvPr>
            <p:ph type="dt" idx="2"/>
          </p:nvPr>
        </p:nvSpPr>
        <p:spPr>
          <a:xfrm>
            <a:off x="378142" y="9944862"/>
            <a:ext cx="1739455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dirty="0"/>
              <a:t>7/17/2026</a:t>
            </a:r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5445252" y="9944862"/>
            <a:ext cx="1739455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9989B-B21C-46FC-88A8-88ADD08A5741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xStyles>
    <p:titleStyle>
      <a:defPPr/>
      <a:lvl1pPr lvl="0">
        <a:defRPr sz="2700" b="1" i="0">
          <a:solidFill>
            <a:schemeClr val="bg1"/>
          </a:solidFill>
          <a:latin typeface="Calibri"/>
          <a:ea typeface="Calibri"/>
          <a:cs typeface="Calibri"/>
        </a:defRPr>
      </a:lvl1pPr>
    </p:titleStyle>
    <p:body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93"/>
          <p:cNvSpPr/>
          <p:nvPr/>
        </p:nvSpPr>
        <p:spPr>
          <a:xfrm>
            <a:off x="111243" y="7000334"/>
            <a:ext cx="7345680" cy="35839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345680"/>
              <a:gd name="ODFBottom" fmla="val 3583940"/>
              <a:gd name="ODFWidth" fmla="val 7345680"/>
              <a:gd name="ODFHeight" fmla="val 3583940"/>
            </a:gdLst>
            <a:ahLst/>
            <a:cxnLst/>
            <a:rect l="OXMLTextRectL" t="OXMLTextRectT" r="OXMLTextRectR" b="OXMLTextRect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/>
          <a:lstStyle/>
          <a:p>
            <a:endParaRPr lang="ru-RU" dirty="0"/>
          </a:p>
        </p:txBody>
      </p:sp>
      <p:pic>
        <p:nvPicPr>
          <p:cNvPr id="37" name="Picture 37"/>
          <p:cNvPicPr/>
          <p:nvPr/>
        </p:nvPicPr>
        <p:blipFill>
          <a:blip r:embed="rId2" cstate="print"/>
          <a:stretch/>
        </p:blipFill>
        <p:spPr>
          <a:xfrm>
            <a:off x="3731614" y="108000"/>
            <a:ext cx="3720387" cy="1658668"/>
          </a:xfrm>
          <a:prstGeom prst="rect">
            <a:avLst/>
          </a:prstGeom>
        </p:spPr>
      </p:pic>
      <p:grpSp>
        <p:nvGrpSpPr>
          <p:cNvPr id="38" name="Shape 38"/>
          <p:cNvGrpSpPr/>
          <p:nvPr/>
        </p:nvGrpSpPr>
        <p:grpSpPr>
          <a:xfrm>
            <a:off x="644464" y="8176450"/>
            <a:ext cx="1147890" cy="132842"/>
            <a:chOff x="0" y="0"/>
            <a:chExt cx="1147890" cy="132842"/>
          </a:xfrm>
        </p:grpSpPr>
        <p:pic>
          <p:nvPicPr>
            <p:cNvPr id="40" name="Picture 40"/>
            <p:cNvPicPr/>
            <p:nvPr/>
          </p:nvPicPr>
          <p:blipFill>
            <a:blip r:embed="rId3" cstate="print"/>
            <a:stretch/>
          </p:blipFill>
          <p:spPr>
            <a:xfrm>
              <a:off x="0" y="10"/>
              <a:ext cx="103162" cy="132829"/>
            </a:xfrm>
            <a:prstGeom prst="rect">
              <a:avLst/>
            </a:prstGeom>
          </p:spPr>
        </p:pic>
        <p:sp>
          <p:nvSpPr>
            <p:cNvPr id="41" name="Shape 41"/>
            <p:cNvSpPr/>
            <p:nvPr/>
          </p:nvSpPr>
          <p:spPr>
            <a:xfrm>
              <a:off x="126883" y="1626"/>
              <a:ext cx="94614" cy="12953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4615"/>
                <a:gd name="ODFBottom" fmla="val 129540"/>
                <a:gd name="ODFWidth" fmla="val 94615"/>
                <a:gd name="ODFHeight" fmla="val 129540"/>
              </a:gdLst>
              <a:ahLst/>
              <a:cxnLst/>
              <a:rect l="OXMLTextRectL" t="OXMLTextRectT" r="OXMLTextRectR" b="OXMLTextRect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 lang="ru-RU" dirty="0"/>
            </a:p>
          </p:txBody>
        </p:sp>
        <p:pic>
          <p:nvPicPr>
            <p:cNvPr id="43" name="Picture 43"/>
            <p:cNvPicPr/>
            <p:nvPr/>
          </p:nvPicPr>
          <p:blipFill>
            <a:blip r:embed="rId4" cstate="print"/>
            <a:stretch/>
          </p:blipFill>
          <p:spPr>
            <a:xfrm>
              <a:off x="244323" y="9"/>
              <a:ext cx="292329" cy="132829"/>
            </a:xfrm>
            <a:prstGeom prst="rect">
              <a:avLst/>
            </a:prstGeom>
          </p:spPr>
        </p:pic>
        <p:pic>
          <p:nvPicPr>
            <p:cNvPr id="45" name="Picture 45"/>
            <p:cNvPicPr/>
            <p:nvPr/>
          </p:nvPicPr>
          <p:blipFill>
            <a:blip r:embed="rId5" cstate="print"/>
            <a:stretch/>
          </p:blipFill>
          <p:spPr>
            <a:xfrm>
              <a:off x="557239" y="0"/>
              <a:ext cx="319170" cy="132842"/>
            </a:xfrm>
            <a:prstGeom prst="rect">
              <a:avLst/>
            </a:prstGeom>
          </p:spPr>
        </p:pic>
        <p:pic>
          <p:nvPicPr>
            <p:cNvPr id="47" name="Picture 47"/>
            <p:cNvPicPr/>
            <p:nvPr/>
          </p:nvPicPr>
          <p:blipFill>
            <a:blip r:embed="rId6" cstate="print"/>
            <a:stretch/>
          </p:blipFill>
          <p:spPr>
            <a:xfrm>
              <a:off x="901124" y="1821"/>
              <a:ext cx="110324" cy="129146"/>
            </a:xfrm>
            <a:prstGeom prst="rect">
              <a:avLst/>
            </a:prstGeom>
          </p:spPr>
        </p:pic>
        <p:pic>
          <p:nvPicPr>
            <p:cNvPr id="49" name="Picture 49"/>
            <p:cNvPicPr/>
            <p:nvPr/>
          </p:nvPicPr>
          <p:blipFill>
            <a:blip r:embed="rId7" cstate="print"/>
            <a:stretch/>
          </p:blipFill>
          <p:spPr>
            <a:xfrm>
              <a:off x="1034822" y="1823"/>
              <a:ext cx="113068" cy="131012"/>
            </a:xfrm>
            <a:prstGeom prst="rect">
              <a:avLst/>
            </a:prstGeom>
          </p:spPr>
        </p:pic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498251" y="316976"/>
            <a:ext cx="2641064" cy="1120820"/>
          </a:xfrm>
          <a:prstGeom prst="rect">
            <a:avLst/>
          </a:prstGeom>
        </p:spPr>
        <p:txBody>
          <a:bodyPr vert="horz" wrap="square" lIns="0" tIns="81280" rIns="0" bIns="0">
            <a:spAutoFit/>
          </a:bodyPr>
          <a:lstStyle>
            <a:defPPr/>
            <a:lvl1pPr lvl="0"/>
          </a:lstStyle>
          <a:p>
            <a:pPr marL="439419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НОЯБРЬ </a:t>
            </a:r>
            <a:r>
              <a:rPr spc="-5" dirty="0" smtClean="0"/>
              <a:t>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grpSp>
        <p:nvGrpSpPr>
          <p:cNvPr id="53" name="Shape 53"/>
          <p:cNvGrpSpPr/>
          <p:nvPr/>
        </p:nvGrpSpPr>
        <p:grpSpPr>
          <a:xfrm>
            <a:off x="343501" y="203309"/>
            <a:ext cx="2518182" cy="983927"/>
            <a:chOff x="0" y="0"/>
            <a:chExt cx="2518182" cy="983927"/>
          </a:xfrm>
        </p:grpSpPr>
        <p:pic>
          <p:nvPicPr>
            <p:cNvPr id="55" name="Picture 55"/>
            <p:cNvPicPr/>
            <p:nvPr/>
          </p:nvPicPr>
          <p:blipFill>
            <a:blip r:embed="rId8" cstate="print"/>
            <a:stretch/>
          </p:blipFill>
          <p:spPr>
            <a:xfrm>
              <a:off x="0" y="0"/>
              <a:ext cx="839342" cy="957112"/>
            </a:xfrm>
            <a:prstGeom prst="rect">
              <a:avLst/>
            </a:prstGeom>
          </p:spPr>
        </p:pic>
        <p:sp>
          <p:nvSpPr>
            <p:cNvPr id="56" name="Shape 56"/>
            <p:cNvSpPr/>
            <p:nvPr/>
          </p:nvSpPr>
          <p:spPr>
            <a:xfrm>
              <a:off x="1064666" y="325488"/>
              <a:ext cx="295274" cy="18542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5275"/>
                <a:gd name="ODFBottom" fmla="val 185419"/>
                <a:gd name="ODFWidth" fmla="val 295275"/>
                <a:gd name="ODFHeight" fmla="val 185419"/>
              </a:gdLst>
              <a:ahLst/>
              <a:cxnLst/>
              <a:rect l="OXMLTextRectL" t="OXMLTextRectT" r="OXMLTextRectR" b="OXMLTextRect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endParaRPr dirty="0"/>
            </a:p>
          </p:txBody>
        </p:sp>
        <p:grpSp>
          <p:nvGrpSpPr>
            <p:cNvPr id="57" name="Shape 57"/>
            <p:cNvGrpSpPr/>
            <p:nvPr/>
          </p:nvGrpSpPr>
          <p:grpSpPr>
            <a:xfrm>
              <a:off x="1405472" y="325600"/>
              <a:ext cx="447675" cy="151130"/>
              <a:chOff x="0" y="0"/>
              <a:chExt cx="447675" cy="151130"/>
            </a:xfrm>
          </p:grpSpPr>
          <p:sp>
            <p:nvSpPr>
              <p:cNvPr id="58" name="Shape 58"/>
              <p:cNvSpPr/>
              <p:nvPr/>
            </p:nvSpPr>
            <p:spPr>
              <a:xfrm>
                <a:off x="-2" y="1"/>
                <a:ext cx="290829" cy="15113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290830"/>
                  <a:gd name="ODFBottom" fmla="val 151130"/>
                  <a:gd name="ODFWidth" fmla="val 290830"/>
                  <a:gd name="ODFHeight" fmla="val 151130"/>
                </a:gdLst>
                <a:ahLst/>
                <a:cxnLst/>
                <a:rect l="OXMLTextRectL" t="OXMLTextRectT" r="OXMLTextRectR" b="OXMLTextRect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  <p:pic>
            <p:nvPicPr>
              <p:cNvPr id="60" name="Picture 60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326255" y="371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62" name="Picture 62"/>
            <p:cNvPicPr/>
            <p:nvPr/>
          </p:nvPicPr>
          <p:blipFill>
            <a:blip r:embed="rId10" cstate="print"/>
            <a:stretch/>
          </p:blipFill>
          <p:spPr>
            <a:xfrm>
              <a:off x="1044341" y="560611"/>
              <a:ext cx="159702" cy="153694"/>
            </a:xfrm>
            <a:prstGeom prst="rect">
              <a:avLst/>
            </a:prstGeom>
          </p:spPr>
        </p:pic>
        <p:grpSp>
          <p:nvGrpSpPr>
            <p:cNvPr id="63" name="Shape 63"/>
            <p:cNvGrpSpPr/>
            <p:nvPr/>
          </p:nvGrpSpPr>
          <p:grpSpPr>
            <a:xfrm>
              <a:off x="1250635" y="561834"/>
              <a:ext cx="677544" cy="183514"/>
              <a:chOff x="0" y="0"/>
              <a:chExt cx="677544" cy="183514"/>
            </a:xfrm>
          </p:grpSpPr>
          <p:pic>
            <p:nvPicPr>
              <p:cNvPr id="65" name="Picture 65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0" y="495"/>
                <a:ext cx="122782" cy="150253"/>
              </a:xfrm>
              <a:prstGeom prst="rect">
                <a:avLst/>
              </a:prstGeom>
            </p:spPr>
          </p:pic>
          <p:sp>
            <p:nvSpPr>
              <p:cNvPr id="66" name="Shape 66"/>
              <p:cNvSpPr/>
              <p:nvPr/>
            </p:nvSpPr>
            <p:spPr>
              <a:xfrm>
                <a:off x="154835" y="0"/>
                <a:ext cx="522605" cy="183514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522605"/>
                  <a:gd name="ODFBottom" fmla="val 183515"/>
                  <a:gd name="ODFWidth" fmla="val 522605"/>
                  <a:gd name="ODFHeight" fmla="val 183515"/>
                </a:gdLst>
                <a:ahLst/>
                <a:cxnLst/>
                <a:rect l="OXMLTextRectL" t="OXMLTextRectT" r="OXMLTextRectR" b="OXMLTextRect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>
              <a:off x="1976704" y="562329"/>
              <a:ext cx="291464" cy="150494"/>
              <a:chOff x="0" y="0"/>
              <a:chExt cx="291464" cy="150494"/>
            </a:xfrm>
          </p:grpSpPr>
          <p:pic>
            <p:nvPicPr>
              <p:cNvPr id="69" name="Picture 6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0" y="0"/>
                <a:ext cx="129869" cy="150253"/>
              </a:xfrm>
              <a:prstGeom prst="rect">
                <a:avLst/>
              </a:prstGeom>
            </p:spPr>
          </p:pic>
          <p:pic>
            <p:nvPicPr>
              <p:cNvPr id="71" name="Picture 71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170028" y="0"/>
                <a:ext cx="121068" cy="150253"/>
              </a:xfrm>
              <a:prstGeom prst="rect">
                <a:avLst/>
              </a:prstGeom>
            </p:spPr>
          </p:pic>
        </p:grpSp>
        <p:grpSp>
          <p:nvGrpSpPr>
            <p:cNvPr id="72" name="Shape 72"/>
            <p:cNvGrpSpPr/>
            <p:nvPr/>
          </p:nvGrpSpPr>
          <p:grpSpPr>
            <a:xfrm>
              <a:off x="1044347" y="795333"/>
              <a:ext cx="1473835" cy="188594"/>
              <a:chOff x="0" y="0"/>
              <a:chExt cx="1473835" cy="188594"/>
            </a:xfrm>
          </p:grpSpPr>
          <p:pic>
            <p:nvPicPr>
              <p:cNvPr id="74" name="Picture 74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0" y="7378"/>
                <a:ext cx="143382" cy="155408"/>
              </a:xfrm>
              <a:prstGeom prst="rect">
                <a:avLst/>
              </a:prstGeom>
            </p:spPr>
          </p:pic>
          <p:pic>
            <p:nvPicPr>
              <p:cNvPr id="76" name="Picture 76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69229" y="7370"/>
                <a:ext cx="164426" cy="155408"/>
              </a:xfrm>
              <a:prstGeom prst="rect">
                <a:avLst/>
              </a:prstGeom>
            </p:spPr>
          </p:pic>
          <p:pic>
            <p:nvPicPr>
              <p:cNvPr id="78" name="Picture 78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361120" y="0"/>
                <a:ext cx="360367" cy="188052"/>
              </a:xfrm>
              <a:prstGeom prst="rect">
                <a:avLst/>
              </a:prstGeom>
            </p:spPr>
          </p:pic>
          <p:pic>
            <p:nvPicPr>
              <p:cNvPr id="80" name="Picture 80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743442" y="7370"/>
                <a:ext cx="164426" cy="155408"/>
              </a:xfrm>
              <a:prstGeom prst="rect">
                <a:avLst/>
              </a:prstGeom>
            </p:spPr>
          </p:pic>
          <p:sp>
            <p:nvSpPr>
              <p:cNvPr id="81" name="Shape 81"/>
              <p:cNvSpPr/>
              <p:nvPr/>
            </p:nvSpPr>
            <p:spPr>
              <a:xfrm>
                <a:off x="937474" y="6443"/>
                <a:ext cx="138429" cy="14986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38430"/>
                  <a:gd name="ODFBottom" fmla="val 149859"/>
                  <a:gd name="ODFWidth" fmla="val 138430"/>
                  <a:gd name="ODFHeight" fmla="val 149859"/>
                </a:gdLst>
                <a:ahLst/>
                <a:cxnLst/>
                <a:rect l="OXMLTextRectL" t="OXMLTextRectT" r="OXMLTextRectR" b="OXMLTextRect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  <p:pic>
            <p:nvPicPr>
              <p:cNvPr id="83" name="Picture 83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1104901" y="6443"/>
                <a:ext cx="170433" cy="181380"/>
              </a:xfrm>
              <a:prstGeom prst="rect">
                <a:avLst/>
              </a:prstGeom>
            </p:spPr>
          </p:pic>
          <p:pic>
            <p:nvPicPr>
              <p:cNvPr id="85" name="Picture 85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1304942" y="6441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86" name="Shape 86"/>
          <p:cNvSpPr/>
          <p:nvPr/>
        </p:nvSpPr>
        <p:spPr>
          <a:xfrm>
            <a:off x="6140450" y="9593631"/>
            <a:ext cx="874962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ru-RU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6047742" y="7937500"/>
            <a:ext cx="815410" cy="8154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ru-RU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8" name="Table 88"/>
          <p:cNvGraphicFramePr/>
          <p:nvPr>
            <p:extLst>
              <p:ext uri="{D42A27DB-BD31-4B8C-83A1-F6EECF244321}">
                <p14:modId xmlns:p14="http://schemas.microsoft.com/office/powerpoint/2010/main" val="2558285008"/>
              </p:ext>
            </p:extLst>
          </p:nvPr>
        </p:nvGraphicFramePr>
        <p:xfrm>
          <a:off x="134949" y="1780630"/>
          <a:ext cx="7321974" cy="5923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369"/>
                <a:gridCol w="986032"/>
                <a:gridCol w="5185573"/>
              </a:tblGrid>
              <a:tr h="288248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600" noProof="0" dirty="0" smtClean="0"/>
                        <a:t>Дата</a:t>
                      </a:r>
                      <a:endParaRPr lang="ru-RU" sz="14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600" noProof="0" dirty="0" smtClean="0"/>
                        <a:t>Время</a:t>
                      </a:r>
                      <a:endParaRPr lang="ru-RU" sz="14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600" noProof="0" dirty="0" smtClean="0"/>
                        <a:t>Мероприятие</a:t>
                      </a:r>
                      <a:endParaRPr lang="ru-RU" sz="14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053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03.11.2026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нформационная </a:t>
                      </a: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встреча со специалистами Центробанка "Осторожно 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мошенники»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Участие в Международной акции "Этнографический диктант"</a:t>
                      </a: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Мастерская «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ДоброСеребро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 Изготовление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оберегов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Донбасса</a:t>
                      </a:r>
                      <a:endParaRPr lang="ru-RU" sz="1400" b="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7616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10.11.2026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11-00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15:00</a:t>
                      </a:r>
                      <a:endParaRPr lang="ru-RU" sz="1400" b="0" kern="1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Час консультации со специалистом 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СФР. </a:t>
                      </a:r>
                      <a:endParaRPr lang="ru-RU" sz="1400" b="0" kern="1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400" b="0" kern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 РО «Знание» г. </a:t>
                      </a:r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Хабаровск</a:t>
                      </a:r>
                      <a:endParaRPr lang="en-US" sz="1400" b="0" kern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</a:t>
                      </a:r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Здоровье будущего: инновации и прогрессы в области медицины в России»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3760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12.11.2026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17:00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Видеотрансляция </a:t>
                      </a: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лекции 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 Знание</a:t>
                      </a:r>
                      <a:r>
                        <a:rPr lang="ru-RU" sz="1400" b="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г. Москва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</a:t>
                      </a: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Кино </a:t>
                      </a: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большой страны: искусство, которое объединяет»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0862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17.11.2026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11:00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Практическое занятие «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ЛовИИ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волну, изучаем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Нейросеть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запись по телефону 46-91-45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702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18.11.2026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Мастерская «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ДоброСеребро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 Изготовление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оберегов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Донбасса</a:t>
                      </a:r>
                      <a:endParaRPr lang="ru-RU" sz="1400" b="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</a:tr>
              <a:tr h="370702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24.11.2026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12:00</a:t>
                      </a: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Практическое занятие «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ЛовИИ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волну, изучаем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Нейросеть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запись по телефону 46-91-45</a:t>
                      </a:r>
                      <a:endParaRPr lang="ru-RU" sz="1400" b="0" kern="150" dirty="0" smtClean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Финансовая грамотность со специалистами Сбербанка </a:t>
                      </a:r>
                    </a:p>
                    <a:p>
                      <a:pPr algn="just" fontAlgn="auto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Клуб любителей мемуаров "Эпоха в лицах"</a:t>
                      </a:r>
                      <a:endParaRPr lang="ru-RU" sz="1400" b="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702"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25.11.2026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kern="15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kern="15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Квиз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«Финансовый спецназ» от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амба</a:t>
                      </a:r>
                      <a:r>
                        <a:rPr lang="en-US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садоров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СФР </a:t>
                      </a:r>
                      <a:endParaRPr lang="ru-RU" sz="1400" b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 fontAlgn="auto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Творческая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гостиная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"Без пиара с Галиной Белозеровой.  «Литературный дебют»", запись по телефону 46-91-45 </a:t>
                      </a:r>
                      <a:endParaRPr lang="ru-RU" sz="1400" b="0" kern="15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36" name="Shape 94"/>
          <p:cNvGrpSpPr/>
          <p:nvPr/>
        </p:nvGrpSpPr>
        <p:grpSpPr>
          <a:xfrm>
            <a:off x="644464" y="8176450"/>
            <a:ext cx="1147890" cy="132842"/>
            <a:chOff x="0" y="0"/>
            <a:chExt cx="1147890" cy="132842"/>
          </a:xfrm>
        </p:grpSpPr>
        <p:pic>
          <p:nvPicPr>
            <p:cNvPr id="39" name="Picture 96"/>
            <p:cNvPicPr/>
            <p:nvPr/>
          </p:nvPicPr>
          <p:blipFill>
            <a:blip r:embed="rId3" cstate="print"/>
            <a:stretch/>
          </p:blipFill>
          <p:spPr>
            <a:xfrm>
              <a:off x="0" y="10"/>
              <a:ext cx="103162" cy="132829"/>
            </a:xfrm>
            <a:prstGeom prst="rect">
              <a:avLst/>
            </a:prstGeom>
          </p:spPr>
        </p:pic>
        <p:sp>
          <p:nvSpPr>
            <p:cNvPr id="42" name="Shape 97"/>
            <p:cNvSpPr/>
            <p:nvPr/>
          </p:nvSpPr>
          <p:spPr>
            <a:xfrm>
              <a:off x="126883" y="1626"/>
              <a:ext cx="94614" cy="12953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4615"/>
                <a:gd name="ODFBottom" fmla="val 129540"/>
                <a:gd name="ODFWidth" fmla="val 94615"/>
                <a:gd name="ODFHeight" fmla="val 129540"/>
              </a:gdLst>
              <a:ahLst/>
              <a:cxnLst/>
              <a:rect l="OXMLTextRectL" t="OXMLTextRectT" r="OXMLTextRectR" b="OXMLTextRect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 lang="ru-RU" dirty="0"/>
            </a:p>
          </p:txBody>
        </p:sp>
        <p:pic>
          <p:nvPicPr>
            <p:cNvPr id="44" name="Picture 99"/>
            <p:cNvPicPr/>
            <p:nvPr/>
          </p:nvPicPr>
          <p:blipFill>
            <a:blip r:embed="rId4" cstate="print"/>
            <a:stretch/>
          </p:blipFill>
          <p:spPr>
            <a:xfrm>
              <a:off x="244323" y="9"/>
              <a:ext cx="292329" cy="132829"/>
            </a:xfrm>
            <a:prstGeom prst="rect">
              <a:avLst/>
            </a:prstGeom>
          </p:spPr>
        </p:pic>
        <p:pic>
          <p:nvPicPr>
            <p:cNvPr id="46" name="Picture 101"/>
            <p:cNvPicPr/>
            <p:nvPr/>
          </p:nvPicPr>
          <p:blipFill>
            <a:blip r:embed="rId5" cstate="print"/>
            <a:stretch/>
          </p:blipFill>
          <p:spPr>
            <a:xfrm>
              <a:off x="557239" y="0"/>
              <a:ext cx="319170" cy="132842"/>
            </a:xfrm>
            <a:prstGeom prst="rect">
              <a:avLst/>
            </a:prstGeom>
          </p:spPr>
        </p:pic>
        <p:pic>
          <p:nvPicPr>
            <p:cNvPr id="48" name="Picture 103"/>
            <p:cNvPicPr/>
            <p:nvPr/>
          </p:nvPicPr>
          <p:blipFill>
            <a:blip r:embed="rId6" cstate="print"/>
            <a:stretch/>
          </p:blipFill>
          <p:spPr>
            <a:xfrm>
              <a:off x="901124" y="1821"/>
              <a:ext cx="110324" cy="129146"/>
            </a:xfrm>
            <a:prstGeom prst="rect">
              <a:avLst/>
            </a:prstGeom>
          </p:spPr>
        </p:pic>
        <p:pic>
          <p:nvPicPr>
            <p:cNvPr id="51" name="Picture 105"/>
            <p:cNvPicPr/>
            <p:nvPr/>
          </p:nvPicPr>
          <p:blipFill>
            <a:blip r:embed="rId7" cstate="print"/>
            <a:stretch/>
          </p:blipFill>
          <p:spPr>
            <a:xfrm>
              <a:off x="1034822" y="1823"/>
              <a:ext cx="113068" cy="131012"/>
            </a:xfrm>
            <a:prstGeom prst="rect">
              <a:avLst/>
            </a:prstGeom>
          </p:spPr>
        </p:pic>
      </p:grpSp>
      <p:sp>
        <p:nvSpPr>
          <p:cNvPr id="52" name="Shape 107"/>
          <p:cNvSpPr txBox="1"/>
          <p:nvPr/>
        </p:nvSpPr>
        <p:spPr>
          <a:xfrm>
            <a:off x="628900" y="8441602"/>
            <a:ext cx="5114290" cy="2218684"/>
          </a:xfrm>
          <a:prstGeom prst="rect">
            <a:avLst/>
          </a:prstGeom>
        </p:spPr>
        <p:txBody>
          <a:bodyPr vert="horz" wrap="square" lIns="0" tIns="174625" rIns="0" bIns="0">
            <a:spAutoFit/>
          </a:bodyPr>
          <a:lstStyle/>
          <a:p>
            <a:pPr marL="12700" marR="1196340" indent="0">
              <a:lnSpc>
                <a:spcPct val="75800"/>
              </a:lnSpc>
              <a:spcBef>
                <a:spcPts val="1375"/>
              </a:spcBef>
            </a:pPr>
            <a:r>
              <a:rPr lang="ru-RU" sz="4400" b="1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ПРИХОДИТЕ, </a:t>
            </a:r>
            <a:r>
              <a:rPr lang="ru-RU" sz="44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МЫ</a:t>
            </a:r>
            <a:r>
              <a:rPr lang="ru-RU" sz="4400" b="1" spc="-135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44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ВАС</a:t>
            </a:r>
            <a:r>
              <a:rPr lang="ru-RU" sz="4400" b="1" spc="-135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4400" b="1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ЖДЕМ!</a:t>
            </a:r>
            <a:endParaRPr lang="ru-RU" sz="4400" dirty="0" smtClean="0">
              <a:latin typeface="Calibri"/>
              <a:ea typeface="Calibri"/>
              <a:cs typeface="Calibri"/>
            </a:endParaRPr>
          </a:p>
          <a:p>
            <a:pPr marL="15240" indent="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Адрес:</a:t>
            </a:r>
            <a:r>
              <a:rPr lang="ru-RU" sz="13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 Хабаровск , ул. Слободская, д.27</a:t>
            </a:r>
            <a:br>
              <a:rPr lang="ru-RU" sz="13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lang="ru-RU" sz="13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Контактный номер +7(4212)46-91-45</a:t>
            </a: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lang="ru-RU" sz="13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ФИО Дружинина Лилия Владимировна </a:t>
            </a:r>
            <a:endParaRPr lang="ru-RU" sz="1300" b="1" dirty="0" smtClean="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endParaRPr lang="ru-RU" sz="130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" name="Shape 108"/>
          <p:cNvSpPr txBox="1"/>
          <p:nvPr/>
        </p:nvSpPr>
        <p:spPr>
          <a:xfrm>
            <a:off x="5639692" y="9044913"/>
            <a:ext cx="1780223" cy="341117"/>
          </a:xfrm>
          <a:prstGeom prst="rect">
            <a:avLst/>
          </a:prstGeom>
        </p:spPr>
        <p:txBody>
          <a:bodyPr vert="horz" wrap="square" lIns="0" tIns="33019" rIns="0" bIns="0">
            <a:spAutoFit/>
          </a:bodyPr>
          <a:lstStyle/>
          <a:p>
            <a:pPr marL="12700" marR="120650" indent="0" algn="ctr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пенсионного 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социального 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РФ</a:t>
            </a:r>
            <a:r>
              <a:rPr lang="ru-RU" sz="800" dirty="0" smtClean="0">
                <a:latin typeface="Calibri"/>
                <a:ea typeface="Calibri"/>
                <a:cs typeface="Calibri"/>
              </a:rPr>
              <a:t> 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Хабаровскому краю и ЕАО</a:t>
            </a:r>
            <a:endParaRPr lang="ru-RU" sz="800" dirty="0">
              <a:latin typeface="Calibri"/>
              <a:ea typeface="Calibri"/>
              <a:cs typeface="Calibri"/>
            </a:endParaRPr>
          </a:p>
        </p:txBody>
      </p:sp>
      <p:sp>
        <p:nvSpPr>
          <p:cNvPr id="59" name="Shape 142"/>
          <p:cNvSpPr/>
          <p:nvPr/>
        </p:nvSpPr>
        <p:spPr>
          <a:xfrm>
            <a:off x="6140450" y="9593631"/>
            <a:ext cx="874962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ru-RU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143"/>
          <p:cNvSpPr/>
          <p:nvPr/>
        </p:nvSpPr>
        <p:spPr>
          <a:xfrm>
            <a:off x="6047742" y="7937500"/>
            <a:ext cx="815410" cy="8154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ru-RU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4" name="Picture 145"/>
          <p:cNvPicPr/>
          <p:nvPr/>
        </p:nvPicPr>
        <p:blipFill>
          <a:blip r:embed="rId20" cstate="print"/>
          <a:stretch/>
        </p:blipFill>
        <p:spPr>
          <a:xfrm>
            <a:off x="6162091" y="8141804"/>
            <a:ext cx="601641" cy="516559"/>
          </a:xfrm>
          <a:prstGeom prst="rect">
            <a:avLst/>
          </a:prstGeom>
        </p:spPr>
      </p:pic>
      <p:pic>
        <p:nvPicPr>
          <p:cNvPr id="68" name="Picture 147"/>
          <p:cNvPicPr/>
          <p:nvPr/>
        </p:nvPicPr>
        <p:blipFill>
          <a:blip r:embed="rId21" cstate="print"/>
          <a:stretch/>
        </p:blipFill>
        <p:spPr>
          <a:xfrm>
            <a:off x="6153042" y="9577102"/>
            <a:ext cx="862371" cy="862370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2662181" y="7600600"/>
            <a:ext cx="4320000" cy="718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b="1" dirty="0" smtClean="0">
                <a:solidFill>
                  <a:srgbClr val="58595B"/>
                </a:solidFill>
                <a:ea typeface="Calibri"/>
                <a:cs typeface="Calibri"/>
              </a:rPr>
              <a:t>Время</a:t>
            </a:r>
            <a:r>
              <a:rPr lang="ru-RU" b="1" spc="-65" dirty="0" smtClean="0">
                <a:solidFill>
                  <a:srgbClr val="58595B"/>
                </a:solidFill>
                <a:ea typeface="Calibri"/>
                <a:cs typeface="Calibri"/>
              </a:rPr>
              <a:t> </a:t>
            </a:r>
            <a:r>
              <a:rPr lang="ru-RU" b="1" spc="-10" dirty="0" smtClean="0">
                <a:solidFill>
                  <a:srgbClr val="58595B"/>
                </a:solidFill>
                <a:ea typeface="Calibri"/>
                <a:cs typeface="Calibri"/>
              </a:rPr>
              <a:t>работы: понедельник </a:t>
            </a:r>
            <a:r>
              <a:rPr lang="ru-RU" b="1" dirty="0" smtClean="0">
                <a:solidFill>
                  <a:srgbClr val="58595B"/>
                </a:solidFill>
                <a:ea typeface="Calibri"/>
                <a:cs typeface="Calibri"/>
              </a:rPr>
              <a:t>–</a:t>
            </a:r>
            <a:r>
              <a:rPr lang="ru-RU" b="1" spc="-10" dirty="0" smtClean="0">
                <a:solidFill>
                  <a:srgbClr val="58595B"/>
                </a:solidFill>
                <a:ea typeface="Calibri"/>
                <a:cs typeface="Calibri"/>
              </a:rPr>
              <a:t> </a:t>
            </a:r>
            <a:r>
              <a:rPr lang="ru-RU" b="1" dirty="0" smtClean="0">
                <a:solidFill>
                  <a:srgbClr val="58595B"/>
                </a:solidFill>
                <a:ea typeface="Calibri"/>
                <a:cs typeface="Calibri"/>
              </a:rPr>
              <a:t>пятница 09:00</a:t>
            </a:r>
            <a:r>
              <a:rPr lang="ru-RU" b="1" spc="-5" dirty="0" smtClean="0">
                <a:solidFill>
                  <a:srgbClr val="58595B"/>
                </a:solidFill>
                <a:ea typeface="Calibri"/>
                <a:cs typeface="Calibri"/>
              </a:rPr>
              <a:t> </a:t>
            </a:r>
            <a:r>
              <a:rPr lang="ru-RU" b="1" dirty="0" smtClean="0">
                <a:solidFill>
                  <a:srgbClr val="58595B"/>
                </a:solidFill>
                <a:ea typeface="Calibri"/>
                <a:cs typeface="Calibri"/>
              </a:rPr>
              <a:t>–</a:t>
            </a:r>
            <a:r>
              <a:rPr lang="ru-RU" b="1" spc="-15" dirty="0" smtClean="0">
                <a:solidFill>
                  <a:srgbClr val="58595B"/>
                </a:solidFill>
                <a:ea typeface="Calibri"/>
                <a:cs typeface="Calibri"/>
              </a:rPr>
              <a:t> </a:t>
            </a:r>
            <a:r>
              <a:rPr lang="ru-RU" b="1" spc="-20" dirty="0" smtClean="0">
                <a:solidFill>
                  <a:srgbClr val="58595B"/>
                </a:solidFill>
                <a:ea typeface="Calibri"/>
                <a:cs typeface="Calibri"/>
              </a:rPr>
              <a:t>18:00</a:t>
            </a:r>
            <a:endParaRPr lang="ru-RU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111243" y="7146700"/>
            <a:ext cx="7345680" cy="343757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345680"/>
              <a:gd name="ODFBottom" fmla="val 3583940"/>
              <a:gd name="ODFWidth" fmla="val 7345680"/>
              <a:gd name="ODFHeight" fmla="val 3583940"/>
            </a:gdLst>
            <a:ahLst/>
            <a:cxnLst/>
            <a:rect l="OXMLTextRectL" t="OXMLTextRectT" r="OXMLTextRectR" b="OXMLTextRect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/>
          <a:lstStyle/>
          <a:p>
            <a:endParaRPr dirty="0"/>
          </a:p>
        </p:txBody>
      </p:sp>
      <p:pic>
        <p:nvPicPr>
          <p:cNvPr id="92" name="Picture 92"/>
          <p:cNvPicPr/>
          <p:nvPr/>
        </p:nvPicPr>
        <p:blipFill>
          <a:blip r:embed="rId2" cstate="print"/>
          <a:stretch/>
        </p:blipFill>
        <p:spPr>
          <a:xfrm>
            <a:off x="3731614" y="108000"/>
            <a:ext cx="3720387" cy="1658668"/>
          </a:xfrm>
          <a:prstGeom prst="rect">
            <a:avLst/>
          </a:prstGeom>
        </p:spPr>
      </p:pic>
      <p:grpSp>
        <p:nvGrpSpPr>
          <p:cNvPr id="94" name="Shape 94"/>
          <p:cNvGrpSpPr/>
          <p:nvPr/>
        </p:nvGrpSpPr>
        <p:grpSpPr>
          <a:xfrm>
            <a:off x="644464" y="8176450"/>
            <a:ext cx="1147890" cy="132842"/>
            <a:chOff x="0" y="0"/>
            <a:chExt cx="1147890" cy="132842"/>
          </a:xfrm>
        </p:grpSpPr>
        <p:pic>
          <p:nvPicPr>
            <p:cNvPr id="96" name="Picture 96"/>
            <p:cNvPicPr/>
            <p:nvPr/>
          </p:nvPicPr>
          <p:blipFill>
            <a:blip r:embed="rId3" cstate="print"/>
            <a:stretch/>
          </p:blipFill>
          <p:spPr>
            <a:xfrm>
              <a:off x="0" y="10"/>
              <a:ext cx="103162" cy="132829"/>
            </a:xfrm>
            <a:prstGeom prst="rect">
              <a:avLst/>
            </a:prstGeom>
          </p:spPr>
        </p:pic>
        <p:sp>
          <p:nvSpPr>
            <p:cNvPr id="97" name="Shape 97"/>
            <p:cNvSpPr/>
            <p:nvPr/>
          </p:nvSpPr>
          <p:spPr>
            <a:xfrm>
              <a:off x="126883" y="1626"/>
              <a:ext cx="94614" cy="12953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4615"/>
                <a:gd name="ODFBottom" fmla="val 129540"/>
                <a:gd name="ODFWidth" fmla="val 94615"/>
                <a:gd name="ODFHeight" fmla="val 129540"/>
              </a:gdLst>
              <a:ahLst/>
              <a:cxnLst/>
              <a:rect l="OXMLTextRectL" t="OXMLTextRectT" r="OXMLTextRectR" b="OXMLTextRect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 dirty="0"/>
            </a:p>
          </p:txBody>
        </p:sp>
        <p:pic>
          <p:nvPicPr>
            <p:cNvPr id="99" name="Picture 99"/>
            <p:cNvPicPr/>
            <p:nvPr/>
          </p:nvPicPr>
          <p:blipFill>
            <a:blip r:embed="rId4" cstate="print"/>
            <a:stretch/>
          </p:blipFill>
          <p:spPr>
            <a:xfrm>
              <a:off x="244323" y="9"/>
              <a:ext cx="292329" cy="132829"/>
            </a:xfrm>
            <a:prstGeom prst="rect">
              <a:avLst/>
            </a:prstGeom>
          </p:spPr>
        </p:pic>
        <p:pic>
          <p:nvPicPr>
            <p:cNvPr id="101" name="Picture 101"/>
            <p:cNvPicPr/>
            <p:nvPr/>
          </p:nvPicPr>
          <p:blipFill>
            <a:blip r:embed="rId5" cstate="print"/>
            <a:stretch/>
          </p:blipFill>
          <p:spPr>
            <a:xfrm>
              <a:off x="557239" y="0"/>
              <a:ext cx="319170" cy="132842"/>
            </a:xfrm>
            <a:prstGeom prst="rect">
              <a:avLst/>
            </a:prstGeom>
          </p:spPr>
        </p:pic>
        <p:pic>
          <p:nvPicPr>
            <p:cNvPr id="103" name="Picture 103"/>
            <p:cNvPicPr/>
            <p:nvPr/>
          </p:nvPicPr>
          <p:blipFill>
            <a:blip r:embed="rId6" cstate="print"/>
            <a:stretch/>
          </p:blipFill>
          <p:spPr>
            <a:xfrm>
              <a:off x="901124" y="1821"/>
              <a:ext cx="110324" cy="129146"/>
            </a:xfrm>
            <a:prstGeom prst="rect">
              <a:avLst/>
            </a:prstGeom>
          </p:spPr>
        </p:pic>
        <p:pic>
          <p:nvPicPr>
            <p:cNvPr id="105" name="Picture 105"/>
            <p:cNvPicPr/>
            <p:nvPr/>
          </p:nvPicPr>
          <p:blipFill>
            <a:blip r:embed="rId7" cstate="print"/>
            <a:stretch/>
          </p:blipFill>
          <p:spPr>
            <a:xfrm>
              <a:off x="1034822" y="1823"/>
              <a:ext cx="113068" cy="131012"/>
            </a:xfrm>
            <a:prstGeom prst="rect">
              <a:avLst/>
            </a:prstGeom>
          </p:spPr>
        </p:pic>
      </p:grpSp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318251" y="316976"/>
            <a:ext cx="2821064" cy="1120820"/>
          </a:xfrm>
          <a:prstGeom prst="rect">
            <a:avLst/>
          </a:prstGeom>
        </p:spPr>
        <p:txBody>
          <a:bodyPr vert="horz" wrap="square" lIns="0" tIns="81280" rIns="0" bIns="0">
            <a:spAutoFit/>
          </a:bodyPr>
          <a:lstStyle>
            <a:defPPr/>
            <a:lvl1pPr lvl="0"/>
          </a:lstStyle>
          <a:p>
            <a:pPr marL="439419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10" dirty="0" smtClean="0"/>
              <a:t> </a:t>
            </a:r>
            <a:r>
              <a:rPr lang="ru-RU" spc="-10" dirty="0" smtClean="0"/>
              <a:t>НОЯБРЬ   </a:t>
            </a:r>
            <a:r>
              <a:rPr spc="-10" dirty="0" smtClean="0"/>
              <a:t> 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628900" y="8441602"/>
            <a:ext cx="5114290" cy="2218684"/>
          </a:xfrm>
          <a:prstGeom prst="rect">
            <a:avLst/>
          </a:prstGeom>
        </p:spPr>
        <p:txBody>
          <a:bodyPr vert="horz" wrap="square" lIns="0" tIns="174625" rIns="0" bIns="0">
            <a:spAutoFit/>
          </a:bodyPr>
          <a:lstStyle/>
          <a:p>
            <a:pPr marL="12700" marR="1196340" indent="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ЖДЕМ!</a:t>
            </a:r>
            <a:endParaRPr sz="4400" dirty="0">
              <a:latin typeface="Calibri"/>
              <a:ea typeface="Calibri"/>
              <a:cs typeface="Calibri"/>
            </a:endParaRPr>
          </a:p>
          <a:p>
            <a:pPr marL="15240" indent="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контакты:</a:t>
            </a:r>
            <a:endParaRPr sz="1300" dirty="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Адрес:</a:t>
            </a:r>
            <a:r>
              <a:rPr sz="13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 Хабаровск , ул. Слободская, д.27</a:t>
            </a:r>
            <a:br>
              <a:rPr sz="13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sz="13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Контактный номер +7(4212)46-91-45</a:t>
            </a: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ФИО Дружинина Лилия Владимировна </a:t>
            </a:r>
            <a:endParaRPr sz="1300" b="1" dirty="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endParaRPr sz="130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5639692" y="9044913"/>
            <a:ext cx="1780223" cy="341117"/>
          </a:xfrm>
          <a:prstGeom prst="rect">
            <a:avLst/>
          </a:prstGeom>
        </p:spPr>
        <p:txBody>
          <a:bodyPr vert="horz" wrap="square" lIns="0" tIns="33019" rIns="0" bIns="0">
            <a:spAutoFit/>
          </a:bodyPr>
          <a:lstStyle/>
          <a:p>
            <a:pPr marL="12700" marR="120650" indent="0" algn="ctr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пенсионного </a:t>
            </a:r>
            <a:r>
              <a:rPr sz="8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социального 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РФ</a:t>
            </a:r>
            <a:r>
              <a:rPr sz="800" dirty="0">
                <a:latin typeface="Calibri"/>
                <a:ea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109" name="Shape 109"/>
          <p:cNvGrpSpPr/>
          <p:nvPr/>
        </p:nvGrpSpPr>
        <p:grpSpPr>
          <a:xfrm>
            <a:off x="512394" y="489204"/>
            <a:ext cx="2518182" cy="983927"/>
            <a:chOff x="0" y="0"/>
            <a:chExt cx="2518182" cy="983927"/>
          </a:xfrm>
        </p:grpSpPr>
        <p:pic>
          <p:nvPicPr>
            <p:cNvPr id="111" name="Picture 111"/>
            <p:cNvPicPr/>
            <p:nvPr/>
          </p:nvPicPr>
          <p:blipFill>
            <a:blip r:embed="rId8" cstate="print"/>
            <a:stretch/>
          </p:blipFill>
          <p:spPr>
            <a:xfrm>
              <a:off x="0" y="0"/>
              <a:ext cx="839342" cy="957112"/>
            </a:xfrm>
            <a:prstGeom prst="rect">
              <a:avLst/>
            </a:prstGeom>
          </p:spPr>
        </p:pic>
        <p:sp>
          <p:nvSpPr>
            <p:cNvPr id="112" name="Shape 112"/>
            <p:cNvSpPr/>
            <p:nvPr/>
          </p:nvSpPr>
          <p:spPr>
            <a:xfrm>
              <a:off x="1064666" y="325488"/>
              <a:ext cx="295274" cy="18542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5275"/>
                <a:gd name="ODFBottom" fmla="val 185419"/>
                <a:gd name="ODFWidth" fmla="val 295275"/>
                <a:gd name="ODFHeight" fmla="val 185419"/>
              </a:gdLst>
              <a:ahLst/>
              <a:cxnLst/>
              <a:rect l="OXMLTextRectL" t="OXMLTextRectT" r="OXMLTextRectR" b="OXMLTextRect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endParaRPr dirty="0"/>
            </a:p>
          </p:txBody>
        </p:sp>
        <p:grpSp>
          <p:nvGrpSpPr>
            <p:cNvPr id="113" name="Shape 113"/>
            <p:cNvGrpSpPr/>
            <p:nvPr/>
          </p:nvGrpSpPr>
          <p:grpSpPr>
            <a:xfrm>
              <a:off x="1405472" y="325600"/>
              <a:ext cx="447675" cy="151130"/>
              <a:chOff x="0" y="0"/>
              <a:chExt cx="447675" cy="151130"/>
            </a:xfrm>
          </p:grpSpPr>
          <p:sp>
            <p:nvSpPr>
              <p:cNvPr id="114" name="Shape 114"/>
              <p:cNvSpPr/>
              <p:nvPr/>
            </p:nvSpPr>
            <p:spPr>
              <a:xfrm>
                <a:off x="-2" y="1"/>
                <a:ext cx="290829" cy="15113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290830"/>
                  <a:gd name="ODFBottom" fmla="val 151130"/>
                  <a:gd name="ODFWidth" fmla="val 290830"/>
                  <a:gd name="ODFHeight" fmla="val 151130"/>
                </a:gdLst>
                <a:ahLst/>
                <a:cxnLst/>
                <a:rect l="OXMLTextRectL" t="OXMLTextRectT" r="OXMLTextRectR" b="OXMLTextRect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  <p:pic>
            <p:nvPicPr>
              <p:cNvPr id="116" name="Picture 116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326255" y="371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118" name="Picture 118"/>
            <p:cNvPicPr/>
            <p:nvPr/>
          </p:nvPicPr>
          <p:blipFill>
            <a:blip r:embed="rId10" cstate="print"/>
            <a:stretch/>
          </p:blipFill>
          <p:spPr>
            <a:xfrm>
              <a:off x="1044341" y="560611"/>
              <a:ext cx="159702" cy="153694"/>
            </a:xfrm>
            <a:prstGeom prst="rect">
              <a:avLst/>
            </a:prstGeom>
          </p:spPr>
        </p:pic>
        <p:grpSp>
          <p:nvGrpSpPr>
            <p:cNvPr id="119" name="Shape 119"/>
            <p:cNvGrpSpPr/>
            <p:nvPr/>
          </p:nvGrpSpPr>
          <p:grpSpPr>
            <a:xfrm>
              <a:off x="1250635" y="561834"/>
              <a:ext cx="677544" cy="183514"/>
              <a:chOff x="0" y="0"/>
              <a:chExt cx="677544" cy="183514"/>
            </a:xfrm>
          </p:grpSpPr>
          <p:pic>
            <p:nvPicPr>
              <p:cNvPr id="121" name="Picture 121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0" y="495"/>
                <a:ext cx="122782" cy="150253"/>
              </a:xfrm>
              <a:prstGeom prst="rect">
                <a:avLst/>
              </a:prstGeom>
            </p:spPr>
          </p:pic>
          <p:sp>
            <p:nvSpPr>
              <p:cNvPr id="122" name="Shape 122"/>
              <p:cNvSpPr/>
              <p:nvPr/>
            </p:nvSpPr>
            <p:spPr>
              <a:xfrm>
                <a:off x="154835" y="0"/>
                <a:ext cx="522605" cy="183514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522605"/>
                  <a:gd name="ODFBottom" fmla="val 183515"/>
                  <a:gd name="ODFWidth" fmla="val 522605"/>
                  <a:gd name="ODFHeight" fmla="val 183515"/>
                </a:gdLst>
                <a:ahLst/>
                <a:cxnLst/>
                <a:rect l="OXMLTextRectL" t="OXMLTextRectT" r="OXMLTextRectR" b="OXMLTextRect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</p:grpSp>
        <p:grpSp>
          <p:nvGrpSpPr>
            <p:cNvPr id="123" name="Shape 123"/>
            <p:cNvGrpSpPr/>
            <p:nvPr/>
          </p:nvGrpSpPr>
          <p:grpSpPr>
            <a:xfrm>
              <a:off x="1976704" y="562329"/>
              <a:ext cx="291464" cy="150494"/>
              <a:chOff x="0" y="0"/>
              <a:chExt cx="291464" cy="150494"/>
            </a:xfrm>
          </p:grpSpPr>
          <p:pic>
            <p:nvPicPr>
              <p:cNvPr id="125" name="Picture 125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0" y="0"/>
                <a:ext cx="129869" cy="150253"/>
              </a:xfrm>
              <a:prstGeom prst="rect">
                <a:avLst/>
              </a:prstGeom>
            </p:spPr>
          </p:pic>
          <p:pic>
            <p:nvPicPr>
              <p:cNvPr id="127" name="Picture 127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170028" y="0"/>
                <a:ext cx="121068" cy="150253"/>
              </a:xfrm>
              <a:prstGeom prst="rect">
                <a:avLst/>
              </a:prstGeom>
            </p:spPr>
          </p:pic>
        </p:grpSp>
        <p:grpSp>
          <p:nvGrpSpPr>
            <p:cNvPr id="128" name="Shape 128"/>
            <p:cNvGrpSpPr/>
            <p:nvPr/>
          </p:nvGrpSpPr>
          <p:grpSpPr>
            <a:xfrm>
              <a:off x="1044347" y="795333"/>
              <a:ext cx="1473835" cy="188594"/>
              <a:chOff x="0" y="0"/>
              <a:chExt cx="1473835" cy="188594"/>
            </a:xfrm>
          </p:grpSpPr>
          <p:pic>
            <p:nvPicPr>
              <p:cNvPr id="130" name="Picture 130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0" y="7378"/>
                <a:ext cx="143382" cy="155408"/>
              </a:xfrm>
              <a:prstGeom prst="rect">
                <a:avLst/>
              </a:prstGeom>
            </p:spPr>
          </p:pic>
          <p:pic>
            <p:nvPicPr>
              <p:cNvPr id="132" name="Picture 132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69229" y="7370"/>
                <a:ext cx="164426" cy="155408"/>
              </a:xfrm>
              <a:prstGeom prst="rect">
                <a:avLst/>
              </a:prstGeom>
            </p:spPr>
          </p:pic>
          <p:pic>
            <p:nvPicPr>
              <p:cNvPr id="134" name="Picture 13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361120" y="0"/>
                <a:ext cx="360367" cy="188052"/>
              </a:xfrm>
              <a:prstGeom prst="rect">
                <a:avLst/>
              </a:prstGeom>
            </p:spPr>
          </p:pic>
          <p:pic>
            <p:nvPicPr>
              <p:cNvPr id="136" name="Picture 136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743442" y="7370"/>
                <a:ext cx="164426" cy="155408"/>
              </a:xfrm>
              <a:prstGeom prst="rect">
                <a:avLst/>
              </a:prstGeom>
            </p:spPr>
          </p:pic>
          <p:sp>
            <p:nvSpPr>
              <p:cNvPr id="137" name="Shape 137"/>
              <p:cNvSpPr/>
              <p:nvPr/>
            </p:nvSpPr>
            <p:spPr>
              <a:xfrm>
                <a:off x="937474" y="6443"/>
                <a:ext cx="138429" cy="14986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38430"/>
                  <a:gd name="ODFBottom" fmla="val 149859"/>
                  <a:gd name="ODFWidth" fmla="val 138430"/>
                  <a:gd name="ODFHeight" fmla="val 149859"/>
                </a:gdLst>
                <a:ahLst/>
                <a:cxnLst/>
                <a:rect l="OXMLTextRectL" t="OXMLTextRectT" r="OXMLTextRectR" b="OXMLTextRect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 dirty="0"/>
              </a:p>
            </p:txBody>
          </p:sp>
          <p:pic>
            <p:nvPicPr>
              <p:cNvPr id="139" name="Picture 139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1104901" y="6443"/>
                <a:ext cx="170433" cy="181380"/>
              </a:xfrm>
              <a:prstGeom prst="rect">
                <a:avLst/>
              </a:prstGeom>
            </p:spPr>
          </p:pic>
          <p:pic>
            <p:nvPicPr>
              <p:cNvPr id="141" name="Picture 141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1304942" y="6441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142" name="Shape 142"/>
          <p:cNvSpPr/>
          <p:nvPr/>
        </p:nvSpPr>
        <p:spPr>
          <a:xfrm>
            <a:off x="6140450" y="9593631"/>
            <a:ext cx="874962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6047742" y="7937500"/>
            <a:ext cx="815410" cy="8154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5" name="Picture 145"/>
          <p:cNvPicPr/>
          <p:nvPr/>
        </p:nvPicPr>
        <p:blipFill>
          <a:blip r:embed="rId20" cstate="print"/>
          <a:stretch/>
        </p:blipFill>
        <p:spPr>
          <a:xfrm>
            <a:off x="6162091" y="8141804"/>
            <a:ext cx="601641" cy="516559"/>
          </a:xfrm>
          <a:prstGeom prst="rect">
            <a:avLst/>
          </a:prstGeom>
        </p:spPr>
      </p:pic>
      <p:pic>
        <p:nvPicPr>
          <p:cNvPr id="147" name="Picture 147"/>
          <p:cNvPicPr/>
          <p:nvPr/>
        </p:nvPicPr>
        <p:blipFill>
          <a:blip r:embed="rId21" cstate="print"/>
          <a:stretch/>
        </p:blipFill>
        <p:spPr>
          <a:xfrm>
            <a:off x="6153042" y="9577102"/>
            <a:ext cx="862371" cy="862370"/>
          </a:xfrm>
          <a:prstGeom prst="rect">
            <a:avLst/>
          </a:prstGeom>
        </p:spPr>
      </p:pic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val="2844158298"/>
              </p:ext>
            </p:extLst>
          </p:nvPr>
        </p:nvGraphicFramePr>
        <p:xfrm>
          <a:off x="178250" y="1746700"/>
          <a:ext cx="7130421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999"/>
                <a:gridCol w="900001"/>
                <a:gridCol w="5150421"/>
              </a:tblGrid>
              <a:tr h="30480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aseline="0" noProof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  </a:t>
                      </a:r>
                      <a:endParaRPr lang="ru-RU" sz="1600" noProof="0" dirty="0" smtClean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6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noProof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600" noProof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1" noProof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Занятия</a:t>
                      </a:r>
                      <a:r>
                        <a:rPr lang="ru-RU" sz="1600" b="1" baseline="0" noProof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 постоянной основе </a:t>
                      </a:r>
                      <a:endParaRPr lang="ru-RU" sz="1600" b="1" noProof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376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30.11.2026</a:t>
                      </a:r>
                      <a:endParaRPr lang="ru-RU" sz="12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4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baseline="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Школьный клуб  </a:t>
                      </a: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«Серебряная ладья»</a:t>
                      </a:r>
                      <a:endParaRPr lang="ru-RU" sz="14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376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30.11.2026</a:t>
                      </a:r>
                      <a:endParaRPr lang="ru-RU" sz="12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4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</a:rPr>
                        <a:t>Творческая мастерская "Поделки у Светланы "</a:t>
                      </a:r>
                    </a:p>
                  </a:txBody>
                  <a:tcPr marL="9525" marR="9525" marT="9525" marB="0"/>
                </a:tc>
              </a:tr>
              <a:tr h="32376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24.11.2026</a:t>
                      </a:r>
                      <a:endParaRPr lang="ru-RU" sz="12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4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Студия пэчворка" Волшебный лоскуток"</a:t>
                      </a:r>
                    </a:p>
                  </a:txBody>
                  <a:tcPr marL="9525" marR="9525" marT="9525" marB="0"/>
                </a:tc>
              </a:tr>
              <a:tr h="54624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25.11.2026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en-US" sz="1400" b="1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400" b="1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15:00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Занятия по развитию памяти (проект «Нейромагия»)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5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Клуб любителей вязания «</a:t>
                      </a:r>
                      <a:r>
                        <a:rPr lang="ru-RU" sz="1400" b="1" kern="150" baseline="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Петелька за петелькой»</a:t>
                      </a:r>
                      <a:endParaRPr lang="ru-RU" sz="1400" b="1" kern="150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Любительский клуб «КиноСреда», ул. Шевченко, 9</a:t>
                      </a:r>
                      <a:endParaRPr lang="ru-RU" sz="1400" b="1" kern="150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4928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26.11.2026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15:00</a:t>
                      </a:r>
                    </a:p>
                    <a:p>
                      <a:pPr algn="ctr"/>
                      <a:endParaRPr lang="ru-RU" sz="1400" b="1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16:00</a:t>
                      </a:r>
                      <a:endParaRPr lang="ru-RU" sz="1400" b="1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 класс со специалистами Центра корейской культуры «Бумажное творчество – квиллинг»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Индивидуальные занятия по цифровой грамотности</a:t>
                      </a:r>
                      <a:r>
                        <a:rPr lang="ru-RU" sz="1400" b="1" baseline="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волонтерами</a:t>
                      </a: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«Смарт пенсионер»</a:t>
                      </a:r>
                    </a:p>
                  </a:txBody>
                  <a:tcPr marL="68580" marR="68580" marT="0" marB="0"/>
                </a:tc>
              </a:tr>
              <a:tr h="549840">
                <a:tc>
                  <a:txBody>
                    <a:bodyPr/>
                    <a:lstStyle/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20.11.2026</a:t>
                      </a:r>
                    </a:p>
                    <a:p>
                      <a:r>
                        <a:rPr lang="ru-RU" sz="12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27.11.2026</a:t>
                      </a:r>
                    </a:p>
                    <a:p>
                      <a:endParaRPr lang="ru-RU" sz="1200" b="1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12:00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15:00</a:t>
                      </a:r>
                    </a:p>
                    <a:p>
                      <a:pPr algn="ctr"/>
                      <a:endParaRPr lang="ru-RU" sz="1400" b="1" noProof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Занятия по развитию памяти (проект «Нейромагия»)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Клуб " Серебреные полиглоты, английский язык"</a:t>
                      </a:r>
                      <a:endParaRPr lang="en-US" sz="1400" b="1" kern="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 класс от художника Анастасии Шамшиной  «Рисуем пастелью» ( в рамках  инклюзивного проекта «Слышать закат»), запись по тел. 46-91-45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9" name="Shape 149"/>
          <p:cNvSpPr/>
          <p:nvPr/>
        </p:nvSpPr>
        <p:spPr>
          <a:xfrm>
            <a:off x="2832075" y="7659495"/>
            <a:ext cx="3886200" cy="71840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b="1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Время</a:t>
            </a:r>
            <a:r>
              <a:rPr b="1" spc="-65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spc="-10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работы: понедельник </a:t>
            </a:r>
            <a:r>
              <a:rPr b="1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–</a:t>
            </a:r>
            <a:r>
              <a:rPr b="1" spc="-10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пятница 09:00</a:t>
            </a:r>
            <a:r>
              <a:rPr b="1" spc="-5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–</a:t>
            </a:r>
            <a:r>
              <a:rPr b="1" spc="-15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spc="-20" dirty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18:00</a:t>
            </a:r>
            <a:endParaRPr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667</TotalTime>
  <Words>405</Words>
  <Application>Microsoft Office PowerPoint</Application>
  <DocSecurity>0</DocSecurity>
  <PresentationFormat>Произвольный</PresentationFormat>
  <Paragraphs>118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НОЯБРЬ   2026</vt:lpstr>
      <vt:lpstr>МЕРОПРИЯТИЯ  НА НОЯБРЬ     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АВГУСТ  2026</dc:title>
  <dc:creator>Дружинина Лилия Владимировна</dc:creator>
  <cp:lastModifiedBy>037KalinovaTO</cp:lastModifiedBy>
  <cp:revision>96</cp:revision>
  <dcterms:created xsi:type="dcterms:W3CDTF">2025-11-06T11:20:25Z</dcterms:created>
  <dcterms:modified xsi:type="dcterms:W3CDTF">2026-10-29T05:29:37Z</dcterms:modified>
</cp:coreProperties>
</file>