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3"/>
          <p:cNvPicPr/>
          <p:nvPr/>
        </p:nvPicPr>
        <p:blipFill>
          <a:blip r:embed="rId2" cstate="print"/>
          <a:stretch/>
        </p:blipFill>
        <p:spPr>
          <a:xfrm>
            <a:off x="3363480" y="108000"/>
            <a:ext cx="4087080" cy="1657080"/>
          </a:xfrm>
          <a:prstGeom prst="rect">
            <a:avLst/>
          </a:prstGeom>
          <a:ln>
            <a:noFill/>
          </a:ln>
        </p:spPr>
      </p:pic>
      <p:sp>
        <p:nvSpPr>
          <p:cNvPr id="39" name="CustomShape 1"/>
          <p:cNvSpPr/>
          <p:nvPr/>
        </p:nvSpPr>
        <p:spPr>
          <a:xfrm>
            <a:off x="44280" y="6962040"/>
            <a:ext cx="7321680" cy="37310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0" name="object 36"/>
          <p:cNvPicPr/>
          <p:nvPr/>
        </p:nvPicPr>
        <p:blipFill>
          <a:blip r:embed="rId3" cstate="print"/>
          <a:stretch/>
        </p:blipFill>
        <p:spPr>
          <a:xfrm>
            <a:off x="644400" y="8176320"/>
            <a:ext cx="101880" cy="131400"/>
          </a:xfrm>
          <a:prstGeom prst="rect">
            <a:avLst/>
          </a:prstGeom>
          <a:ln>
            <a:noFill/>
          </a:ln>
        </p:spPr>
      </p:pic>
      <p:sp>
        <p:nvSpPr>
          <p:cNvPr id="41" name="CustomShape 2"/>
          <p:cNvSpPr/>
          <p:nvPr/>
        </p:nvSpPr>
        <p:spPr>
          <a:xfrm>
            <a:off x="771480" y="8178120"/>
            <a:ext cx="93240" cy="12816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2" name="object 38"/>
          <p:cNvPicPr/>
          <p:nvPr/>
        </p:nvPicPr>
        <p:blipFill>
          <a:blip r:embed="rId4" cstate="print"/>
          <a:stretch/>
        </p:blipFill>
        <p:spPr>
          <a:xfrm>
            <a:off x="888840" y="8176320"/>
            <a:ext cx="290880" cy="131400"/>
          </a:xfrm>
          <a:prstGeom prst="rect">
            <a:avLst/>
          </a:prstGeom>
          <a:ln>
            <a:noFill/>
          </a:ln>
        </p:spPr>
      </p:pic>
      <p:pic>
        <p:nvPicPr>
          <p:cNvPr id="43" name="object 39"/>
          <p:cNvPicPr/>
          <p:nvPr/>
        </p:nvPicPr>
        <p:blipFill>
          <a:blip r:embed="rId5" cstate="print"/>
          <a:stretch/>
        </p:blipFill>
        <p:spPr>
          <a:xfrm>
            <a:off x="1201680" y="8176320"/>
            <a:ext cx="317880" cy="131400"/>
          </a:xfrm>
          <a:prstGeom prst="rect">
            <a:avLst/>
          </a:prstGeom>
          <a:ln>
            <a:noFill/>
          </a:ln>
        </p:spPr>
      </p:pic>
      <p:pic>
        <p:nvPicPr>
          <p:cNvPr id="44" name="object 40"/>
          <p:cNvPicPr/>
          <p:nvPr/>
        </p:nvPicPr>
        <p:blipFill>
          <a:blip r:embed="rId6" cstate="print"/>
          <a:stretch/>
        </p:blipFill>
        <p:spPr>
          <a:xfrm>
            <a:off x="1545480" y="8178120"/>
            <a:ext cx="108720" cy="127800"/>
          </a:xfrm>
          <a:prstGeom prst="rect">
            <a:avLst/>
          </a:prstGeom>
          <a:ln>
            <a:noFill/>
          </a:ln>
        </p:spPr>
      </p:pic>
      <p:pic>
        <p:nvPicPr>
          <p:cNvPr id="45" name="object 41"/>
          <p:cNvPicPr/>
          <p:nvPr/>
        </p:nvPicPr>
        <p:blipFill>
          <a:blip r:embed="rId7" cstate="print"/>
          <a:stretch/>
        </p:blipFill>
        <p:spPr>
          <a:xfrm>
            <a:off x="1679400" y="8178120"/>
            <a:ext cx="111600" cy="129600"/>
          </a:xfrm>
          <a:prstGeom prst="rect">
            <a:avLst/>
          </a:prstGeom>
          <a:ln>
            <a:noFill/>
          </a:ln>
        </p:spPr>
      </p:pic>
      <p:sp>
        <p:nvSpPr>
          <p:cNvPr id="46" name="CustomShape 3"/>
          <p:cNvSpPr/>
          <p:nvPr/>
        </p:nvSpPr>
        <p:spPr>
          <a:xfrm>
            <a:off x="4822920" y="316800"/>
            <a:ext cx="2459160" cy="190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81360" rIns="36000" bIns="36000"/>
          <a:lstStyle/>
          <a:p>
            <a:pPr marL="439560" indent="-425880" algn="r">
              <a:lnSpc>
                <a:spcPts val="2701"/>
              </a:lnSpc>
              <a:spcBef>
                <a:spcPts val="641"/>
              </a:spcBef>
            </a:pPr>
            <a:r>
              <a:rPr lang="ru-RU" sz="2600" b="1" strike="noStrike" spc="-1">
                <a:solidFill>
                  <a:srgbClr val="FFFFFF"/>
                </a:solidFill>
                <a:latin typeface="Calibri"/>
                <a:ea typeface="Arial"/>
              </a:rPr>
              <a:t>МЕРОПРИЯТИЯ на ноябрь  </a:t>
            </a:r>
            <a:r>
              <a:t/>
            </a:r>
            <a:br/>
            <a:r>
              <a:rPr lang="ru-RU" sz="2600" b="1" strike="noStrike" spc="-9">
                <a:solidFill>
                  <a:srgbClr val="FFFFFF"/>
                </a:solidFill>
                <a:latin typeface="Calibri"/>
                <a:ea typeface="Arial"/>
              </a:rPr>
              <a:t>2026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47" name="CustomShape 4"/>
          <p:cNvSpPr/>
          <p:nvPr/>
        </p:nvSpPr>
        <p:spPr>
          <a:xfrm>
            <a:off x="628920" y="8441640"/>
            <a:ext cx="5531760" cy="224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174600" rIns="36000" bIns="36000"/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126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26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6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600" b="0" strike="noStrike" spc="-2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6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6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6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г. Комсомольск-на-Амуре , ул. Лесозаводская 5б</a:t>
            </a:r>
            <a:endParaRPr lang="ru-RU" sz="16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600" b="0" strike="noStrike" spc="-1">
                <a:solidFill>
                  <a:srgbClr val="FFFFFF"/>
                </a:solidFill>
                <a:latin typeface="Calibri"/>
                <a:ea typeface="DejaVu Sans"/>
              </a:rPr>
              <a:t>88001000001</a:t>
            </a:r>
            <a:endParaRPr lang="ru-RU" sz="16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ru-RU" sz="16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ru-RU" sz="1600" b="0" strike="noStrike" spc="-1">
              <a:latin typeface="Arial"/>
            </a:endParaRPr>
          </a:p>
        </p:txBody>
      </p:sp>
      <p:sp>
        <p:nvSpPr>
          <p:cNvPr id="48" name="CustomShape 5"/>
          <p:cNvSpPr/>
          <p:nvPr/>
        </p:nvSpPr>
        <p:spPr>
          <a:xfrm>
            <a:off x="3816000" y="7355160"/>
            <a:ext cx="3414960" cy="56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12600" rIns="36000" bIns="36000"/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lang="ru-RU" sz="1600" b="1" strike="noStrike" spc="-55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55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пятница: 09:00 –</a:t>
            </a:r>
            <a:r>
              <a:rPr lang="ru-RU" sz="1600" b="1" strike="noStrike" spc="-4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9">
                <a:solidFill>
                  <a:srgbClr val="58595B"/>
                </a:solidFill>
                <a:latin typeface="Calibri"/>
                <a:ea typeface="DejaVu Sans"/>
              </a:rPr>
              <a:t>17:00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9" name="CustomShape 6"/>
          <p:cNvSpPr/>
          <p:nvPr/>
        </p:nvSpPr>
        <p:spPr>
          <a:xfrm>
            <a:off x="5639760" y="9045000"/>
            <a:ext cx="1778760" cy="37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3120" rIns="36000" bIns="36000"/>
          <a:lstStyle/>
          <a:p>
            <a:pPr marL="12600" algn="ctr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88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пенсионного и социального страхования</a:t>
            </a:r>
            <a:r>
              <a:rPr lang="ru-RU" sz="800" b="0" strike="noStrike" spc="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5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по</a:t>
            </a:r>
            <a:r>
              <a:rPr lang="ru-RU" sz="800" b="0" strike="noStrike" spc="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9">
                <a:solidFill>
                  <a:srgbClr val="FFFFFF"/>
                </a:solidFill>
                <a:latin typeface="Calibri"/>
                <a:ea typeface="DejaVu Sans"/>
              </a:rPr>
              <a:t>Хабаровскому краю и ЕАО</a:t>
            </a:r>
            <a:endParaRPr lang="ru-RU" sz="800" b="0" strike="noStrike" spc="-1">
              <a:latin typeface="Arial"/>
            </a:endParaRPr>
          </a:p>
        </p:txBody>
      </p:sp>
      <p:pic>
        <p:nvPicPr>
          <p:cNvPr id="50" name="object 49"/>
          <p:cNvPicPr/>
          <p:nvPr/>
        </p:nvPicPr>
        <p:blipFill>
          <a:blip r:embed="rId8" cstate="print"/>
          <a:stretch/>
        </p:blipFill>
        <p:spPr>
          <a:xfrm>
            <a:off x="512280" y="489240"/>
            <a:ext cx="838080" cy="955800"/>
          </a:xfrm>
          <a:prstGeom prst="rect">
            <a:avLst/>
          </a:prstGeom>
          <a:ln>
            <a:noFill/>
          </a:ln>
        </p:spPr>
      </p:pic>
      <p:sp>
        <p:nvSpPr>
          <p:cNvPr id="51" name="CustomShape 7"/>
          <p:cNvSpPr/>
          <p:nvPr/>
        </p:nvSpPr>
        <p:spPr>
          <a:xfrm>
            <a:off x="1577160" y="814680"/>
            <a:ext cx="293760" cy="18396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CustomShape 8"/>
          <p:cNvSpPr/>
          <p:nvPr/>
        </p:nvSpPr>
        <p:spPr>
          <a:xfrm>
            <a:off x="1917720" y="814680"/>
            <a:ext cx="289440" cy="14976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3" name="object 53"/>
          <p:cNvPicPr/>
          <p:nvPr/>
        </p:nvPicPr>
        <p:blipFill>
          <a:blip r:embed="rId9" cstate="print"/>
          <a:stretch/>
        </p:blipFill>
        <p:spPr>
          <a:xfrm>
            <a:off x="2244240" y="815040"/>
            <a:ext cx="119880" cy="148680"/>
          </a:xfrm>
          <a:prstGeom prst="rect">
            <a:avLst/>
          </a:prstGeom>
          <a:ln>
            <a:noFill/>
          </a:ln>
        </p:spPr>
      </p:pic>
      <p:pic>
        <p:nvPicPr>
          <p:cNvPr id="54" name="object 54"/>
          <p:cNvPicPr/>
          <p:nvPr/>
        </p:nvPicPr>
        <p:blipFill>
          <a:blip r:embed="rId10" cstate="print"/>
          <a:stretch/>
        </p:blipFill>
        <p:spPr>
          <a:xfrm>
            <a:off x="1556640" y="1049760"/>
            <a:ext cx="158400" cy="152280"/>
          </a:xfrm>
          <a:prstGeom prst="rect">
            <a:avLst/>
          </a:prstGeom>
          <a:ln>
            <a:noFill/>
          </a:ln>
        </p:spPr>
      </p:pic>
      <p:pic>
        <p:nvPicPr>
          <p:cNvPr id="55" name="object 56"/>
          <p:cNvPicPr/>
          <p:nvPr/>
        </p:nvPicPr>
        <p:blipFill>
          <a:blip r:embed="rId11" cstate="print"/>
          <a:stretch/>
        </p:blipFill>
        <p:spPr>
          <a:xfrm>
            <a:off x="1762920" y="1051560"/>
            <a:ext cx="121320" cy="148680"/>
          </a:xfrm>
          <a:prstGeom prst="rect">
            <a:avLst/>
          </a:prstGeom>
          <a:ln>
            <a:noFill/>
          </a:ln>
        </p:spPr>
      </p:pic>
      <p:sp>
        <p:nvSpPr>
          <p:cNvPr id="56" name="CustomShape 9"/>
          <p:cNvSpPr/>
          <p:nvPr/>
        </p:nvSpPr>
        <p:spPr>
          <a:xfrm>
            <a:off x="1917720" y="1051200"/>
            <a:ext cx="521280" cy="18216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7" name="object 59"/>
          <p:cNvPicPr/>
          <p:nvPr/>
        </p:nvPicPr>
        <p:blipFill>
          <a:blip r:embed="rId12" cstate="print"/>
          <a:stretch/>
        </p:blipFill>
        <p:spPr>
          <a:xfrm>
            <a:off x="2489040" y="1051560"/>
            <a:ext cx="128520" cy="148680"/>
          </a:xfrm>
          <a:prstGeom prst="rect">
            <a:avLst/>
          </a:prstGeom>
          <a:ln>
            <a:noFill/>
          </a:ln>
        </p:spPr>
      </p:pic>
      <p:pic>
        <p:nvPicPr>
          <p:cNvPr id="58" name="object 60"/>
          <p:cNvPicPr/>
          <p:nvPr/>
        </p:nvPicPr>
        <p:blipFill>
          <a:blip r:embed="rId13" cstate="print"/>
          <a:stretch/>
        </p:blipFill>
        <p:spPr>
          <a:xfrm>
            <a:off x="2658960" y="1051560"/>
            <a:ext cx="119520" cy="148680"/>
          </a:xfrm>
          <a:prstGeom prst="rect">
            <a:avLst/>
          </a:prstGeom>
          <a:ln>
            <a:noFill/>
          </a:ln>
        </p:spPr>
      </p:pic>
      <p:pic>
        <p:nvPicPr>
          <p:cNvPr id="59" name="object 62"/>
          <p:cNvPicPr/>
          <p:nvPr/>
        </p:nvPicPr>
        <p:blipFill>
          <a:blip r:embed="rId14" cstate="print"/>
          <a:stretch/>
        </p:blipFill>
        <p:spPr>
          <a:xfrm>
            <a:off x="1556640" y="1292040"/>
            <a:ext cx="141840" cy="154080"/>
          </a:xfrm>
          <a:prstGeom prst="rect">
            <a:avLst/>
          </a:prstGeom>
          <a:ln>
            <a:noFill/>
          </a:ln>
        </p:spPr>
      </p:pic>
      <p:pic>
        <p:nvPicPr>
          <p:cNvPr id="60" name="object 63"/>
          <p:cNvPicPr/>
          <p:nvPr/>
        </p:nvPicPr>
        <p:blipFill>
          <a:blip r:embed="rId15" cstate="print"/>
          <a:stretch/>
        </p:blipFill>
        <p:spPr>
          <a:xfrm>
            <a:off x="1725840" y="1292040"/>
            <a:ext cx="163080" cy="154080"/>
          </a:xfrm>
          <a:prstGeom prst="rect">
            <a:avLst/>
          </a:prstGeom>
          <a:ln>
            <a:noFill/>
          </a:ln>
        </p:spPr>
      </p:pic>
      <p:pic>
        <p:nvPicPr>
          <p:cNvPr id="61" name="object 64"/>
          <p:cNvPicPr/>
          <p:nvPr/>
        </p:nvPicPr>
        <p:blipFill>
          <a:blip r:embed="rId16" cstate="print"/>
          <a:stretch/>
        </p:blipFill>
        <p:spPr>
          <a:xfrm>
            <a:off x="1917720" y="1284480"/>
            <a:ext cx="358920" cy="186480"/>
          </a:xfrm>
          <a:prstGeom prst="rect">
            <a:avLst/>
          </a:prstGeom>
          <a:ln>
            <a:noFill/>
          </a:ln>
        </p:spPr>
      </p:pic>
      <p:pic>
        <p:nvPicPr>
          <p:cNvPr id="62" name="object 65"/>
          <p:cNvPicPr/>
          <p:nvPr/>
        </p:nvPicPr>
        <p:blipFill>
          <a:blip r:embed="rId17" cstate="print"/>
          <a:stretch/>
        </p:blipFill>
        <p:spPr>
          <a:xfrm>
            <a:off x="2300040" y="1292040"/>
            <a:ext cx="163080" cy="154080"/>
          </a:xfrm>
          <a:prstGeom prst="rect">
            <a:avLst/>
          </a:prstGeom>
          <a:ln>
            <a:noFill/>
          </a:ln>
        </p:spPr>
      </p:pic>
      <p:sp>
        <p:nvSpPr>
          <p:cNvPr id="63" name="CustomShape 10"/>
          <p:cNvSpPr/>
          <p:nvPr/>
        </p:nvSpPr>
        <p:spPr>
          <a:xfrm>
            <a:off x="2494080" y="1290960"/>
            <a:ext cx="137160" cy="14832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4" name="object 67"/>
          <p:cNvPicPr/>
          <p:nvPr/>
        </p:nvPicPr>
        <p:blipFill>
          <a:blip r:embed="rId18" cstate="print"/>
          <a:stretch/>
        </p:blipFill>
        <p:spPr>
          <a:xfrm>
            <a:off x="2661480" y="1290960"/>
            <a:ext cx="168840" cy="180000"/>
          </a:xfrm>
          <a:prstGeom prst="rect">
            <a:avLst/>
          </a:prstGeom>
          <a:ln>
            <a:noFill/>
          </a:ln>
        </p:spPr>
      </p:pic>
      <p:pic>
        <p:nvPicPr>
          <p:cNvPr id="65" name="object 68"/>
          <p:cNvPicPr/>
          <p:nvPr/>
        </p:nvPicPr>
        <p:blipFill>
          <a:blip r:embed="rId19" cstate="print"/>
          <a:stretch/>
        </p:blipFill>
        <p:spPr>
          <a:xfrm>
            <a:off x="2861640" y="1290960"/>
            <a:ext cx="167040" cy="148680"/>
          </a:xfrm>
          <a:prstGeom prst="rect">
            <a:avLst/>
          </a:prstGeom>
          <a:ln>
            <a:noFill/>
          </a:ln>
        </p:spPr>
      </p:pic>
      <p:sp>
        <p:nvSpPr>
          <p:cNvPr id="66" name="CustomShape 11"/>
          <p:cNvSpPr/>
          <p:nvPr/>
        </p:nvSpPr>
        <p:spPr>
          <a:xfrm>
            <a:off x="6140520" y="9593640"/>
            <a:ext cx="873360" cy="8571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7" name="CustomShape 12"/>
          <p:cNvSpPr/>
          <p:nvPr/>
        </p:nvSpPr>
        <p:spPr>
          <a:xfrm>
            <a:off x="6047640" y="7937640"/>
            <a:ext cx="813960" cy="813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8" name="object 48"/>
          <p:cNvPicPr/>
          <p:nvPr/>
        </p:nvPicPr>
        <p:blipFill>
          <a:blip r:embed="rId20" cstate="print"/>
          <a:stretch/>
        </p:blipFill>
        <p:spPr>
          <a:xfrm>
            <a:off x="6162120" y="8166240"/>
            <a:ext cx="600120" cy="515160"/>
          </a:xfrm>
          <a:prstGeom prst="rect">
            <a:avLst/>
          </a:prstGeom>
          <a:ln>
            <a:noFill/>
          </a:ln>
        </p:spPr>
      </p:pic>
      <p:pic>
        <p:nvPicPr>
          <p:cNvPr id="69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60760" cy="860760"/>
          </a:xfrm>
          <a:prstGeom prst="rect">
            <a:avLst/>
          </a:prstGeom>
          <a:ln>
            <a:noFill/>
          </a:ln>
        </p:spPr>
      </p:pic>
      <p:graphicFrame>
        <p:nvGraphicFramePr>
          <p:cNvPr id="70" name="Table 13"/>
          <p:cNvGraphicFramePr/>
          <p:nvPr>
            <p:extLst>
              <p:ext uri="{D42A27DB-BD31-4B8C-83A1-F6EECF244321}">
                <p14:modId xmlns:p14="http://schemas.microsoft.com/office/powerpoint/2010/main" val="2071919240"/>
              </p:ext>
            </p:extLst>
          </p:nvPr>
        </p:nvGraphicFramePr>
        <p:xfrm>
          <a:off x="196920" y="1694160"/>
          <a:ext cx="7086240" cy="5206048"/>
        </p:xfrm>
        <a:graphic>
          <a:graphicData uri="http://schemas.openxmlformats.org/drawingml/2006/table">
            <a:tbl>
              <a:tblPr/>
              <a:tblGrid>
                <a:gridCol w="1240560"/>
                <a:gridCol w="813240"/>
                <a:gridCol w="5032440"/>
              </a:tblGrid>
              <a:tr h="3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Дата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Мероприятие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288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02.11.2026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11:00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Викторина, посвященная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Дню </a:t>
                      </a: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народного </a:t>
                      </a:r>
                      <a:r>
                        <a:rPr lang="ru-RU" sz="1400" b="0" strike="noStrike" spc="-1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единства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84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03.11.2026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13:00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Участие в Международной просветительской акции "Этнографический диктант"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88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05.11.2026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14:00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Консультирование по пенсионным и социальным выплатам. 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288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09.11.2026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09:00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Нейрогимнастика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 (занятия</a:t>
                      </a:r>
                      <a:r>
                        <a:rPr lang="ru-RU" sz="14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 для профилактики деменции)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. 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88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10.11.2026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15:00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Видеотрансляция  РО «Знание» г.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Хабаровск </a:t>
                      </a:r>
                    </a:p>
                    <a:p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Times New Roman"/>
                        </a:rPr>
                        <a:t>«Здоровье будущего: инновации и прогрессы в области медицины в России»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84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12.11.2026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17:00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Видеотрансляция лекции РО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«Знание» г. Москва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«Кино большой страны: искусство, которое объединяет»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00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13.11.2026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11:00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799"/>
                        </a:spcAf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«Грация серебряного века»- спиральная гимнастика. (Аллея труда 58). По предварительной записи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288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 18.11.2026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10:00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799"/>
                        </a:spcAf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Интеллектуальная игра «День рождения Деда Мороза»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84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19.11.2026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13:00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Серебряное </a:t>
                      </a:r>
                      <a:r>
                        <a:rPr lang="ru-RU" sz="1400" b="0" strike="noStrike" spc="-1" dirty="0" err="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волонтерство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. Плетение маскировочной сети с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волонтерским</a:t>
                      </a:r>
                      <a:r>
                        <a:rPr lang="ru-RU" sz="14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 </a:t>
                      </a:r>
                      <a:r>
                        <a:rPr lang="ru-RU" sz="14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объединением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«</a:t>
                      </a: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СВОи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бабушки».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                                ул. Краснофлотская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, д. 22/2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00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20.11.2026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11:00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799"/>
                        </a:spcAf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«Грация серебряного века»- спиральная гимнастика. (Аллея труда 58). По предварительной записи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object 33"/>
          <p:cNvPicPr/>
          <p:nvPr/>
        </p:nvPicPr>
        <p:blipFill>
          <a:blip r:embed="rId2" cstate="print"/>
          <a:stretch/>
        </p:blipFill>
        <p:spPr>
          <a:xfrm>
            <a:off x="3363480" y="108000"/>
            <a:ext cx="4087080" cy="1657080"/>
          </a:xfrm>
          <a:prstGeom prst="rect">
            <a:avLst/>
          </a:prstGeom>
          <a:ln>
            <a:noFill/>
          </a:ln>
        </p:spPr>
      </p:pic>
      <p:sp>
        <p:nvSpPr>
          <p:cNvPr id="72" name="CustomShape 1"/>
          <p:cNvSpPr/>
          <p:nvPr/>
        </p:nvSpPr>
        <p:spPr>
          <a:xfrm>
            <a:off x="196920" y="6960960"/>
            <a:ext cx="7321680" cy="37310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3" name="object 36"/>
          <p:cNvPicPr/>
          <p:nvPr/>
        </p:nvPicPr>
        <p:blipFill>
          <a:blip r:embed="rId3" cstate="print"/>
          <a:stretch/>
        </p:blipFill>
        <p:spPr>
          <a:xfrm>
            <a:off x="644400" y="8176320"/>
            <a:ext cx="101880" cy="131400"/>
          </a:xfrm>
          <a:prstGeom prst="rect">
            <a:avLst/>
          </a:prstGeom>
          <a:ln>
            <a:noFill/>
          </a:ln>
        </p:spPr>
      </p:pic>
      <p:sp>
        <p:nvSpPr>
          <p:cNvPr id="74" name="CustomShape 2"/>
          <p:cNvSpPr/>
          <p:nvPr/>
        </p:nvSpPr>
        <p:spPr>
          <a:xfrm>
            <a:off x="771480" y="8178120"/>
            <a:ext cx="93240" cy="12816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5" name="object 38"/>
          <p:cNvPicPr/>
          <p:nvPr/>
        </p:nvPicPr>
        <p:blipFill>
          <a:blip r:embed="rId4" cstate="print"/>
          <a:stretch/>
        </p:blipFill>
        <p:spPr>
          <a:xfrm>
            <a:off x="888840" y="8176320"/>
            <a:ext cx="290880" cy="131400"/>
          </a:xfrm>
          <a:prstGeom prst="rect">
            <a:avLst/>
          </a:prstGeom>
          <a:ln>
            <a:noFill/>
          </a:ln>
        </p:spPr>
      </p:pic>
      <p:pic>
        <p:nvPicPr>
          <p:cNvPr id="76" name="object 39"/>
          <p:cNvPicPr/>
          <p:nvPr/>
        </p:nvPicPr>
        <p:blipFill>
          <a:blip r:embed="rId5" cstate="print"/>
          <a:stretch/>
        </p:blipFill>
        <p:spPr>
          <a:xfrm>
            <a:off x="1201680" y="8176320"/>
            <a:ext cx="317880" cy="131400"/>
          </a:xfrm>
          <a:prstGeom prst="rect">
            <a:avLst/>
          </a:prstGeom>
          <a:ln>
            <a:noFill/>
          </a:ln>
        </p:spPr>
      </p:pic>
      <p:pic>
        <p:nvPicPr>
          <p:cNvPr id="77" name="object 40"/>
          <p:cNvPicPr/>
          <p:nvPr/>
        </p:nvPicPr>
        <p:blipFill>
          <a:blip r:embed="rId6" cstate="print"/>
          <a:stretch/>
        </p:blipFill>
        <p:spPr>
          <a:xfrm>
            <a:off x="1545480" y="8178120"/>
            <a:ext cx="108720" cy="127800"/>
          </a:xfrm>
          <a:prstGeom prst="rect">
            <a:avLst/>
          </a:prstGeom>
          <a:ln>
            <a:noFill/>
          </a:ln>
        </p:spPr>
      </p:pic>
      <p:pic>
        <p:nvPicPr>
          <p:cNvPr id="78" name="object 41"/>
          <p:cNvPicPr/>
          <p:nvPr/>
        </p:nvPicPr>
        <p:blipFill>
          <a:blip r:embed="rId7" cstate="print"/>
          <a:stretch/>
        </p:blipFill>
        <p:spPr>
          <a:xfrm>
            <a:off x="1679400" y="8178120"/>
            <a:ext cx="111600" cy="129600"/>
          </a:xfrm>
          <a:prstGeom prst="rect">
            <a:avLst/>
          </a:prstGeom>
          <a:ln>
            <a:noFill/>
          </a:ln>
        </p:spPr>
      </p:pic>
      <p:sp>
        <p:nvSpPr>
          <p:cNvPr id="79" name="CustomShape 3"/>
          <p:cNvSpPr/>
          <p:nvPr/>
        </p:nvSpPr>
        <p:spPr>
          <a:xfrm>
            <a:off x="4822920" y="316800"/>
            <a:ext cx="2459160" cy="190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81360" rIns="36000" bIns="36000"/>
          <a:lstStyle/>
          <a:p>
            <a:pPr marL="439560" indent="-425880" algn="r">
              <a:lnSpc>
                <a:spcPts val="2701"/>
              </a:lnSpc>
              <a:spcBef>
                <a:spcPts val="641"/>
              </a:spcBef>
            </a:pPr>
            <a:r>
              <a:rPr lang="ru-RU" sz="2600" b="1" strike="noStrike" spc="-1">
                <a:solidFill>
                  <a:srgbClr val="FFFFFF"/>
                </a:solidFill>
                <a:latin typeface="Calibri"/>
                <a:ea typeface="Arial"/>
              </a:rPr>
              <a:t>МЕРОПРИЯТИЯ  на ноябрь  </a:t>
            </a:r>
            <a:r>
              <a:t/>
            </a:r>
            <a:br/>
            <a:r>
              <a:rPr lang="ru-RU" sz="2600" b="1" strike="noStrike" spc="-9">
                <a:solidFill>
                  <a:srgbClr val="FFFFFF"/>
                </a:solidFill>
                <a:latin typeface="Calibri"/>
                <a:ea typeface="Arial"/>
              </a:rPr>
              <a:t>2026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80" name="CustomShape 4"/>
          <p:cNvSpPr/>
          <p:nvPr/>
        </p:nvSpPr>
        <p:spPr>
          <a:xfrm>
            <a:off x="628920" y="8425440"/>
            <a:ext cx="5531760" cy="242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174600" rIns="36000" bIns="36000"/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126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26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6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600" b="0" strike="noStrike" spc="-2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6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6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6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г. Комсомольск-на-Амуре , ул. Лесозаводская 5б</a:t>
            </a:r>
            <a:endParaRPr lang="ru-RU" sz="16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600" b="0" strike="noStrike" spc="-1">
                <a:solidFill>
                  <a:srgbClr val="FFFFFF"/>
                </a:solidFill>
                <a:latin typeface="Calibri"/>
                <a:ea typeface="DejaVu Sans"/>
              </a:rPr>
              <a:t>88001000001</a:t>
            </a:r>
            <a:endParaRPr lang="ru-RU" sz="16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ru-RU" sz="16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ru-RU" sz="1600" b="0" strike="noStrike" spc="-1">
              <a:latin typeface="Arial"/>
            </a:endParaRPr>
          </a:p>
        </p:txBody>
      </p:sp>
      <p:sp>
        <p:nvSpPr>
          <p:cNvPr id="81" name="CustomShape 5"/>
          <p:cNvSpPr/>
          <p:nvPr/>
        </p:nvSpPr>
        <p:spPr>
          <a:xfrm>
            <a:off x="3783960" y="7373160"/>
            <a:ext cx="3497760" cy="29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12600" rIns="36000" bIns="36000"/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lang="ru-RU" sz="1600" b="1" strike="noStrike" spc="-55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82" name="CustomShape 6"/>
          <p:cNvSpPr/>
          <p:nvPr/>
        </p:nvSpPr>
        <p:spPr>
          <a:xfrm>
            <a:off x="5639760" y="9045000"/>
            <a:ext cx="1778760" cy="37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00" tIns="33120" rIns="36000" bIns="36000"/>
          <a:lstStyle/>
          <a:p>
            <a:pPr marL="12600" algn="ctr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88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пенсионного и социального страхования</a:t>
            </a:r>
            <a:r>
              <a:rPr lang="ru-RU" sz="800" b="0" strike="noStrike" spc="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5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по</a:t>
            </a:r>
            <a:r>
              <a:rPr lang="ru-RU" sz="800" b="0" strike="noStrike" spc="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9">
                <a:solidFill>
                  <a:srgbClr val="FFFFFF"/>
                </a:solidFill>
                <a:latin typeface="Calibri"/>
                <a:ea typeface="DejaVu Sans"/>
              </a:rPr>
              <a:t>Хабаровскому краю и ЕАО</a:t>
            </a:r>
            <a:endParaRPr lang="ru-RU" sz="800" b="0" strike="noStrike" spc="-1">
              <a:latin typeface="Arial"/>
            </a:endParaRPr>
          </a:p>
        </p:txBody>
      </p:sp>
      <p:pic>
        <p:nvPicPr>
          <p:cNvPr id="83" name="object 49"/>
          <p:cNvPicPr/>
          <p:nvPr/>
        </p:nvPicPr>
        <p:blipFill>
          <a:blip r:embed="rId8" cstate="print"/>
          <a:stretch/>
        </p:blipFill>
        <p:spPr>
          <a:xfrm>
            <a:off x="512280" y="489240"/>
            <a:ext cx="838080" cy="955800"/>
          </a:xfrm>
          <a:prstGeom prst="rect">
            <a:avLst/>
          </a:prstGeom>
          <a:ln>
            <a:noFill/>
          </a:ln>
        </p:spPr>
      </p:pic>
      <p:sp>
        <p:nvSpPr>
          <p:cNvPr id="84" name="CustomShape 7"/>
          <p:cNvSpPr/>
          <p:nvPr/>
        </p:nvSpPr>
        <p:spPr>
          <a:xfrm>
            <a:off x="1577160" y="814680"/>
            <a:ext cx="293760" cy="18396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CustomShape 8"/>
          <p:cNvSpPr/>
          <p:nvPr/>
        </p:nvSpPr>
        <p:spPr>
          <a:xfrm>
            <a:off x="1917720" y="814680"/>
            <a:ext cx="289440" cy="14976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6" name="object 53"/>
          <p:cNvPicPr/>
          <p:nvPr/>
        </p:nvPicPr>
        <p:blipFill>
          <a:blip r:embed="rId9" cstate="print"/>
          <a:stretch/>
        </p:blipFill>
        <p:spPr>
          <a:xfrm>
            <a:off x="2244240" y="815040"/>
            <a:ext cx="119880" cy="148680"/>
          </a:xfrm>
          <a:prstGeom prst="rect">
            <a:avLst/>
          </a:prstGeom>
          <a:ln>
            <a:noFill/>
          </a:ln>
        </p:spPr>
      </p:pic>
      <p:pic>
        <p:nvPicPr>
          <p:cNvPr id="87" name="object 54"/>
          <p:cNvPicPr/>
          <p:nvPr/>
        </p:nvPicPr>
        <p:blipFill>
          <a:blip r:embed="rId10" cstate="print"/>
          <a:stretch/>
        </p:blipFill>
        <p:spPr>
          <a:xfrm>
            <a:off x="1556640" y="1049760"/>
            <a:ext cx="158400" cy="152280"/>
          </a:xfrm>
          <a:prstGeom prst="rect">
            <a:avLst/>
          </a:prstGeom>
          <a:ln>
            <a:noFill/>
          </a:ln>
        </p:spPr>
      </p:pic>
      <p:pic>
        <p:nvPicPr>
          <p:cNvPr id="88" name="object 56"/>
          <p:cNvPicPr/>
          <p:nvPr/>
        </p:nvPicPr>
        <p:blipFill>
          <a:blip r:embed="rId11" cstate="print"/>
          <a:stretch/>
        </p:blipFill>
        <p:spPr>
          <a:xfrm>
            <a:off x="1762920" y="1051560"/>
            <a:ext cx="121320" cy="148680"/>
          </a:xfrm>
          <a:prstGeom prst="rect">
            <a:avLst/>
          </a:prstGeom>
          <a:ln>
            <a:noFill/>
          </a:ln>
        </p:spPr>
      </p:pic>
      <p:sp>
        <p:nvSpPr>
          <p:cNvPr id="89" name="CustomShape 9"/>
          <p:cNvSpPr/>
          <p:nvPr/>
        </p:nvSpPr>
        <p:spPr>
          <a:xfrm>
            <a:off x="1917720" y="1051200"/>
            <a:ext cx="521280" cy="18216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0" name="object 59"/>
          <p:cNvPicPr/>
          <p:nvPr/>
        </p:nvPicPr>
        <p:blipFill>
          <a:blip r:embed="rId12" cstate="print"/>
          <a:stretch/>
        </p:blipFill>
        <p:spPr>
          <a:xfrm>
            <a:off x="2489040" y="1051560"/>
            <a:ext cx="128520" cy="148680"/>
          </a:xfrm>
          <a:prstGeom prst="rect">
            <a:avLst/>
          </a:prstGeom>
          <a:ln>
            <a:noFill/>
          </a:ln>
        </p:spPr>
      </p:pic>
      <p:pic>
        <p:nvPicPr>
          <p:cNvPr id="91" name="object 60"/>
          <p:cNvPicPr/>
          <p:nvPr/>
        </p:nvPicPr>
        <p:blipFill>
          <a:blip r:embed="rId13" cstate="print"/>
          <a:stretch/>
        </p:blipFill>
        <p:spPr>
          <a:xfrm>
            <a:off x="2658960" y="1051560"/>
            <a:ext cx="119520" cy="148680"/>
          </a:xfrm>
          <a:prstGeom prst="rect">
            <a:avLst/>
          </a:prstGeom>
          <a:ln>
            <a:noFill/>
          </a:ln>
        </p:spPr>
      </p:pic>
      <p:pic>
        <p:nvPicPr>
          <p:cNvPr id="92" name="object 62"/>
          <p:cNvPicPr/>
          <p:nvPr/>
        </p:nvPicPr>
        <p:blipFill>
          <a:blip r:embed="rId14" cstate="print"/>
          <a:stretch/>
        </p:blipFill>
        <p:spPr>
          <a:xfrm>
            <a:off x="1556640" y="1292040"/>
            <a:ext cx="141840" cy="154080"/>
          </a:xfrm>
          <a:prstGeom prst="rect">
            <a:avLst/>
          </a:prstGeom>
          <a:ln>
            <a:noFill/>
          </a:ln>
        </p:spPr>
      </p:pic>
      <p:pic>
        <p:nvPicPr>
          <p:cNvPr id="93" name="object 63"/>
          <p:cNvPicPr/>
          <p:nvPr/>
        </p:nvPicPr>
        <p:blipFill>
          <a:blip r:embed="rId15" cstate="print"/>
          <a:stretch/>
        </p:blipFill>
        <p:spPr>
          <a:xfrm>
            <a:off x="1725840" y="1292040"/>
            <a:ext cx="163080" cy="154080"/>
          </a:xfrm>
          <a:prstGeom prst="rect">
            <a:avLst/>
          </a:prstGeom>
          <a:ln>
            <a:noFill/>
          </a:ln>
        </p:spPr>
      </p:pic>
      <p:pic>
        <p:nvPicPr>
          <p:cNvPr id="94" name="object 64"/>
          <p:cNvPicPr/>
          <p:nvPr/>
        </p:nvPicPr>
        <p:blipFill>
          <a:blip r:embed="rId16" cstate="print"/>
          <a:stretch/>
        </p:blipFill>
        <p:spPr>
          <a:xfrm>
            <a:off x="1917720" y="1284480"/>
            <a:ext cx="358920" cy="186480"/>
          </a:xfrm>
          <a:prstGeom prst="rect">
            <a:avLst/>
          </a:prstGeom>
          <a:ln>
            <a:noFill/>
          </a:ln>
        </p:spPr>
      </p:pic>
      <p:pic>
        <p:nvPicPr>
          <p:cNvPr id="95" name="object 65"/>
          <p:cNvPicPr/>
          <p:nvPr/>
        </p:nvPicPr>
        <p:blipFill>
          <a:blip r:embed="rId17" cstate="print"/>
          <a:stretch/>
        </p:blipFill>
        <p:spPr>
          <a:xfrm>
            <a:off x="2300040" y="1292040"/>
            <a:ext cx="163080" cy="154080"/>
          </a:xfrm>
          <a:prstGeom prst="rect">
            <a:avLst/>
          </a:prstGeom>
          <a:ln>
            <a:noFill/>
          </a:ln>
        </p:spPr>
      </p:pic>
      <p:sp>
        <p:nvSpPr>
          <p:cNvPr id="96" name="CustomShape 10"/>
          <p:cNvSpPr/>
          <p:nvPr/>
        </p:nvSpPr>
        <p:spPr>
          <a:xfrm>
            <a:off x="2494080" y="1290960"/>
            <a:ext cx="137160" cy="14832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7" name="object 67"/>
          <p:cNvPicPr/>
          <p:nvPr/>
        </p:nvPicPr>
        <p:blipFill>
          <a:blip r:embed="rId18" cstate="print"/>
          <a:stretch/>
        </p:blipFill>
        <p:spPr>
          <a:xfrm>
            <a:off x="2661480" y="1290960"/>
            <a:ext cx="168840" cy="180000"/>
          </a:xfrm>
          <a:prstGeom prst="rect">
            <a:avLst/>
          </a:prstGeom>
          <a:ln>
            <a:noFill/>
          </a:ln>
        </p:spPr>
      </p:pic>
      <p:pic>
        <p:nvPicPr>
          <p:cNvPr id="98" name="object 68"/>
          <p:cNvPicPr/>
          <p:nvPr/>
        </p:nvPicPr>
        <p:blipFill>
          <a:blip r:embed="rId19" cstate="print"/>
          <a:stretch/>
        </p:blipFill>
        <p:spPr>
          <a:xfrm>
            <a:off x="2861640" y="1290960"/>
            <a:ext cx="167040" cy="148680"/>
          </a:xfrm>
          <a:prstGeom prst="rect">
            <a:avLst/>
          </a:prstGeom>
          <a:ln>
            <a:noFill/>
          </a:ln>
        </p:spPr>
      </p:pic>
      <p:sp>
        <p:nvSpPr>
          <p:cNvPr id="99" name="CustomShape 11"/>
          <p:cNvSpPr/>
          <p:nvPr/>
        </p:nvSpPr>
        <p:spPr>
          <a:xfrm>
            <a:off x="6140520" y="9593640"/>
            <a:ext cx="873360" cy="8571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CustomShape 12"/>
          <p:cNvSpPr/>
          <p:nvPr/>
        </p:nvSpPr>
        <p:spPr>
          <a:xfrm>
            <a:off x="6047640" y="7937640"/>
            <a:ext cx="813960" cy="813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1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600120" cy="515160"/>
          </a:xfrm>
          <a:prstGeom prst="rect">
            <a:avLst/>
          </a:prstGeom>
          <a:ln>
            <a:noFill/>
          </a:ln>
        </p:spPr>
      </p:pic>
      <p:pic>
        <p:nvPicPr>
          <p:cNvPr id="102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60760" cy="860760"/>
          </a:xfrm>
          <a:prstGeom prst="rect">
            <a:avLst/>
          </a:prstGeom>
          <a:ln>
            <a:noFill/>
          </a:ln>
        </p:spPr>
      </p:pic>
      <p:graphicFrame>
        <p:nvGraphicFramePr>
          <p:cNvPr id="103" name="Table 13"/>
          <p:cNvGraphicFramePr/>
          <p:nvPr>
            <p:extLst>
              <p:ext uri="{D42A27DB-BD31-4B8C-83A1-F6EECF244321}">
                <p14:modId xmlns:p14="http://schemas.microsoft.com/office/powerpoint/2010/main" val="2812747588"/>
              </p:ext>
            </p:extLst>
          </p:nvPr>
        </p:nvGraphicFramePr>
        <p:xfrm>
          <a:off x="382320" y="1713600"/>
          <a:ext cx="6986520" cy="4004566"/>
        </p:xfrm>
        <a:graphic>
          <a:graphicData uri="http://schemas.openxmlformats.org/drawingml/2006/table">
            <a:tbl>
              <a:tblPr/>
              <a:tblGrid>
                <a:gridCol w="1299240"/>
                <a:gridCol w="908640"/>
                <a:gridCol w="4778640"/>
              </a:tblGrid>
              <a:tr h="344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Дата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Мероприятие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500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latin typeface="Times New Roman"/>
                        </a:rPr>
                        <a:t>23.11.2026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latin typeface="Times New Roman"/>
                        </a:rPr>
                        <a:t>11-00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799"/>
                        </a:spcAf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«Грация серебряного века»- спиральная гимнастика. (Аллея труда 58). По предварительной записи."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84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24.11.2026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10-00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«Доступная цифровая среда: регистрация и использование цифрового удостоверения в ЕПГУ и мессенджере Макс»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61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25.11.2026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11-00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Нейрогимнастика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 (занятия</a:t>
                      </a:r>
                      <a:r>
                        <a:rPr lang="ru-RU" sz="14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 для профилактики деменции)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. 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84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25.11.2026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15-00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err="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Фейсфитнес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: лицевая гимнастика.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Профилактика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возрастных изменений. 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84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26.11.2026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13-00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Серебряное волонтерство. Плетение маскировочной сети с «СВОи бабушки». ул. Краснофлотская, д. 22/2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61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27.11.2026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10-00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Мастер-класс по созданию видеоролика с использованием нейросетей ко дню матери.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500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30.11.2026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"/>
                        </a:rPr>
                        <a:t>11-00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799"/>
                        </a:spcAf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</a:rPr>
                        <a:t>«Грация серебряного века»- спиральная гимнастика. (Аллея труда 58). По предварительной записи."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104" name="CustomShape 14"/>
          <p:cNvSpPr/>
          <p:nvPr/>
        </p:nvSpPr>
        <p:spPr>
          <a:xfrm>
            <a:off x="3783960" y="7560000"/>
            <a:ext cx="3550320" cy="52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55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пятница: 09:00 –</a:t>
            </a:r>
            <a:r>
              <a:rPr lang="ru-RU" sz="1600" b="1" strike="noStrike" spc="-4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9">
                <a:solidFill>
                  <a:srgbClr val="58595B"/>
                </a:solidFill>
                <a:latin typeface="Calibri"/>
                <a:ea typeface="DejaVu Sans"/>
              </a:rPr>
              <a:t>17:00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7417</TotalTime>
  <Words>359</Words>
  <Application>Microsoft Office PowerPoint</Application>
  <PresentationFormat>Произвольный</PresentationFormat>
  <Paragraphs>75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 Unicode MS</vt:lpstr>
      <vt:lpstr>Arial</vt:lpstr>
      <vt:lpstr>Calibri</vt:lpstr>
      <vt:lpstr>DejaVu Sans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Озякова Анастасия Леонидовна</cp:lastModifiedBy>
  <cp:revision>316</cp:revision>
  <cp:lastPrinted>2026-08-12T06:20:28Z</cp:lastPrinted>
  <dcterms:created xsi:type="dcterms:W3CDTF">2025-11-06T11:20:25Z</dcterms:created>
  <dcterms:modified xsi:type="dcterms:W3CDTF">2026-10-30T06:16:09Z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DocSecurity">
    <vt:i4>0</vt:i4>
  </property>
  <property fmtid="{D5CDD505-2E9C-101B-9397-08002B2CF9AE}" pid="6" name="HiddenSlides">
    <vt:i4>0</vt:i4>
  </property>
  <property fmtid="{D5CDD505-2E9C-101B-9397-08002B2CF9AE}" pid="7" name="HyperlinksChanged">
    <vt:bool>false</vt:bool>
  </property>
  <property fmtid="{D5CDD505-2E9C-101B-9397-08002B2CF9AE}" pid="8" name="LastSaved">
    <vt:filetime>2025-11-06T00:00:00Z</vt:filetime>
  </property>
  <property fmtid="{D5CDD505-2E9C-101B-9397-08002B2CF9AE}" pid="9" name="LinksUpToDate">
    <vt:bool>false</vt:bool>
  </property>
  <property fmtid="{D5CDD505-2E9C-101B-9397-08002B2CF9AE}" pid="10" name="MMClips">
    <vt:i4>0</vt:i4>
  </property>
  <property fmtid="{D5CDD505-2E9C-101B-9397-08002B2CF9AE}" pid="11" name="Notes">
    <vt:i4>0</vt:i4>
  </property>
  <property fmtid="{D5CDD505-2E9C-101B-9397-08002B2CF9AE}" pid="12" name="PresentationFormat">
    <vt:lpwstr>Произвольный</vt:lpwstr>
  </property>
  <property fmtid="{D5CDD505-2E9C-101B-9397-08002B2CF9AE}" pid="13" name="Producer">
    <vt:lpwstr>Adobe PDF Library 17.0</vt:lpwstr>
  </property>
  <property fmtid="{D5CDD505-2E9C-101B-9397-08002B2CF9AE}" pid="14" name="ScaleCrop">
    <vt:bool>false</vt:bool>
  </property>
  <property fmtid="{D5CDD505-2E9C-101B-9397-08002B2CF9AE}" pid="15" name="ShareDoc">
    <vt:bool>false</vt:bool>
  </property>
  <property fmtid="{D5CDD505-2E9C-101B-9397-08002B2CF9AE}" pid="16" name="Slides">
    <vt:i4>3</vt:i4>
  </property>
</Properties>
</file>