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4.xml" ContentType="application/vnd.openxmlformats-officedocument.theme+xml"/>
  <Override PartName="/ppt/theme/theme5.xml" ContentType="application/vnd.openxmlformats-officedocument.them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610" y="-120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67225AC-B296-4731-BA9C-612590870132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1D8375-D12E-44D4-BEEF-2FD9AC604CA7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2B1206F-C41F-4A5E-9F1E-0837086FF6E8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752F5BBA-FF8C-4268-A5E4-5CB4980EAC22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8D1D304-8231-441A-9C23-D0CEDD12C0E3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0912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2E69171-D69C-4622-B63D-6048AFF74EE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0912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35288AE-0722-48BB-8165-85E90CA72DE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0912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4CF48D0-2781-4EA0-A018-A95105F0E1C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0912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47C3331-41D8-4D52-A14D-ECCE76FC26CD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544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5360" cy="704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0912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1C8B1C4-6B14-48E1-925C-63593B816DB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28360" cy="523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09080" cy="164736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111240" y="7000200"/>
            <a:ext cx="7334640" cy="3572640"/>
          </a:xfrm>
          <a:custGeom>
            <a:avLst/>
            <a:gdLst>
              <a:gd name="textAreaLeft" fmla="*/ 0 w 7334640"/>
              <a:gd name="textAreaRight" fmla="*/ 7345800 w 7334640"/>
              <a:gd name="textAreaTop" fmla="*/ 0 h 3572640"/>
              <a:gd name="textAreaBottom" fmla="*/ 3583800 h 35726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644400" y="8176320"/>
            <a:ext cx="1136880" cy="121680"/>
            <a:chOff x="644400" y="8176320"/>
            <a:chExt cx="1136880" cy="121680"/>
          </a:xfrm>
        </p:grpSpPr>
        <p:pic>
          <p:nvPicPr>
            <p:cNvPr id="38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2160" cy="121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771480" y="8178120"/>
              <a:ext cx="83520" cy="118440"/>
            </a:xfrm>
            <a:custGeom>
              <a:avLst/>
              <a:gdLst>
                <a:gd name="textAreaLeft" fmla="*/ 0 w 83520"/>
                <a:gd name="textAreaRight" fmla="*/ 94680 w 83520"/>
                <a:gd name="textAreaTop" fmla="*/ 0 h 118440"/>
                <a:gd name="textAreaBottom" fmla="*/ 129600 h 1184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1160" cy="121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08160" cy="121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99000" cy="118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1880" cy="1198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680000" y="316800"/>
            <a:ext cx="2448360" cy="128340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u="none" strike="noStrike" spc="-11">
                <a:solidFill>
                  <a:schemeClr val="lt1"/>
                </a:solidFill>
                <a:uFillTx/>
                <a:latin typeface="Calibri"/>
              </a:rPr>
              <a:t>НОЯБРЬ</a:t>
            </a:r>
            <a:endParaRPr lang="ru-RU" sz="2700" b="0" u="none" strike="noStrike">
              <a:solidFill>
                <a:schemeClr val="dk1"/>
              </a:solidFill>
              <a:uFillTx/>
              <a:latin typeface="Calibri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628920" y="8441640"/>
            <a:ext cx="5103000" cy="202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</a:rPr>
              <a:t>Наши</a:t>
            </a:r>
            <a:r>
              <a:rPr lang="ru-RU" sz="1300" b="0" u="none" strike="noStrike" spc="-34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1300" b="0" u="none" strike="noStrike" spc="-11">
                <a:solidFill>
                  <a:srgbClr val="FFFFFF"/>
                </a:solidFill>
                <a:uFillTx/>
                <a:latin typeface="Calibri"/>
              </a:rPr>
              <a:t>контакты:</a:t>
            </a: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</a:rPr>
              <a:t>Адрес: с. Ленинское , ул. Ленина, д.9 «А»</a:t>
            </a:r>
            <a:r>
              <a:rPr sz="1300"/>
              <a:t/>
            </a:r>
            <a:br>
              <a:rPr sz="1300"/>
            </a:b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</a:rPr>
              <a:t>Контактный номер +7(42663) 21-2-42</a:t>
            </a: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</a:rPr>
              <a:t>ФИО Никулина Ольга Николаевна </a:t>
            </a: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3780000" y="7000200"/>
            <a:ext cx="349200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>
                <a:solidFill>
                  <a:srgbClr val="58595B"/>
                </a:solidFill>
                <a:uFillTx/>
                <a:latin typeface="Calibri"/>
              </a:rPr>
              <a:t>работы: понедельник: 09:00 — 18:00        вторник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</a:rPr>
              <a:t>пятница:</a:t>
            </a:r>
            <a:r>
              <a:rPr lang="ru-RU" sz="1600" b="1" u="none" strike="noStrike" spc="-11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</a:rPr>
              <a:t>09:00</a:t>
            </a:r>
            <a:r>
              <a:rPr lang="ru-RU" sz="1600" b="1" u="none" strike="noStrike" spc="-6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4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uFillTx/>
                <a:latin typeface="Calibri"/>
              </a:rPr>
              <a:t>17:00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5639760" y="9045000"/>
            <a:ext cx="1769040" cy="33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algn="ctr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</a:rPr>
              <a:t>пенсионного </a:t>
            </a:r>
            <a:r>
              <a:rPr lang="ru-RU" sz="800" b="0" u="none" strike="noStrike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</a:rPr>
              <a:t> социального страхования</a:t>
            </a:r>
            <a:r>
              <a:rPr lang="ru-RU" sz="800" b="0" u="none" strike="noStrike" spc="11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uFillTx/>
                <a:latin typeface="Calibri"/>
              </a:rPr>
              <a:t>РФ</a:t>
            </a:r>
            <a:r>
              <a:rPr lang="ru-RU" sz="800" b="0" u="none" strike="noStrike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>
                <a:solidFill>
                  <a:srgbClr val="FFFFFF"/>
                </a:solidFill>
                <a:uFillTx/>
                <a:latin typeface="Calibri"/>
              </a:rPr>
              <a:t>Хабаровскому краю и ЕАО</a:t>
            </a:r>
            <a:endParaRPr lang="ru-RU" sz="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06680" cy="972000"/>
            <a:chOff x="512280" y="489240"/>
            <a:chExt cx="2506680" cy="972000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28360" cy="946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84040" cy="174240"/>
            </a:xfrm>
            <a:custGeom>
              <a:avLst/>
              <a:gdLst>
                <a:gd name="textAreaLeft" fmla="*/ 0 w 284040"/>
                <a:gd name="textAreaRight" fmla="*/ 295200 w 284040"/>
                <a:gd name="textAreaTop" fmla="*/ 0 h 174240"/>
                <a:gd name="textAreaBottom" fmla="*/ 185400 h 1742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36680" cy="140040"/>
              <a:chOff x="1917720" y="814680"/>
              <a:chExt cx="436680" cy="14004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79720" cy="140040"/>
              </a:xfrm>
              <a:custGeom>
                <a:avLst/>
                <a:gdLst>
                  <a:gd name="textAreaLeft" fmla="*/ 0 w 279720"/>
                  <a:gd name="textAreaRight" fmla="*/ 290880 w 279720"/>
                  <a:gd name="textAreaTop" fmla="*/ 0 h 140040"/>
                  <a:gd name="textAreaBottom" fmla="*/ 151200 h 1400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0160" cy="1389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48680" cy="1425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66360" cy="172440"/>
              <a:chOff x="1762920" y="1051200"/>
              <a:chExt cx="666360" cy="17244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1600" cy="1389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11560" cy="172440"/>
              </a:xfrm>
              <a:custGeom>
                <a:avLst/>
                <a:gdLst>
                  <a:gd name="textAreaLeft" fmla="*/ 0 w 511560"/>
                  <a:gd name="textAreaRight" fmla="*/ 522720 w 511560"/>
                  <a:gd name="textAreaTop" fmla="*/ 0 h 172440"/>
                  <a:gd name="textAreaBottom" fmla="*/ 183600 h 1724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79720" cy="138960"/>
              <a:chOff x="2489040" y="1051560"/>
              <a:chExt cx="279720" cy="13896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18800" cy="1389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09800" cy="1389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62320" cy="176760"/>
              <a:chOff x="1556640" y="1284480"/>
              <a:chExt cx="1462320" cy="17676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32120" cy="144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53360" cy="144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49200" cy="176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53360" cy="1443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27440" cy="138600"/>
              </a:xfrm>
              <a:custGeom>
                <a:avLst/>
                <a:gdLst>
                  <a:gd name="textAreaLeft" fmla="*/ 0 w 127440"/>
                  <a:gd name="textAreaRight" fmla="*/ 138600 w 127440"/>
                  <a:gd name="textAreaTop" fmla="*/ 0 h 138600"/>
                  <a:gd name="textAreaBottom" fmla="*/ 149760 h 1386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59120" cy="1702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57320" cy="1389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63640" cy="8474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70" name="Овал 3"/>
          <p:cNvSpPr/>
          <p:nvPr/>
        </p:nvSpPr>
        <p:spPr>
          <a:xfrm>
            <a:off x="6047640" y="7937640"/>
            <a:ext cx="804240" cy="8042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71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0400" cy="50544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1040" cy="8510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/>
        </p:nvGraphicFramePr>
        <p:xfrm>
          <a:off x="249858" y="1746300"/>
          <a:ext cx="6996240" cy="5213520"/>
        </p:xfrm>
        <a:graphic>
          <a:graphicData uri="http://schemas.openxmlformats.org/drawingml/2006/table">
            <a:tbl>
              <a:tblPr/>
              <a:tblGrid>
                <a:gridCol w="1085760"/>
                <a:gridCol w="962640"/>
                <a:gridCol w="4947840"/>
              </a:tblGrid>
              <a:tr h="586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Дата</a:t>
                      </a:r>
                      <a:endParaRPr lang="ru-RU" sz="14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Время</a:t>
                      </a:r>
                      <a:endParaRPr lang="ru-RU" sz="14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4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39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03.11.2026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13:00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Участие в Международной просветительской акции «Этнографический диктант»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00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10.11.2026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15:00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Видеотрансляция лекции РГО Знание г. Хабаровск «Здоровье будущего: инновации и прогрессы в области медицины в России»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4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11.11.2026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11:00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Microsoft YaHei"/>
                        </a:rPr>
                        <a:t>Информационная встреча с представителем Роспотребнадзора: «Вакцинация: мифы, факты и ваша безопасность»»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4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12.11.2026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17:00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Видеотрансляция лекции РГО «Знание» г. Москва «Кино большой страны: искусство, которое объединяет»»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4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18.11.2026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11:00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89"/>
                        </a:spcAft>
                        <a:tabLst>
                          <a:tab pos="0" algn="l"/>
                        </a:tabLs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Индивидуальное консультирование по пенсионным и социальным </a:t>
                      </a:r>
                      <a:r>
                        <a:rPr lang="ru-RU" sz="14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вопросам со специалистом СФР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764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25.11.2029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11:00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89"/>
                        </a:spcAft>
                        <a:tabLst>
                          <a:tab pos="0" algn="l"/>
                        </a:tabLst>
                      </a:pPr>
                      <a:r>
                        <a:rPr lang="ru-RU" sz="14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Круглый</a:t>
                      </a:r>
                      <a:r>
                        <a:rPr lang="ru-RU" sz="1400" b="0" u="none" strike="noStrike" baseline="0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 стол </a:t>
                      </a:r>
                      <a:r>
                        <a:rPr lang="ru-RU" sz="14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с </a:t>
                      </a: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представителями Общероссийского общественно-государственного движения детей и молодежи «Движение Первых» «Тепло поколений»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67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26.10.2029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11:00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Microsoft YaHei"/>
                        </a:rPr>
                        <a:t>Волонтерская деятельность: 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Microsoft YaHei"/>
                        </a:rPr>
                        <a:t>Плетение маскировочных сетей для СВО на площадке штаба «Все для победы».  ул. Пограничная, 32.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uFillTx/>
                        <a:latin typeface="Times New Roman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9012</TotalTime>
  <Words>185</Words>
  <Application>Microsoft Office PowerPoint</Application>
  <PresentationFormat>Произвольный</PresentationFormat>
  <Paragraphs>33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Office Theme</vt:lpstr>
      <vt:lpstr>Office Theme</vt:lpstr>
      <vt:lpstr>Office Theme</vt:lpstr>
      <vt:lpstr>Office Theme</vt:lpstr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037DruzhininaLV</cp:lastModifiedBy>
  <cp:revision>152</cp:revision>
  <cp:lastPrinted>2026-10-22T12:41:31Z</cp:lastPrinted>
  <dcterms:created xsi:type="dcterms:W3CDTF">2025-11-06T11:20:25Z</dcterms:created>
  <dcterms:modified xsi:type="dcterms:W3CDTF">2026-10-22T03:43:00Z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