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1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31110A5-D469-445E-B0A2-B0807264FD18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DD4314A-EFAD-448D-BD52-A68A93BE8E72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A0CDF14-D5F2-4C80-A926-CADE932DD269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2AB6C5D-CE6E-4EAB-B91B-693BE4E04B62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07DA5BF-01FC-440B-8156-0CBEE70421AB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F600FA1-FBFF-4C70-8179-2FBDE142BA8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455561A-64C0-4148-9D29-F8F8A01B4785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929093C-FC95-42F2-8EB5-C21D5E54EA52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52A5D4B-713B-4CE8-8E7B-CF6CCC3E34A7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0317DB2-837E-4187-A05C-526C659D0E4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8D27C37-BCE7-4EE7-B4DB-2BCF1F21FFA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0A23DAB-EFCB-4442-BF85-A1D56682242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BBDB3AF-6F85-4D7C-8A19-C7D2E6B2238C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7720" cy="165600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3280" cy="35812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" name="Группа 1"/>
          <p:cNvGrpSpPr/>
          <p:nvPr/>
        </p:nvGrpSpPr>
        <p:grpSpPr>
          <a:xfrm>
            <a:off x="540000" y="8460000"/>
            <a:ext cx="1145520" cy="130320"/>
            <a:chOff x="540000" y="8460000"/>
            <a:chExt cx="1145520" cy="13032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>
            <a:xfrm>
              <a:off x="540000" y="8460000"/>
              <a:ext cx="100800" cy="130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667080" y="8461800"/>
              <a:ext cx="92160" cy="12708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>
            <a:xfrm>
              <a:off x="784440" y="8460000"/>
              <a:ext cx="289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>
            <a:xfrm>
              <a:off x="1097280" y="8460000"/>
              <a:ext cx="316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>
            <a:xfrm>
              <a:off x="1441080" y="8461800"/>
              <a:ext cx="107640" cy="126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>
            <a:xfrm>
              <a:off x="1575000" y="8461800"/>
              <a:ext cx="110520" cy="128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320000" y="108000"/>
            <a:ext cx="2997000" cy="14810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500" b="1" strike="noStrike" spc="-12">
                <a:solidFill>
                  <a:srgbClr val="FFFFFF"/>
                </a:solidFill>
                <a:latin typeface="Calibri"/>
              </a:rPr>
              <a:t>МЕРОПРИЯТИЯ</a:t>
            </a:r>
            <a:br/>
            <a:r>
              <a:rPr lang="ru-RU" sz="25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500" b="1" strike="noStrike" spc="-7">
                <a:solidFill>
                  <a:srgbClr val="FFFFFF"/>
                </a:solidFill>
                <a:latin typeface="Calibri"/>
              </a:rPr>
              <a:t> АПРЕЛЬ</a:t>
            </a:r>
            <a:br/>
            <a:r>
              <a:rPr lang="ru-RU" sz="25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500" b="0" strike="noStrike" spc="-1">
              <a:latin typeface="Arial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360000" y="8937360"/>
            <a:ext cx="5109480" cy="118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15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15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15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5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15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5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15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2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2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пгт. Нижние Серогозы, ул.Высочина, 5, Херсонская область</a:t>
            </a:r>
            <a:br/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+79900603864</a:t>
            </a:r>
            <a:endParaRPr lang="ru-RU" sz="12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Гриб Татьяна Сергеевна</a:t>
            </a:r>
            <a:endParaRPr lang="ru-RU" sz="1200" b="0" strike="noStrike" spc="-1"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108000"/>
            <a:ext cx="2515320" cy="1121040"/>
            <a:chOff x="512280" y="108000"/>
            <a:chExt cx="2515320" cy="1121040"/>
          </a:xfrm>
        </p:grpSpPr>
        <p:pic>
          <p:nvPicPr>
            <p:cNvPr id="53" name="object 49"/>
            <p:cNvPicPr/>
            <p:nvPr/>
          </p:nvPicPr>
          <p:blipFill>
            <a:blip r:embed="rId8"/>
            <a:stretch/>
          </p:blipFill>
          <p:spPr>
            <a:xfrm>
              <a:off x="512280" y="108000"/>
              <a:ext cx="837000" cy="1090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479880"/>
              <a:ext cx="292680" cy="2091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5" name="object 51"/>
            <p:cNvGrpSpPr/>
            <p:nvPr/>
          </p:nvGrpSpPr>
          <p:grpSpPr>
            <a:xfrm>
              <a:off x="1917720" y="479880"/>
              <a:ext cx="445320" cy="170280"/>
              <a:chOff x="1917720" y="479880"/>
              <a:chExt cx="445320" cy="17028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479880"/>
                <a:ext cx="288360" cy="17028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7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480240"/>
                <a:ext cx="118800" cy="1692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/>
            <a:stretch/>
          </p:blipFill>
          <p:spPr>
            <a:xfrm>
              <a:off x="1556640" y="748440"/>
              <a:ext cx="157320" cy="1731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749880"/>
              <a:ext cx="675000" cy="207000"/>
              <a:chOff x="1762920" y="749880"/>
              <a:chExt cx="675000" cy="20700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750240"/>
                <a:ext cx="120240" cy="16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749880"/>
                <a:ext cx="520200" cy="207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750240"/>
              <a:ext cx="288360" cy="169200"/>
              <a:chOff x="2489040" y="750240"/>
              <a:chExt cx="288360" cy="16920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750240"/>
                <a:ext cx="127440" cy="169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750240"/>
                <a:ext cx="118440" cy="1692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016640"/>
              <a:ext cx="1470960" cy="212400"/>
              <a:chOff x="1556640" y="1016640"/>
              <a:chExt cx="1470960" cy="21240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024920"/>
                <a:ext cx="140760" cy="174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024920"/>
                <a:ext cx="162000" cy="174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016640"/>
                <a:ext cx="357840" cy="212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024920"/>
                <a:ext cx="162000" cy="1749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023840"/>
                <a:ext cx="136080" cy="1684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1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023840"/>
                <a:ext cx="167760" cy="204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023840"/>
                <a:ext cx="165960" cy="1692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Овал 3"/>
          <p:cNvSpPr/>
          <p:nvPr/>
        </p:nvSpPr>
        <p:spPr>
          <a:xfrm>
            <a:off x="6026760" y="810000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/>
          <p:cNvPicPr/>
          <p:nvPr/>
        </p:nvPicPr>
        <p:blipFill>
          <a:blip r:embed="rId20"/>
          <a:stretch/>
        </p:blipFill>
        <p:spPr>
          <a:xfrm>
            <a:off x="6120000" y="8363880"/>
            <a:ext cx="599040" cy="514080"/>
          </a:xfrm>
          <a:prstGeom prst="rect">
            <a:avLst/>
          </a:prstGeom>
          <a:ln w="0">
            <a:noFill/>
          </a:ln>
        </p:spPr>
      </p:pic>
      <p:sp>
        <p:nvSpPr>
          <p:cNvPr id="75" name="object 45"/>
          <p:cNvSpPr/>
          <p:nvPr/>
        </p:nvSpPr>
        <p:spPr>
          <a:xfrm>
            <a:off x="5469840" y="9180000"/>
            <a:ext cx="1729800" cy="945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algn="ctr">
              <a:lnSpc>
                <a:spcPct val="100000"/>
              </a:lnSpc>
              <a:spcBef>
                <a:spcPts val="258"/>
              </a:spcBef>
              <a:buNone/>
            </a:pP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1200" b="0" strike="noStrike" spc="48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1200" b="0" strike="noStrike" spc="-1">
              <a:latin typeface="Arial"/>
            </a:endParaRPr>
          </a:p>
          <a:p>
            <a:pPr marL="12600" algn="ctr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1200" b="0" strike="noStrike" spc="48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1200" b="0" strike="noStrike" spc="-1">
              <a:latin typeface="Arial"/>
            </a:endParaRPr>
          </a:p>
          <a:p>
            <a:pPr marL="12600" algn="ctr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1200" b="0" strike="noStrike" spc="2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Херсонской </a:t>
            </a: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1200" b="0" strike="noStrike" spc="-1">
              <a:latin typeface="Arial"/>
            </a:endParaRPr>
          </a:p>
        </p:txBody>
      </p:sp>
      <p:sp>
        <p:nvSpPr>
          <p:cNvPr id="76" name="TextBox 5"/>
          <p:cNvSpPr/>
          <p:nvPr/>
        </p:nvSpPr>
        <p:spPr>
          <a:xfrm>
            <a:off x="370080" y="1615320"/>
            <a:ext cx="3739335" cy="7372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400" b="0" strike="noStrike" spc="-12" dirty="0">
                <a:solidFill>
                  <a:srgbClr val="595A5C"/>
                </a:solidFill>
                <a:latin typeface="Montserrat Medium"/>
                <a:ea typeface="DejaVu Sans"/>
              </a:rPr>
              <a:t>«Лучезарные» </a:t>
            </a:r>
          </a:p>
          <a:p>
            <a:pPr>
              <a:lnSpc>
                <a:spcPct val="100000"/>
              </a:lnSpc>
              <a:buNone/>
            </a:pPr>
            <a:r>
              <a:rPr lang="ru-RU" sz="1400" b="0" strike="noStrike" spc="-12" dirty="0">
                <a:solidFill>
                  <a:srgbClr val="595A5C"/>
                </a:solidFill>
                <a:latin typeface="Montserrat Medium"/>
                <a:ea typeface="DejaVu Sans"/>
              </a:rPr>
              <a:t> Центр общения старшего поколения</a:t>
            </a:r>
          </a:p>
          <a:p>
            <a:pPr>
              <a:lnSpc>
                <a:spcPct val="100000"/>
              </a:lnSpc>
              <a:buNone/>
            </a:pPr>
            <a:r>
              <a:rPr lang="ru-RU" sz="1400" b="0" strike="noStrike" spc="-12" dirty="0">
                <a:solidFill>
                  <a:srgbClr val="595A5C"/>
                </a:solidFill>
                <a:latin typeface="Montserrat Medium"/>
                <a:ea typeface="DejaVu Sans"/>
              </a:rPr>
              <a:t> </a:t>
            </a:r>
            <a:r>
              <a:rPr lang="ru-RU" sz="1400" b="0" strike="noStrike" spc="-12" dirty="0" err="1">
                <a:solidFill>
                  <a:srgbClr val="595A5C"/>
                </a:solidFill>
                <a:latin typeface="Montserrat Medium"/>
                <a:ea typeface="DejaVu Sans"/>
              </a:rPr>
              <a:t>пгт</a:t>
            </a:r>
            <a:r>
              <a:rPr lang="ru-RU" sz="1400" b="0" strike="noStrike" spc="-12" dirty="0">
                <a:solidFill>
                  <a:srgbClr val="595A5C"/>
                </a:solidFill>
                <a:latin typeface="Montserrat Medium"/>
                <a:ea typeface="DejaVu Sans"/>
              </a:rPr>
              <a:t>. Нижние Серогозы</a:t>
            </a:r>
            <a:endParaRPr lang="ru-RU" sz="1400" b="0" strike="noStrike" spc="-1" dirty="0">
              <a:latin typeface="Arial"/>
            </a:endParaRPr>
          </a:p>
        </p:txBody>
      </p:sp>
      <p:graphicFrame>
        <p:nvGraphicFramePr>
          <p:cNvPr id="77" name="Таблица 43"/>
          <p:cNvGraphicFramePr/>
          <p:nvPr>
            <p:extLst>
              <p:ext uri="{D42A27DB-BD31-4B8C-83A1-F6EECF244321}">
                <p14:modId xmlns:p14="http://schemas.microsoft.com/office/powerpoint/2010/main" val="1227497523"/>
              </p:ext>
            </p:extLst>
          </p:nvPr>
        </p:nvGraphicFramePr>
        <p:xfrm>
          <a:off x="482400" y="2367000"/>
          <a:ext cx="6750000" cy="5029887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1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8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02.04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02.04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Консультация психолога: профессиональная помощь для вашего благополучия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Добро пожаловать в мир Мах! Теперь вы готовы к новым знакомствам и возможностям!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10:30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07.04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8000"/>
                        </a:lnSpc>
                        <a:spcAft>
                          <a:spcPts val="799"/>
                        </a:spcAft>
                        <a:buNone/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«Год единства народов России» Возрождаем традиции. Ярмарки народных промыслов и мастер-классы: Старинное искусство оплетения пасхальных яиц бисером.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09:00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09.04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8000"/>
                        </a:lnSpc>
                        <a:buNone/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Кулинарные посиделки - «Пасхальный стол»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2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14.04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14.04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8000"/>
                        </a:lnSpc>
                        <a:buNone/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Безопасность — наш приоритет: встреча с представителем Администрации Нижнесерогозского МО по вопросам защиты от БПЛА, разъяснительная беседа о современных угрозах и способах защиты 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8000"/>
                        </a:lnSpc>
                        <a:spcAft>
                          <a:spcPts val="799"/>
                        </a:spcAft>
                        <a:buNone/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Мах: Откройте мир общения и удобства прямо с вашего телефона!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10:30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2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16.04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16.04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8000"/>
                        </a:lnSpc>
                        <a:buNone/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Онлайн — мероприятие Федерального проекта «Эхо Чернобыля, подвиг ликвидаторов»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8000"/>
                        </a:lnSpc>
                        <a:spcAft>
                          <a:spcPts val="799"/>
                        </a:spcAft>
                        <a:buNone/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Оказание консультативной помощи участникам ликвидации Чернобыльской АЭС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11:30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21.04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200" b="0" strike="noStrike" spc="-1" dirty="0">
                        <a:latin typeface="Arial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21.04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8000"/>
                        </a:lnSpc>
                        <a:buNone/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Осваиваем вместе: просто о сложном! Обучение цифровым услугам СФР для старшего поколения</a:t>
                      </a:r>
                      <a:endParaRPr lang="ru-RU" sz="1200" b="0" strike="noStrike" spc="-1" dirty="0">
                        <a:latin typeface="+mn-lt"/>
                      </a:endParaRPr>
                    </a:p>
                    <a:p>
                      <a:pPr algn="ctr">
                        <a:lnSpc>
                          <a:spcPct val="108000"/>
                        </a:lnSpc>
                        <a:buNone/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Мах: Интуитивно Просто. Невероятно Мощно.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09:00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object 1"/>
          <p:cNvPicPr/>
          <p:nvPr/>
        </p:nvPicPr>
        <p:blipFill>
          <a:blip r:embed="rId2"/>
          <a:stretch/>
        </p:blipFill>
        <p:spPr>
          <a:xfrm>
            <a:off x="3731760" y="108000"/>
            <a:ext cx="3717720" cy="1656000"/>
          </a:xfrm>
          <a:prstGeom prst="rect">
            <a:avLst/>
          </a:prstGeom>
          <a:ln w="0">
            <a:noFill/>
          </a:ln>
        </p:spPr>
      </p:pic>
      <p:sp>
        <p:nvSpPr>
          <p:cNvPr id="79" name="object 2"/>
          <p:cNvSpPr/>
          <p:nvPr/>
        </p:nvSpPr>
        <p:spPr>
          <a:xfrm>
            <a:off x="111240" y="7000200"/>
            <a:ext cx="7343280" cy="35812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0" name="Группа 2"/>
          <p:cNvGrpSpPr/>
          <p:nvPr/>
        </p:nvGrpSpPr>
        <p:grpSpPr>
          <a:xfrm>
            <a:off x="540000" y="8460000"/>
            <a:ext cx="1145520" cy="130320"/>
            <a:chOff x="540000" y="8460000"/>
            <a:chExt cx="1145520" cy="130320"/>
          </a:xfrm>
        </p:grpSpPr>
        <p:pic>
          <p:nvPicPr>
            <p:cNvPr id="81" name="object 3"/>
            <p:cNvPicPr/>
            <p:nvPr/>
          </p:nvPicPr>
          <p:blipFill>
            <a:blip r:embed="rId3"/>
            <a:stretch/>
          </p:blipFill>
          <p:spPr>
            <a:xfrm>
              <a:off x="540000" y="8460000"/>
              <a:ext cx="100800" cy="130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2" name="object 4"/>
            <p:cNvSpPr/>
            <p:nvPr/>
          </p:nvSpPr>
          <p:spPr>
            <a:xfrm>
              <a:off x="667080" y="8461800"/>
              <a:ext cx="92160" cy="12708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83" name="object 5"/>
            <p:cNvPicPr/>
            <p:nvPr/>
          </p:nvPicPr>
          <p:blipFill>
            <a:blip r:embed="rId4"/>
            <a:stretch/>
          </p:blipFill>
          <p:spPr>
            <a:xfrm>
              <a:off x="784440" y="8460000"/>
              <a:ext cx="289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4" name="object 6"/>
            <p:cNvPicPr/>
            <p:nvPr/>
          </p:nvPicPr>
          <p:blipFill>
            <a:blip r:embed="rId5"/>
            <a:stretch/>
          </p:blipFill>
          <p:spPr>
            <a:xfrm>
              <a:off x="1097280" y="8460000"/>
              <a:ext cx="316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7"/>
            <p:cNvPicPr/>
            <p:nvPr/>
          </p:nvPicPr>
          <p:blipFill>
            <a:blip r:embed="rId6"/>
            <a:stretch/>
          </p:blipFill>
          <p:spPr>
            <a:xfrm>
              <a:off x="1441080" y="8461800"/>
              <a:ext cx="107640" cy="126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8"/>
            <p:cNvPicPr/>
            <p:nvPr/>
          </p:nvPicPr>
          <p:blipFill>
            <a:blip r:embed="rId7"/>
            <a:stretch/>
          </p:blipFill>
          <p:spPr>
            <a:xfrm>
              <a:off x="1575000" y="8461800"/>
              <a:ext cx="110520" cy="128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320000" y="108000"/>
            <a:ext cx="2997000" cy="14810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500" b="1" strike="noStrike" spc="-12">
                <a:solidFill>
                  <a:srgbClr val="FFFFFF"/>
                </a:solidFill>
                <a:latin typeface="Calibri"/>
              </a:rPr>
              <a:t>МЕРОПРИЯТИЯ</a:t>
            </a:r>
            <a:br/>
            <a:r>
              <a:rPr lang="ru-RU" sz="25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500" b="1" strike="noStrike" spc="-7">
                <a:solidFill>
                  <a:srgbClr val="FFFFFF"/>
                </a:solidFill>
                <a:latin typeface="Calibri"/>
              </a:rPr>
              <a:t> АПРЕЛЬ</a:t>
            </a:r>
            <a:br/>
            <a:r>
              <a:rPr lang="ru-RU" sz="25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500" b="0" strike="noStrike" spc="-1">
              <a:latin typeface="Arial"/>
            </a:endParaRPr>
          </a:p>
        </p:txBody>
      </p:sp>
      <p:sp>
        <p:nvSpPr>
          <p:cNvPr id="88" name="object 9"/>
          <p:cNvSpPr/>
          <p:nvPr/>
        </p:nvSpPr>
        <p:spPr>
          <a:xfrm>
            <a:off x="360000" y="8937360"/>
            <a:ext cx="5109480" cy="118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15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15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15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5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15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5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15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2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2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пгт. Нижние Серогозы, ул.Высочина, 5, Херсонская область</a:t>
            </a:r>
            <a:br/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+79900603864</a:t>
            </a:r>
            <a:endParaRPr lang="ru-RU" sz="12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Гриб Татьяна Сергеевна</a:t>
            </a:r>
            <a:endParaRPr lang="ru-RU" sz="1200" b="0" strike="noStrike" spc="-1">
              <a:latin typeface="Arial"/>
            </a:endParaRPr>
          </a:p>
        </p:txBody>
      </p:sp>
      <p:grpSp>
        <p:nvGrpSpPr>
          <p:cNvPr id="89" name="Группа 3"/>
          <p:cNvGrpSpPr/>
          <p:nvPr/>
        </p:nvGrpSpPr>
        <p:grpSpPr>
          <a:xfrm>
            <a:off x="512280" y="108000"/>
            <a:ext cx="2515320" cy="1121040"/>
            <a:chOff x="512280" y="108000"/>
            <a:chExt cx="2515320" cy="1121040"/>
          </a:xfrm>
        </p:grpSpPr>
        <p:pic>
          <p:nvPicPr>
            <p:cNvPr id="90" name="object 10"/>
            <p:cNvPicPr/>
            <p:nvPr/>
          </p:nvPicPr>
          <p:blipFill>
            <a:blip r:embed="rId8"/>
            <a:stretch/>
          </p:blipFill>
          <p:spPr>
            <a:xfrm>
              <a:off x="512280" y="108000"/>
              <a:ext cx="837000" cy="1090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1" name="object 11"/>
            <p:cNvSpPr/>
            <p:nvPr/>
          </p:nvSpPr>
          <p:spPr>
            <a:xfrm>
              <a:off x="1577160" y="479880"/>
              <a:ext cx="292680" cy="2091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92" name="object 12"/>
            <p:cNvGrpSpPr/>
            <p:nvPr/>
          </p:nvGrpSpPr>
          <p:grpSpPr>
            <a:xfrm>
              <a:off x="1917720" y="479880"/>
              <a:ext cx="445320" cy="170280"/>
              <a:chOff x="1917720" y="479880"/>
              <a:chExt cx="445320" cy="170280"/>
            </a:xfrm>
          </p:grpSpPr>
          <p:sp>
            <p:nvSpPr>
              <p:cNvPr id="93" name="object 13"/>
              <p:cNvSpPr/>
              <p:nvPr/>
            </p:nvSpPr>
            <p:spPr>
              <a:xfrm>
                <a:off x="1917720" y="479880"/>
                <a:ext cx="288360" cy="17028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94" name="object 14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480240"/>
                <a:ext cx="118800" cy="1692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5" name="object 15"/>
            <p:cNvPicPr/>
            <p:nvPr/>
          </p:nvPicPr>
          <p:blipFill>
            <a:blip r:embed="rId10"/>
            <a:stretch/>
          </p:blipFill>
          <p:spPr>
            <a:xfrm>
              <a:off x="1556640" y="748440"/>
              <a:ext cx="157320" cy="1731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6" name="object 16"/>
            <p:cNvGrpSpPr/>
            <p:nvPr/>
          </p:nvGrpSpPr>
          <p:grpSpPr>
            <a:xfrm>
              <a:off x="1762920" y="749880"/>
              <a:ext cx="675000" cy="207000"/>
              <a:chOff x="1762920" y="749880"/>
              <a:chExt cx="675000" cy="207000"/>
            </a:xfrm>
          </p:grpSpPr>
          <p:pic>
            <p:nvPicPr>
              <p:cNvPr id="97" name="object 17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750240"/>
                <a:ext cx="120240" cy="16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8" name="object 18"/>
              <p:cNvSpPr/>
              <p:nvPr/>
            </p:nvSpPr>
            <p:spPr>
              <a:xfrm>
                <a:off x="1917720" y="749880"/>
                <a:ext cx="520200" cy="207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99" name="object 19"/>
            <p:cNvGrpSpPr/>
            <p:nvPr/>
          </p:nvGrpSpPr>
          <p:grpSpPr>
            <a:xfrm>
              <a:off x="2489040" y="750240"/>
              <a:ext cx="288360" cy="169200"/>
              <a:chOff x="2489040" y="750240"/>
              <a:chExt cx="288360" cy="169200"/>
            </a:xfrm>
          </p:grpSpPr>
          <p:pic>
            <p:nvPicPr>
              <p:cNvPr id="100" name="object 20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750240"/>
                <a:ext cx="127440" cy="169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1" name="object 21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750240"/>
                <a:ext cx="118440" cy="1692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2" name="object 22"/>
            <p:cNvGrpSpPr/>
            <p:nvPr/>
          </p:nvGrpSpPr>
          <p:grpSpPr>
            <a:xfrm>
              <a:off x="1556640" y="1016640"/>
              <a:ext cx="1470960" cy="212400"/>
              <a:chOff x="1556640" y="1016640"/>
              <a:chExt cx="1470960" cy="212400"/>
            </a:xfrm>
          </p:grpSpPr>
          <p:pic>
            <p:nvPicPr>
              <p:cNvPr id="103" name="object 23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024920"/>
                <a:ext cx="140760" cy="174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24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024920"/>
                <a:ext cx="162000" cy="174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25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016640"/>
                <a:ext cx="357840" cy="212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26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024920"/>
                <a:ext cx="162000" cy="1749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7" name="object 27"/>
              <p:cNvSpPr/>
              <p:nvPr/>
            </p:nvSpPr>
            <p:spPr>
              <a:xfrm>
                <a:off x="2494080" y="1023840"/>
                <a:ext cx="136080" cy="1684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08" name="object 28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023840"/>
                <a:ext cx="167760" cy="204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9" name="object 29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023840"/>
                <a:ext cx="165960" cy="1692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0" name="Овал 1"/>
          <p:cNvSpPr/>
          <p:nvPr/>
        </p:nvSpPr>
        <p:spPr>
          <a:xfrm>
            <a:off x="6026760" y="810000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1" name="object 30"/>
          <p:cNvPicPr/>
          <p:nvPr/>
        </p:nvPicPr>
        <p:blipFill>
          <a:blip r:embed="rId20"/>
          <a:stretch/>
        </p:blipFill>
        <p:spPr>
          <a:xfrm>
            <a:off x="6120000" y="8363880"/>
            <a:ext cx="599040" cy="514080"/>
          </a:xfrm>
          <a:prstGeom prst="rect">
            <a:avLst/>
          </a:prstGeom>
          <a:ln w="0">
            <a:noFill/>
          </a:ln>
        </p:spPr>
      </p:pic>
      <p:sp>
        <p:nvSpPr>
          <p:cNvPr id="112" name="object 31"/>
          <p:cNvSpPr/>
          <p:nvPr/>
        </p:nvSpPr>
        <p:spPr>
          <a:xfrm>
            <a:off x="5469840" y="9180000"/>
            <a:ext cx="1729800" cy="945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algn="ctr">
              <a:lnSpc>
                <a:spcPct val="100000"/>
              </a:lnSpc>
              <a:spcBef>
                <a:spcPts val="258"/>
              </a:spcBef>
              <a:buNone/>
            </a:pP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1200" b="0" strike="noStrike" spc="48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1200" b="0" strike="noStrike" spc="-1">
              <a:latin typeface="Arial"/>
            </a:endParaRPr>
          </a:p>
          <a:p>
            <a:pPr marL="12600" algn="ctr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1200" b="0" strike="noStrike" spc="48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1200" b="0" strike="noStrike" spc="-1">
              <a:latin typeface="Arial"/>
            </a:endParaRPr>
          </a:p>
          <a:p>
            <a:pPr marL="12600" algn="ctr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1200" b="0" strike="noStrike" spc="2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Херсонской </a:t>
            </a: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1200" b="0" strike="noStrike" spc="-1">
              <a:latin typeface="Arial"/>
            </a:endParaRPr>
          </a:p>
        </p:txBody>
      </p:sp>
      <p:sp>
        <p:nvSpPr>
          <p:cNvPr id="115" name="object 32"/>
          <p:cNvSpPr/>
          <p:nvPr/>
        </p:nvSpPr>
        <p:spPr>
          <a:xfrm>
            <a:off x="3843720" y="7020000"/>
            <a:ext cx="3355920" cy="116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endParaRPr lang="ru-RU" sz="1800" b="0" strike="noStrike" spc="-1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endParaRPr lang="ru-RU" sz="1800" b="0" strike="noStrike" spc="-1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000000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0</a:t>
            </a:r>
            <a:r>
              <a:rPr lang="en-US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8</a:t>
            </a: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r>
              <a:rPr lang="en-US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00</a:t>
            </a:r>
            <a:r>
              <a:rPr lang="en-US" sz="1600" b="1" strike="noStrike" spc="-7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n-US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–</a:t>
            </a:r>
            <a:r>
              <a:rPr lang="en-US" sz="1600" b="1" strike="noStrike" spc="-15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n-US" sz="1600" b="1" strike="noStrike" spc="-21">
                <a:solidFill>
                  <a:srgbClr val="000000"/>
                </a:solidFill>
                <a:latin typeface="Calibri"/>
                <a:ea typeface="DejaVu Sans"/>
              </a:rPr>
              <a:t>17</a:t>
            </a:r>
            <a:r>
              <a:rPr lang="ru-RU" sz="1600" b="1" strike="noStrike" spc="-21">
                <a:solidFill>
                  <a:srgbClr val="000000"/>
                </a:solidFill>
                <a:latin typeface="Calibri"/>
                <a:ea typeface="DejaVu Sans"/>
              </a:rPr>
              <a:t>:00</a:t>
            </a:r>
            <a:endParaRPr lang="ru-RU" sz="1600" b="0" strike="noStrike" spc="-1">
              <a:latin typeface="Arial"/>
            </a:endParaRPr>
          </a:p>
        </p:txBody>
      </p:sp>
      <p:graphicFrame>
        <p:nvGraphicFramePr>
          <p:cNvPr id="40" name="Таблица 43">
            <a:extLst>
              <a:ext uri="{FF2B5EF4-FFF2-40B4-BE49-F238E27FC236}">
                <a16:creationId xmlns:a16="http://schemas.microsoft.com/office/drawing/2014/main" id="{36653B1C-08D5-426E-9509-9736E9E75F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829093"/>
              </p:ext>
            </p:extLst>
          </p:nvPr>
        </p:nvGraphicFramePr>
        <p:xfrm>
          <a:off x="403250" y="2224800"/>
          <a:ext cx="6750000" cy="2749296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1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21.04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200" b="0" strike="noStrike" spc="-1" dirty="0">
                        <a:latin typeface="Arial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21.04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8000"/>
                        </a:lnSpc>
                        <a:buNone/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Осваиваем вместе: просто о сложном! Обучение цифровым услугам СФР для старшего поколения</a:t>
                      </a:r>
                      <a:endParaRPr lang="ru-RU" sz="1200" b="0" strike="noStrike" spc="-1" dirty="0">
                        <a:latin typeface="+mn-lt"/>
                      </a:endParaRPr>
                    </a:p>
                    <a:p>
                      <a:pPr algn="ctr">
                        <a:lnSpc>
                          <a:spcPct val="108000"/>
                        </a:lnSpc>
                        <a:buNone/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Мах: Интуитивно Просто. Невероятно Мощно.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09:00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28.04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28.04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«Год единства народов России»: Праздничное мероприятие, посвященное Дню коренных малочисленных народов России. 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Откройте для себя мир книг: первое знакомство с нашей библиотекой!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10:30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30.04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30.04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8000"/>
                        </a:lnSpc>
                        <a:buNone/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Словно птицы в весеннем небе: встречаем 1 мая!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8000"/>
                        </a:lnSpc>
                        <a:buNone/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Вместо простого перечисления функций, покажем, как Мах решает конкретные задачи и облегчает жизнь.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10:30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1" name="TextBox 5">
            <a:extLst>
              <a:ext uri="{FF2B5EF4-FFF2-40B4-BE49-F238E27FC236}">
                <a16:creationId xmlns:a16="http://schemas.microsoft.com/office/drawing/2014/main" id="{932F696D-E052-4CC4-85D3-7F1EF9181106}"/>
              </a:ext>
            </a:extLst>
          </p:cNvPr>
          <p:cNvSpPr/>
          <p:nvPr/>
        </p:nvSpPr>
        <p:spPr>
          <a:xfrm>
            <a:off x="286545" y="1463435"/>
            <a:ext cx="3739335" cy="7372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400" b="0" strike="noStrike" spc="-12" dirty="0">
                <a:solidFill>
                  <a:srgbClr val="595A5C"/>
                </a:solidFill>
                <a:latin typeface="Montserrat Medium"/>
                <a:ea typeface="DejaVu Sans"/>
              </a:rPr>
              <a:t>«Лучезарные» </a:t>
            </a:r>
          </a:p>
          <a:p>
            <a:pPr>
              <a:lnSpc>
                <a:spcPct val="100000"/>
              </a:lnSpc>
              <a:buNone/>
            </a:pPr>
            <a:r>
              <a:rPr lang="ru-RU" sz="1400" b="0" strike="noStrike" spc="-12" dirty="0">
                <a:solidFill>
                  <a:srgbClr val="595A5C"/>
                </a:solidFill>
                <a:latin typeface="Montserrat Medium"/>
                <a:ea typeface="DejaVu Sans"/>
              </a:rPr>
              <a:t> Центр общения старшего поколения</a:t>
            </a:r>
          </a:p>
          <a:p>
            <a:pPr>
              <a:lnSpc>
                <a:spcPct val="100000"/>
              </a:lnSpc>
              <a:buNone/>
            </a:pPr>
            <a:r>
              <a:rPr lang="ru-RU" sz="1400" b="0" strike="noStrike" spc="-12" dirty="0">
                <a:solidFill>
                  <a:srgbClr val="595A5C"/>
                </a:solidFill>
                <a:latin typeface="Montserrat Medium"/>
                <a:ea typeface="DejaVu Sans"/>
              </a:rPr>
              <a:t> </a:t>
            </a:r>
            <a:r>
              <a:rPr lang="ru-RU" sz="1400" b="0" strike="noStrike" spc="-12" dirty="0" err="1">
                <a:solidFill>
                  <a:srgbClr val="595A5C"/>
                </a:solidFill>
                <a:latin typeface="Montserrat Medium"/>
                <a:ea typeface="DejaVu Sans"/>
              </a:rPr>
              <a:t>пгт</a:t>
            </a:r>
            <a:r>
              <a:rPr lang="ru-RU" sz="1400" b="0" strike="noStrike" spc="-12" dirty="0">
                <a:solidFill>
                  <a:srgbClr val="595A5C"/>
                </a:solidFill>
                <a:latin typeface="Montserrat Medium"/>
                <a:ea typeface="DejaVu Sans"/>
              </a:rPr>
              <a:t>. Нижние Серогозы</a:t>
            </a:r>
            <a:endParaRPr lang="ru-RU" sz="1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</TotalTime>
  <Words>381</Words>
  <Application>Microsoft Office PowerPoint</Application>
  <PresentationFormat>Произвольный</PresentationFormat>
  <Paragraphs>94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Montserrat Medium</vt:lpstr>
      <vt:lpstr>Symbol</vt:lpstr>
      <vt:lpstr>Times New Roman</vt:lpstr>
      <vt:lpstr>Wingdings</vt:lpstr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Пользователь</cp:lastModifiedBy>
  <cp:revision>51</cp:revision>
  <cp:lastPrinted>2026-03-26T05:05:18Z</cp:lastPrinted>
  <dcterms:created xsi:type="dcterms:W3CDTF">2025-11-06T11:20:25Z</dcterms:created>
  <dcterms:modified xsi:type="dcterms:W3CDTF">2026-03-26T07:16:59Z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