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A84075-14F0-4902-B3CF-DEEBB9F2EFE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B9114A-AEB8-441C-AB0B-7A7F9C31403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01D6F5-4DEB-41C5-86EE-0368371BE09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0072D4-B888-40C2-BE3E-5DE4BA6FDB3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992BEE-12C0-4088-AF1A-34D1AA6E93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1AD289-4B58-49C8-BEA1-A188F087EB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DD462F-FAF7-4F2C-BA4E-569A54ACD12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A8F773-32AD-4036-9626-23B6B09F023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62A14E-F550-4109-9ECE-B8D1B21B826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F99775-1C10-4E9E-84A7-823D2B469BC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020CFC-600F-4851-BB5B-AEE88B15EFE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19CEC0-092A-4BDC-968B-08E5B22CF00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ru-RU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ru-RU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F343851-0F17-4202-B183-78B98980337E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Relationship Id="rId10" Type="http://schemas.openxmlformats.org/officeDocument/2006/relationships/image" Target="../media/image29.png"/><Relationship Id="rId11" Type="http://schemas.openxmlformats.org/officeDocument/2006/relationships/image" Target="../media/image30.png"/><Relationship Id="rId12" Type="http://schemas.openxmlformats.org/officeDocument/2006/relationships/image" Target="../media/image31.png"/><Relationship Id="rId13" Type="http://schemas.openxmlformats.org/officeDocument/2006/relationships/image" Target="../media/image32.png"/><Relationship Id="rId14" Type="http://schemas.openxmlformats.org/officeDocument/2006/relationships/image" Target="../media/image33.png"/><Relationship Id="rId15" Type="http://schemas.openxmlformats.org/officeDocument/2006/relationships/image" Target="../media/image34.png"/><Relationship Id="rId16" Type="http://schemas.openxmlformats.org/officeDocument/2006/relationships/image" Target="../media/image35.png"/><Relationship Id="rId17" Type="http://schemas.openxmlformats.org/officeDocument/2006/relationships/image" Target="../media/image36.png"/><Relationship Id="rId18" Type="http://schemas.openxmlformats.org/officeDocument/2006/relationships/image" Target="../media/image37.png"/><Relationship Id="rId19" Type="http://schemas.openxmlformats.org/officeDocument/2006/relationships/image" Target="../media/image38.png"/><Relationship Id="rId20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540000" y="8460000"/>
            <a:ext cx="1145160" cy="129960"/>
            <a:chOff x="540000" y="8460000"/>
            <a:chExt cx="1145160" cy="12996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540000" y="846000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667080" y="846180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784440" y="846000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097280" y="846000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441080" y="846180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575000" y="846180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320000" y="108000"/>
            <a:ext cx="2996640" cy="14806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5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b="1" lang="ru-RU" sz="25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500" spc="-7" strike="noStrike">
                <a:solidFill>
                  <a:srgbClr val="ffffff"/>
                </a:solidFill>
                <a:latin typeface="Calibri"/>
              </a:rPr>
              <a:t> МАЙ</a:t>
            </a:r>
            <a:br/>
            <a:r>
              <a:rPr b="1" lang="ru-RU" sz="25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500" spc="-1" strike="noStrike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360000" y="8937360"/>
            <a:ext cx="510912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15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15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15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15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15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15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15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2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2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пгт. Нижние Серогозы, ул.Высочина, 5, Херсонская область</a:t>
            </a:r>
            <a:br/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+79900603864</a:t>
            </a:r>
            <a:endParaRPr b="0" lang="ru-RU" sz="12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Гриб Татьяна Сергеевна</a:t>
            </a:r>
            <a:endParaRPr b="0" lang="ru-RU" sz="1200" spc="-1" strike="noStrike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108000"/>
            <a:ext cx="2514960" cy="1120680"/>
            <a:chOff x="512280" y="108000"/>
            <a:chExt cx="2514960" cy="112068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108000"/>
              <a:ext cx="836640" cy="1090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479880"/>
              <a:ext cx="292320" cy="2088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479880"/>
              <a:ext cx="444960" cy="169920"/>
              <a:chOff x="1917720" y="479880"/>
              <a:chExt cx="444960" cy="1699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479880"/>
                <a:ext cx="288000" cy="1699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480240"/>
                <a:ext cx="118440" cy="1688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748440"/>
              <a:ext cx="156960" cy="1728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749880"/>
              <a:ext cx="674640" cy="206640"/>
              <a:chOff x="1762920" y="749880"/>
              <a:chExt cx="674640" cy="20664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750240"/>
                <a:ext cx="119880" cy="168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749880"/>
                <a:ext cx="519840" cy="2066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750240"/>
              <a:ext cx="288000" cy="168840"/>
              <a:chOff x="2489040" y="750240"/>
              <a:chExt cx="288000" cy="16884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750240"/>
                <a:ext cx="127080" cy="168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750240"/>
                <a:ext cx="118080" cy="1688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016640"/>
              <a:ext cx="1470600" cy="212040"/>
              <a:chOff x="1556640" y="1016640"/>
              <a:chExt cx="1470600" cy="21204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024920"/>
                <a:ext cx="140400" cy="174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024920"/>
                <a:ext cx="161640" cy="174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016640"/>
                <a:ext cx="357480" cy="212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024920"/>
                <a:ext cx="161640" cy="174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023840"/>
                <a:ext cx="135720" cy="16812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023840"/>
                <a:ext cx="167400" cy="204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023840"/>
                <a:ext cx="165600" cy="1688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Овал 3"/>
          <p:cNvSpPr/>
          <p:nvPr/>
        </p:nvSpPr>
        <p:spPr>
          <a:xfrm>
            <a:off x="6026760" y="810000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20000" y="8460000"/>
            <a:ext cx="598680" cy="513720"/>
          </a:xfrm>
          <a:prstGeom prst="rect">
            <a:avLst/>
          </a:prstGeom>
          <a:ln w="0">
            <a:noFill/>
          </a:ln>
        </p:spPr>
      </p:pic>
      <p:sp>
        <p:nvSpPr>
          <p:cNvPr id="75" name="object 45"/>
          <p:cNvSpPr/>
          <p:nvPr/>
        </p:nvSpPr>
        <p:spPr>
          <a:xfrm>
            <a:off x="5469840" y="9180000"/>
            <a:ext cx="17294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algn="ctr">
              <a:lnSpc>
                <a:spcPct val="100000"/>
              </a:lnSpc>
              <a:spcBef>
                <a:spcPts val="258"/>
              </a:spcBef>
              <a:buNone/>
            </a:pP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12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1200" spc="-1" strike="noStrike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12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1200" spc="-1" strike="noStrike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1200" spc="2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21" strike="noStrike">
                <a:solidFill>
                  <a:srgbClr val="ffffff"/>
                </a:solidFill>
                <a:latin typeface="Calibri"/>
                <a:ea typeface="DejaVu Sans"/>
              </a:rPr>
              <a:t>Херсонской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76" name="TextBox 5"/>
          <p:cNvSpPr/>
          <p:nvPr/>
        </p:nvSpPr>
        <p:spPr>
          <a:xfrm>
            <a:off x="370080" y="1615320"/>
            <a:ext cx="1879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ru-RU" sz="2000" spc="-12" strike="noStrike">
                <a:solidFill>
                  <a:srgbClr val="595a5c"/>
                </a:solidFill>
                <a:latin typeface="Montserrat Medium"/>
                <a:ea typeface="DejaVu Sans"/>
              </a:rPr>
              <a:t>«Лучезарные»</a:t>
            </a:r>
            <a:endParaRPr b="0" lang="ru-RU" sz="2000" spc="-1" strike="noStrike">
              <a:latin typeface="Arial"/>
            </a:endParaRPr>
          </a:p>
        </p:txBody>
      </p:sp>
      <p:graphicFrame>
        <p:nvGraphicFramePr>
          <p:cNvPr id="77" name="Таблица 43"/>
          <p:cNvGraphicFramePr/>
          <p:nvPr/>
        </p:nvGraphicFramePr>
        <p:xfrm>
          <a:off x="482400" y="2367000"/>
          <a:ext cx="6749640" cy="64242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11320"/>
              </a:tblGrid>
              <a:tr h="5785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21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05.05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05.05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РО «Знание»: укрепление здоровья, популяризация спортивного и здорового образа жизни 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"Мах" внедряем новые стандарты удобства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11:30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82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07.05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«Никто не забыт, ничто не забыто»: поздравления ветеранов с победой в Великой Отечественной Войне в преддверии празднования 9 мая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0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12.05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12.05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Кардиологический чек‑ап — полное обследование сердца и сосудов с консультацией врача‑кардиолога: выявление рисков, постановка диагноза, персональные рекомендации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Сделаем вашу жизнь проще и удобнее с помощью приложения «Мах»!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86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14.05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14.05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Утренний фитнес‑марафон «Бодрое начало»: 30 минут активной зарядки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Бесплатная консультация юриста по широкому спектру социальных и правовых вопросов: льготы, пособия, защита прав граждан, оформление документов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7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19.05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19.05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Интерактивный тренинг «Умные финансы в цифровом мире»: учимся планировать бюджет, пользоваться онлайн‑сервисами и защищаться от кибермошенников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«MAX и цифровая гигиена: как обезопасить переписку» 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78" name="object 44"/>
          <p:cNvSpPr/>
          <p:nvPr/>
        </p:nvSpPr>
        <p:spPr>
          <a:xfrm>
            <a:off x="2224080" y="7836120"/>
            <a:ext cx="3355560" cy="9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80" name="object 2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81" name="Группа 2"/>
          <p:cNvGrpSpPr/>
          <p:nvPr/>
        </p:nvGrpSpPr>
        <p:grpSpPr>
          <a:xfrm>
            <a:off x="540000" y="8460000"/>
            <a:ext cx="1145160" cy="129960"/>
            <a:chOff x="540000" y="8460000"/>
            <a:chExt cx="1145160" cy="129960"/>
          </a:xfrm>
        </p:grpSpPr>
        <p:pic>
          <p:nvPicPr>
            <p:cNvPr id="82" name="object 3" descr=""/>
            <p:cNvPicPr/>
            <p:nvPr/>
          </p:nvPicPr>
          <p:blipFill>
            <a:blip r:embed="rId2"/>
            <a:stretch/>
          </p:blipFill>
          <p:spPr>
            <a:xfrm>
              <a:off x="540000" y="846000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3" name="object 4"/>
            <p:cNvSpPr/>
            <p:nvPr/>
          </p:nvSpPr>
          <p:spPr>
            <a:xfrm>
              <a:off x="667080" y="846180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4" name="object 5" descr=""/>
            <p:cNvPicPr/>
            <p:nvPr/>
          </p:nvPicPr>
          <p:blipFill>
            <a:blip r:embed="rId3"/>
            <a:stretch/>
          </p:blipFill>
          <p:spPr>
            <a:xfrm>
              <a:off x="784440" y="846000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6" descr=""/>
            <p:cNvPicPr/>
            <p:nvPr/>
          </p:nvPicPr>
          <p:blipFill>
            <a:blip r:embed="rId4"/>
            <a:stretch/>
          </p:blipFill>
          <p:spPr>
            <a:xfrm>
              <a:off x="1097280" y="846000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7" descr=""/>
            <p:cNvPicPr/>
            <p:nvPr/>
          </p:nvPicPr>
          <p:blipFill>
            <a:blip r:embed="rId5"/>
            <a:stretch/>
          </p:blipFill>
          <p:spPr>
            <a:xfrm>
              <a:off x="1441080" y="846180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8" descr=""/>
            <p:cNvPicPr/>
            <p:nvPr/>
          </p:nvPicPr>
          <p:blipFill>
            <a:blip r:embed="rId6"/>
            <a:stretch/>
          </p:blipFill>
          <p:spPr>
            <a:xfrm>
              <a:off x="1575000" y="846180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320000" y="108000"/>
            <a:ext cx="2996640" cy="14806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5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b="1" lang="ru-RU" sz="25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500" spc="-7" strike="noStrike">
                <a:solidFill>
                  <a:srgbClr val="ffffff"/>
                </a:solidFill>
                <a:latin typeface="Calibri"/>
              </a:rPr>
              <a:t> МАЙ</a:t>
            </a:r>
            <a:br/>
            <a:r>
              <a:rPr b="1" lang="ru-RU" sz="25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500" spc="-1" strike="noStrike">
              <a:latin typeface="Arial"/>
            </a:endParaRPr>
          </a:p>
        </p:txBody>
      </p:sp>
      <p:sp>
        <p:nvSpPr>
          <p:cNvPr id="89" name="object 9"/>
          <p:cNvSpPr/>
          <p:nvPr/>
        </p:nvSpPr>
        <p:spPr>
          <a:xfrm>
            <a:off x="360000" y="8937360"/>
            <a:ext cx="510912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15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15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15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15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15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15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15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2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2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пгт. Нижние Серогозы, ул.Высочина, 5, Херсонская область</a:t>
            </a:r>
            <a:br/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+79900603864</a:t>
            </a:r>
            <a:endParaRPr b="0" lang="ru-RU" sz="12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Гриб Татьяна Сергеевна</a:t>
            </a:r>
            <a:endParaRPr b="0" lang="ru-RU" sz="1200" spc="-1" strike="noStrike">
              <a:latin typeface="Arial"/>
            </a:endParaRPr>
          </a:p>
        </p:txBody>
      </p:sp>
      <p:grpSp>
        <p:nvGrpSpPr>
          <p:cNvPr id="90" name="Группа 3"/>
          <p:cNvGrpSpPr/>
          <p:nvPr/>
        </p:nvGrpSpPr>
        <p:grpSpPr>
          <a:xfrm>
            <a:off x="512280" y="108000"/>
            <a:ext cx="2514960" cy="1120680"/>
            <a:chOff x="512280" y="108000"/>
            <a:chExt cx="2514960" cy="1120680"/>
          </a:xfrm>
        </p:grpSpPr>
        <p:pic>
          <p:nvPicPr>
            <p:cNvPr id="91" name="object 10" descr=""/>
            <p:cNvPicPr/>
            <p:nvPr/>
          </p:nvPicPr>
          <p:blipFill>
            <a:blip r:embed="rId7"/>
            <a:stretch/>
          </p:blipFill>
          <p:spPr>
            <a:xfrm>
              <a:off x="512280" y="108000"/>
              <a:ext cx="836640" cy="1090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11"/>
            <p:cNvSpPr/>
            <p:nvPr/>
          </p:nvSpPr>
          <p:spPr>
            <a:xfrm>
              <a:off x="1577160" y="479880"/>
              <a:ext cx="292320" cy="2088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3" name="object 12"/>
            <p:cNvGrpSpPr/>
            <p:nvPr/>
          </p:nvGrpSpPr>
          <p:grpSpPr>
            <a:xfrm>
              <a:off x="1917720" y="479880"/>
              <a:ext cx="444960" cy="169920"/>
              <a:chOff x="1917720" y="479880"/>
              <a:chExt cx="444960" cy="169920"/>
            </a:xfrm>
          </p:grpSpPr>
          <p:sp>
            <p:nvSpPr>
              <p:cNvPr id="94" name="object 13"/>
              <p:cNvSpPr/>
              <p:nvPr/>
            </p:nvSpPr>
            <p:spPr>
              <a:xfrm>
                <a:off x="1917720" y="479880"/>
                <a:ext cx="288000" cy="1699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5" name="object 14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480240"/>
                <a:ext cx="118440" cy="1688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15" descr=""/>
            <p:cNvPicPr/>
            <p:nvPr/>
          </p:nvPicPr>
          <p:blipFill>
            <a:blip r:embed="rId9"/>
            <a:stretch/>
          </p:blipFill>
          <p:spPr>
            <a:xfrm>
              <a:off x="1556640" y="748440"/>
              <a:ext cx="156960" cy="1728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16"/>
            <p:cNvGrpSpPr/>
            <p:nvPr/>
          </p:nvGrpSpPr>
          <p:grpSpPr>
            <a:xfrm>
              <a:off x="1762920" y="749880"/>
              <a:ext cx="674640" cy="206640"/>
              <a:chOff x="1762920" y="749880"/>
              <a:chExt cx="674640" cy="206640"/>
            </a:xfrm>
          </p:grpSpPr>
          <p:pic>
            <p:nvPicPr>
              <p:cNvPr id="98" name="object 17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750240"/>
                <a:ext cx="119880" cy="168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18"/>
              <p:cNvSpPr/>
              <p:nvPr/>
            </p:nvSpPr>
            <p:spPr>
              <a:xfrm>
                <a:off x="1917720" y="749880"/>
                <a:ext cx="519840" cy="2066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0" name="object 19"/>
            <p:cNvGrpSpPr/>
            <p:nvPr/>
          </p:nvGrpSpPr>
          <p:grpSpPr>
            <a:xfrm>
              <a:off x="2489040" y="750240"/>
              <a:ext cx="288000" cy="168840"/>
              <a:chOff x="2489040" y="750240"/>
              <a:chExt cx="288000" cy="168840"/>
            </a:xfrm>
          </p:grpSpPr>
          <p:pic>
            <p:nvPicPr>
              <p:cNvPr id="101" name="object 20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750240"/>
                <a:ext cx="127080" cy="168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21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750240"/>
                <a:ext cx="118080" cy="1688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22"/>
            <p:cNvGrpSpPr/>
            <p:nvPr/>
          </p:nvGrpSpPr>
          <p:grpSpPr>
            <a:xfrm>
              <a:off x="1556640" y="1016640"/>
              <a:ext cx="1470600" cy="212040"/>
              <a:chOff x="1556640" y="1016640"/>
              <a:chExt cx="1470600" cy="212040"/>
            </a:xfrm>
          </p:grpSpPr>
          <p:pic>
            <p:nvPicPr>
              <p:cNvPr id="104" name="object 23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024920"/>
                <a:ext cx="140400" cy="174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4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024920"/>
                <a:ext cx="161640" cy="174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25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016640"/>
                <a:ext cx="357480" cy="212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26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024920"/>
                <a:ext cx="161640" cy="174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27"/>
              <p:cNvSpPr/>
              <p:nvPr/>
            </p:nvSpPr>
            <p:spPr>
              <a:xfrm>
                <a:off x="2494080" y="1023840"/>
                <a:ext cx="135720" cy="16812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9" name="object 28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023840"/>
                <a:ext cx="167400" cy="204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29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023840"/>
                <a:ext cx="165600" cy="1688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Овал 1"/>
          <p:cNvSpPr/>
          <p:nvPr/>
        </p:nvSpPr>
        <p:spPr>
          <a:xfrm>
            <a:off x="6026760" y="810000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2" name="object 30" descr=""/>
          <p:cNvPicPr/>
          <p:nvPr/>
        </p:nvPicPr>
        <p:blipFill>
          <a:blip r:embed="rId19"/>
          <a:stretch/>
        </p:blipFill>
        <p:spPr>
          <a:xfrm>
            <a:off x="6120000" y="8363880"/>
            <a:ext cx="598680" cy="513720"/>
          </a:xfrm>
          <a:prstGeom prst="rect">
            <a:avLst/>
          </a:prstGeom>
          <a:ln w="0">
            <a:noFill/>
          </a:ln>
        </p:spPr>
      </p:pic>
      <p:sp>
        <p:nvSpPr>
          <p:cNvPr id="113" name="object 31"/>
          <p:cNvSpPr/>
          <p:nvPr/>
        </p:nvSpPr>
        <p:spPr>
          <a:xfrm>
            <a:off x="5469840" y="9180000"/>
            <a:ext cx="17294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algn="ctr">
              <a:lnSpc>
                <a:spcPct val="100000"/>
              </a:lnSpc>
              <a:spcBef>
                <a:spcPts val="258"/>
              </a:spcBef>
              <a:buNone/>
            </a:pP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12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1200" spc="-1" strike="noStrike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12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1200" spc="-1" strike="noStrike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1200" spc="2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200" spc="-21" strike="noStrike">
                <a:solidFill>
                  <a:srgbClr val="ffffff"/>
                </a:solidFill>
                <a:latin typeface="Calibri"/>
                <a:ea typeface="DejaVu Sans"/>
              </a:rPr>
              <a:t>Херсонской </a:t>
            </a:r>
            <a:r>
              <a:rPr b="0" lang="ru-RU" sz="12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114" name="TextBox 1"/>
          <p:cNvSpPr/>
          <p:nvPr/>
        </p:nvSpPr>
        <p:spPr>
          <a:xfrm>
            <a:off x="370080" y="1615320"/>
            <a:ext cx="1879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ru-RU" sz="2000" spc="-12" strike="noStrike">
                <a:solidFill>
                  <a:srgbClr val="595a5c"/>
                </a:solidFill>
                <a:latin typeface="Montserrat Medium"/>
                <a:ea typeface="DejaVu Sans"/>
              </a:rPr>
              <a:t>«Лучезарные»</a:t>
            </a:r>
            <a:endParaRPr b="0" lang="ru-RU" sz="2000" spc="-1" strike="noStrike">
              <a:latin typeface="Arial"/>
            </a:endParaRPr>
          </a:p>
        </p:txBody>
      </p:sp>
      <p:graphicFrame>
        <p:nvGraphicFramePr>
          <p:cNvPr id="115" name="Таблица 1"/>
          <p:cNvGraphicFramePr/>
          <p:nvPr/>
        </p:nvGraphicFramePr>
        <p:xfrm>
          <a:off x="482400" y="2367000"/>
          <a:ext cx="6749640" cy="11595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11320"/>
              </a:tblGrid>
              <a:tr h="3481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21.05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21.05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РО «Знание» - "Откуда мы родом: пишем историю семьи вместе"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Беседа о главном: встреча поколений «Наши корни»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11:30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2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3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26.05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26.05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Литературно‑историческая мероприятие «От Азбуки до Книги»: встреча ко Дню славянской письменности с рассказом о создании кириллицы и роли братьев Кирилла и Мефодия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Игровая встреча «Лото-микс»: классические правила, тематические карточки и весёлые задания между турами</a:t>
                      </a:r>
                      <a:endParaRPr b="0" lang="ru-RU" sz="1200" spc="-1" strike="noStrike">
                        <a:latin typeface="Times New Roman"/>
                        <a:ea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3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26.05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26.05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Праздничная программа ко Дню библиотек: рассказ об истории библиотек России, роли библиотекаря и развитии книжной культуры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 algn="ctr">
                        <a:buNone/>
                      </a:pPr>
                      <a:endParaRPr b="0" lang="ru-RU" sz="1200" spc="-1" strike="noStrike">
                        <a:latin typeface="Arial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«Мах», воплощая принцип «удобство в каждом клике», открывает новые горизонты 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endParaRPr b="0" lang="ru-RU" sz="12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2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16" name="object 32"/>
          <p:cNvSpPr/>
          <p:nvPr/>
        </p:nvSpPr>
        <p:spPr>
          <a:xfrm>
            <a:off x="3843720" y="7020000"/>
            <a:ext cx="3355560" cy="116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000000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пятница</a:t>
            </a:r>
            <a:r>
              <a:rPr b="1" lang="ru-RU" sz="1600" spc="-12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0</a:t>
            </a: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8</a:t>
            </a:r>
            <a:r>
              <a:rPr b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00</a:t>
            </a:r>
            <a:r>
              <a:rPr b="1" lang="en-US" sz="1600" spc="-7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–</a:t>
            </a:r>
            <a:r>
              <a:rPr b="1" lang="en-US" sz="1600" spc="-15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1600" spc="-21" strike="noStrike">
                <a:solidFill>
                  <a:srgbClr val="000000"/>
                </a:solidFill>
                <a:latin typeface="Calibri"/>
                <a:ea typeface="DejaVu Sans"/>
              </a:rPr>
              <a:t>17</a:t>
            </a:r>
            <a:r>
              <a:rPr b="1" lang="ru-RU" sz="1600" spc="-21" strike="noStrike">
                <a:solidFill>
                  <a:srgbClr val="000000"/>
                </a:solidFill>
                <a:latin typeface="Calibri"/>
                <a:ea typeface="DejaVu Sans"/>
              </a:rPr>
              <a:t>:00</a:t>
            </a:r>
            <a:endParaRPr b="0" lang="ru-RU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Application>LibreOffice/7.3.0.3$Windows_X86_64 LibreOffice_project/0f246aa12d0eee4a0f7adcefbf7c878fc2238db3</Application>
  <AppVersion>15.0000</AppVersion>
  <Words>187</Words>
  <Paragraphs>58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2026-01-29T10:42:48Z</cp:lastPrinted>
  <dcterms:modified xsi:type="dcterms:W3CDTF">2026-04-15T15:58:56Z</dcterms:modified>
  <cp:revision>54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