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12" y="-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47215" y="73671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 smtClean="0"/>
              <a:t>МЕРОПРИЯТИ</a:t>
            </a:r>
            <a:r>
              <a:rPr lang="ru-RU" spc="-10" dirty="0" smtClean="0"/>
              <a:t/>
            </a:r>
            <a:br>
              <a:rPr lang="ru-RU" spc="-10" dirty="0" smtClean="0"/>
            </a:br>
            <a:r>
              <a:rPr dirty="0" smtClean="0"/>
              <a:t>НА</a:t>
            </a:r>
            <a:r>
              <a:rPr spc="-5" dirty="0" smtClean="0"/>
              <a:t> </a:t>
            </a:r>
            <a:r>
              <a:rPr lang="ru-RU" spc="-5" dirty="0" smtClean="0"/>
              <a:t>МАЙ</a:t>
            </a:r>
            <a:r>
              <a:rPr lang="ru-RU" spc="-10" dirty="0"/>
              <a:t/>
            </a:r>
            <a:br>
              <a:rPr lang="ru-RU" spc="-10" dirty="0"/>
            </a:br>
            <a:r>
              <a:rPr lang="ru-RU" spc="-20" dirty="0"/>
              <a:t>2026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522497" y="8657373"/>
            <a:ext cx="5114290" cy="1664815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28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28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dirty="0" smtClean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2800" b="1" spc="-1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28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>
                <a:solidFill>
                  <a:srgbClr val="FFFFFF"/>
                </a:solidFill>
                <a:latin typeface="Calibri"/>
                <a:cs typeface="Calibri"/>
              </a:rPr>
              <a:t>пгт.Новотроицкое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>
                <a:solidFill>
                  <a:srgbClr val="FFFFFF"/>
                </a:solidFill>
                <a:latin typeface="Calibri"/>
                <a:cs typeface="Calibri"/>
              </a:rPr>
              <a:t>ул.Соборная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, 92, Херсонская область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номер: +79902918349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>
                <a:solidFill>
                  <a:srgbClr val="FFFFFF"/>
                </a:solidFill>
                <a:latin typeface="Calibri"/>
                <a:cs typeface="Calibri"/>
              </a:rPr>
              <a:t>Нуржанова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 Руфина </a:t>
            </a:r>
            <a:r>
              <a:rPr lang="ru-RU" sz="1300" dirty="0" err="1">
                <a:solidFill>
                  <a:srgbClr val="FFFFFF"/>
                </a:solidFill>
                <a:latin typeface="Calibri"/>
                <a:cs typeface="Calibri"/>
              </a:rPr>
              <a:t>Утесиновна</a:t>
            </a:r>
            <a:endParaRPr lang="ru-RU" sz="13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108000"/>
            <a:ext cx="2518182" cy="1123900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sp>
        <p:nvSpPr>
          <p:cNvPr id="46" name="object 45">
            <a:extLst>
              <a:ext uri="{FF2B5EF4-FFF2-40B4-BE49-F238E27FC236}">
                <a16:creationId xmlns="" xmlns:a16="http://schemas.microsoft.com/office/drawing/2014/main" id="{468E8381-D422-47C4-B19B-BA90A5E4CFA5}"/>
              </a:ext>
            </a:extLst>
          </p:cNvPr>
          <p:cNvSpPr txBox="1"/>
          <p:nvPr/>
        </p:nvSpPr>
        <p:spPr>
          <a:xfrm>
            <a:off x="5607050" y="8951715"/>
            <a:ext cx="1732161" cy="956671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 algn="ctr">
              <a:spcBef>
                <a:spcPts val="259"/>
              </a:spcBef>
            </a:pP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12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1200" dirty="0">
              <a:latin typeface="Calibri"/>
              <a:cs typeface="Calibri"/>
            </a:endParaRPr>
          </a:p>
          <a:p>
            <a:pPr marL="12700" marR="215900" algn="ctr"/>
            <a:r>
              <a:rPr sz="12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12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12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1200" dirty="0">
              <a:latin typeface="Calibri"/>
              <a:cs typeface="Calibri"/>
            </a:endParaRPr>
          </a:p>
          <a:p>
            <a:pPr marL="12700" marR="5080" algn="ctr"/>
            <a:r>
              <a:rPr sz="12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12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200" spc="-20" dirty="0">
                <a:solidFill>
                  <a:srgbClr val="FFFFFF"/>
                </a:solidFill>
                <a:latin typeface="Calibri"/>
                <a:cs typeface="Calibri"/>
              </a:rPr>
              <a:t>Херсонской </a:t>
            </a:r>
            <a:r>
              <a:rPr sz="1200" spc="-10" dirty="0" err="1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1200" dirty="0">
              <a:latin typeface="Calibri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9DF54F3D-D046-43C6-A6D0-37AB155DD82B}"/>
              </a:ext>
            </a:extLst>
          </p:cNvPr>
          <p:cNvSpPr txBox="1"/>
          <p:nvPr/>
        </p:nvSpPr>
        <p:spPr>
          <a:xfrm>
            <a:off x="432193" y="1397337"/>
            <a:ext cx="4351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pc="-10" dirty="0">
                <a:solidFill>
                  <a:srgbClr val="595A5C"/>
                </a:solidFill>
                <a:latin typeface="Montserrat Medium" pitchFamily="2" charset="-52"/>
                <a:cs typeface="Calibri"/>
              </a:rPr>
              <a:t>«Золотой возраст Новотроицкого»</a:t>
            </a:r>
            <a:endParaRPr lang="ru-RU" dirty="0">
              <a:solidFill>
                <a:srgbClr val="595A5C"/>
              </a:solidFill>
              <a:latin typeface="Montserrat Medium" pitchFamily="2" charset="-52"/>
            </a:endParaRPr>
          </a:p>
        </p:txBody>
      </p:sp>
      <p:graphicFrame>
        <p:nvGraphicFramePr>
          <p:cNvPr id="44" name="Таблица 43">
            <a:extLst>
              <a:ext uri="{FF2B5EF4-FFF2-40B4-BE49-F238E27FC236}">
                <a16:creationId xmlns="" xmlns:a16="http://schemas.microsoft.com/office/drawing/2014/main" id="{8A658A5E-55F8-4371-9D9E-3B603E831A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06590"/>
              </p:ext>
            </p:extLst>
          </p:nvPr>
        </p:nvGraphicFramePr>
        <p:xfrm>
          <a:off x="389050" y="1852456"/>
          <a:ext cx="6790065" cy="8691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+mn-lt"/>
                          <a:cs typeface="Calibri"/>
                        </a:rPr>
                        <a:t>05.05.26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smtClean="0"/>
                        <a:t>Компьютерная грамотность: </a:t>
                      </a:r>
                      <a:r>
                        <a:rPr lang="ru-RU" sz="1400" b="0" i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«От новичка к уверенному пользователю».</a:t>
                      </a:r>
                      <a:r>
                        <a:rPr lang="ru-RU" sz="1400" b="0" i="0" baseline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Все о мессенджере Макс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07.05.26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Праздничное мероприятие:</a:t>
                      </a:r>
                    </a:p>
                    <a:p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"День Победы!"  - чествуем ветеранов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08.05.26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Консультирование по социально-значимым, правовым вопросам: «Час юриста» 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12.05.26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Школа активного долголетия: </a:t>
                      </a:r>
                      <a:r>
                        <a:rPr lang="ru-RU" sz="1800" b="0" i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«Здоровье в каждом шаге»</a:t>
                      </a:r>
                      <a:r>
                        <a:rPr lang="ru-RU" sz="1800" b="0" i="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скандинавская ходьба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14.05.26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/>
                        <a:t>Встреча с врачом-неврологом:</a:t>
                      </a:r>
                      <a:r>
                        <a:rPr lang="ru-RU" sz="1800" baseline="0" dirty="0" smtClean="0"/>
                        <a:t> «К</a:t>
                      </a:r>
                      <a:r>
                        <a:rPr lang="ru-RU" sz="1800" b="0" i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огнитивные нарушения, профилактика деменции, управление стрессом, профилактика инсультов, вопросы сна и головных болей»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15.05.26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Ярмарка народных промыслов: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«Вышиваем с любовью»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19.05.26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на тему: «Здоровый образ жизни. Как пение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влияет на жизнь»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21.05.26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РГО «Знание» «Откуда мы родом: пишем историю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семьи вместе»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10:00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25.05.26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Компьютерная грамотность: </a:t>
                      </a:r>
                      <a:r>
                        <a:rPr lang="ru-RU" sz="1400" b="0" i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«Станьте увереннее в цифровом мире»;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27.05.26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Консультирование по социально-значимым, правовым вопросам: «Час юриста» </a:t>
                      </a:r>
                      <a:endParaRPr lang="ru-RU" sz="1100" b="0" dirty="0" smtClean="0">
                        <a:latin typeface="+mn-lt"/>
                        <a:cs typeface="Calibri Light"/>
                      </a:endParaRP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28.05.26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Знакомство с прессой:</a:t>
                      </a:r>
                    </a:p>
                    <a:p>
                      <a:r>
                        <a:rPr lang="ru-RU" sz="14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«Новости из первых уст»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29.05.26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Акция «Сказки народов мира»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10:00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5" name="object 44">
            <a:extLst>
              <a:ext uri="{FF2B5EF4-FFF2-40B4-BE49-F238E27FC236}">
                <a16:creationId xmlns="" xmlns:a16="http://schemas.microsoft.com/office/drawing/2014/main" id="{8AB30494-EED7-44B1-A9AD-1F108BA79EEC}"/>
              </a:ext>
            </a:extLst>
          </p:cNvPr>
          <p:cNvSpPr txBox="1"/>
          <p:nvPr/>
        </p:nvSpPr>
        <p:spPr>
          <a:xfrm>
            <a:off x="3731615" y="7361829"/>
            <a:ext cx="3410921" cy="115134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ru-RU" sz="1600" b="1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ru-RU" sz="1600" b="1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dirty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en-US" sz="1600" b="1" dirty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:0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1265</TotalTime>
  <Words>185</Words>
  <Application>Microsoft Office PowerPoint</Application>
  <PresentationFormat>Произвольный</PresentationFormat>
  <Paragraphs>54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Пользователь</cp:lastModifiedBy>
  <cp:revision>57</cp:revision>
  <cp:lastPrinted>2026-03-24T17:43:58Z</cp:lastPrinted>
  <dcterms:created xsi:type="dcterms:W3CDTF">2025-11-06T11:20:25Z</dcterms:created>
  <dcterms:modified xsi:type="dcterms:W3CDTF">2026-04-23T18:48:59Z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