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70" r:id="rId3"/>
    <p:sldId id="311" r:id="rId4"/>
    <p:sldId id="271" r:id="rId5"/>
    <p:sldId id="272" r:id="rId6"/>
    <p:sldId id="273" r:id="rId7"/>
    <p:sldId id="312" r:id="rId8"/>
    <p:sldId id="313" r:id="rId9"/>
    <p:sldId id="314" r:id="rId10"/>
    <p:sldId id="315" r:id="rId11"/>
    <p:sldId id="316" r:id="rId12"/>
    <p:sldId id="318" r:id="rId13"/>
    <p:sldId id="319" r:id="rId14"/>
    <p:sldId id="320" r:id="rId15"/>
    <p:sldId id="264" r:id="rId16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9A6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4" autoAdjust="0"/>
    <p:restoredTop sz="89744" autoAdjust="0"/>
  </p:normalViewPr>
  <p:slideViewPr>
    <p:cSldViewPr snapToGrid="0">
      <p:cViewPr varScale="1">
        <p:scale>
          <a:sx n="104" d="100"/>
          <a:sy n="104" d="100"/>
        </p:scale>
        <p:origin x="-8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0782A-3F13-45F0-A73D-6F5ACAF92FF6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C2066-1CCE-4195-9445-AA0A6F3DF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865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C2066-1CCE-4195-9445-AA0A6F3DF3F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2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037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727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002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84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841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4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590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303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041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847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528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DF971-0987-470D-8569-746A3F8F2F18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58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s://sfr.gov.ru/branches/ivanovo/" TargetMode="External"/><Relationship Id="rId7" Type="http://schemas.openxmlformats.org/officeDocument/2006/relationships/image" Target="../media/image28.png"/><Relationship Id="rId2" Type="http://schemas.openxmlformats.org/officeDocument/2006/relationships/hyperlink" Target="mailto:info@37.sfr.gov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7229" y="5621984"/>
            <a:ext cx="8058912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ОТДЕЛЕНИЕ ФОНДА ПЕНСИОННОГО И СОЦИАЛЬНОГО  СТРАХОВАНИЯ РОССИЙСКОЙ ФЕДЕРАЦИИ  ПО ИВАНОВСКОЙ 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115" y="1076778"/>
            <a:ext cx="10453532" cy="393954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ПОШАГОВАЯ ИНСТРУКЦИЯ</a:t>
            </a:r>
          </a:p>
          <a:p>
            <a:pPr algn="ctr"/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для работодателей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«Подача заявления  о финансовом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>
                <a:solidFill>
                  <a:srgbClr val="0070C0"/>
                </a:solidFill>
              </a:rPr>
              <a:t>обеспечении </a:t>
            </a:r>
            <a:r>
              <a:rPr lang="ru-RU" sz="3600" b="1" dirty="0" smtClean="0">
                <a:solidFill>
                  <a:srgbClr val="0070C0"/>
                </a:solidFill>
              </a:rPr>
              <a:t>предупредительных мер по сокращению производственного травматизма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 и профессиональных заболеваний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через портал  </a:t>
            </a:r>
            <a:r>
              <a:rPr lang="ru-RU" sz="3500" b="1" dirty="0" smtClean="0">
                <a:solidFill>
                  <a:srgbClr val="0070C0"/>
                </a:solidFill>
              </a:rPr>
              <a:t>«ГОС</a:t>
            </a:r>
            <a:r>
              <a:rPr lang="ru-RU" sz="3500" b="1" dirty="0" smtClean="0">
                <a:solidFill>
                  <a:srgbClr val="FF0000"/>
                </a:solidFill>
              </a:rPr>
              <a:t>УСЛУГИ</a:t>
            </a:r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»»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186" t="41470" r="3165"/>
          <a:stretch/>
        </p:blipFill>
        <p:spPr>
          <a:xfrm>
            <a:off x="9759143" y="4044013"/>
            <a:ext cx="1365504" cy="157797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73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5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43" t="13784" r="28907" b="23228"/>
          <a:stretch/>
        </p:blipFill>
        <p:spPr bwMode="auto">
          <a:xfrm>
            <a:off x="6822605" y="1144443"/>
            <a:ext cx="3842327" cy="3504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864124" y="5295816"/>
            <a:ext cx="4471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Сохранить  на компьютере </a:t>
            </a:r>
            <a:r>
              <a:rPr lang="ru-RU" dirty="0" smtClean="0"/>
              <a:t>документ в </a:t>
            </a:r>
            <a:r>
              <a:rPr lang="ru-RU" dirty="0"/>
              <a:t>формате </a:t>
            </a:r>
            <a:r>
              <a:rPr lang="en-US" b="1" dirty="0">
                <a:solidFill>
                  <a:srgbClr val="0070C0"/>
                </a:solidFill>
              </a:rPr>
              <a:t>ZIP</a:t>
            </a:r>
            <a:r>
              <a:rPr lang="ru-RU" dirty="0"/>
              <a:t>. Добавить файл путем нажатия на кнопку </a:t>
            </a:r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ВЫБРАТЬ ФАЙЛ</a:t>
            </a:r>
            <a:r>
              <a:rPr lang="ru-RU" dirty="0" smtClean="0"/>
              <a:t>».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6822605" y="5299196"/>
            <a:ext cx="4225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выбранный файл загружен верно, появится строка с названием файла. </a:t>
            </a:r>
            <a:r>
              <a:rPr lang="ru-RU" dirty="0" smtClean="0"/>
              <a:t>Нажать </a:t>
            </a:r>
            <a:r>
              <a:rPr lang="ru-RU" b="1" dirty="0" smtClean="0">
                <a:solidFill>
                  <a:srgbClr val="0070C0"/>
                </a:solidFill>
              </a:rPr>
              <a:t>«ПРОДОЛЖИТЬ». </a:t>
            </a:r>
            <a:endParaRPr lang="ru-RU" dirty="0" smtClean="0"/>
          </a:p>
        </p:txBody>
      </p:sp>
      <p:sp>
        <p:nvSpPr>
          <p:cNvPr id="17" name="Овал 16"/>
          <p:cNvSpPr/>
          <p:nvPr/>
        </p:nvSpPr>
        <p:spPr>
          <a:xfrm>
            <a:off x="7980322" y="4073819"/>
            <a:ext cx="1302223" cy="387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218" name="Рисунок 5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85" t="13480" r="30196" b="24913"/>
          <a:stretch/>
        </p:blipFill>
        <p:spPr bwMode="auto">
          <a:xfrm>
            <a:off x="941083" y="1084839"/>
            <a:ext cx="3932291" cy="3731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Овал 11"/>
          <p:cNvSpPr/>
          <p:nvPr/>
        </p:nvSpPr>
        <p:spPr>
          <a:xfrm>
            <a:off x="2339243" y="3196578"/>
            <a:ext cx="1302223" cy="387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64124" y="5000375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15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2605" y="5000375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16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7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86" t="13394" r="30772" b="15605"/>
          <a:stretch/>
        </p:blipFill>
        <p:spPr bwMode="auto">
          <a:xfrm>
            <a:off x="6742545" y="1007560"/>
            <a:ext cx="3645896" cy="4073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2" name="Рисунок 6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20" t="13119" r="30461" b="15605"/>
          <a:stretch/>
        </p:blipFill>
        <p:spPr bwMode="auto">
          <a:xfrm>
            <a:off x="1323138" y="1007560"/>
            <a:ext cx="3574786" cy="3924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113140" y="5601075"/>
            <a:ext cx="7735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Повторить аналогичные шаги для загрузки данных документов.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17" name="Овал 16"/>
          <p:cNvSpPr/>
          <p:nvPr/>
        </p:nvSpPr>
        <p:spPr>
          <a:xfrm>
            <a:off x="2385424" y="4413058"/>
            <a:ext cx="1302223" cy="387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385425" y="3621462"/>
            <a:ext cx="1302223" cy="387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890106" y="4430273"/>
            <a:ext cx="1302223" cy="387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13140" y="5231743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17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914382" y="3516092"/>
            <a:ext cx="1302223" cy="387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74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7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87" t="13762" r="26420" b="17171"/>
          <a:stretch/>
        </p:blipFill>
        <p:spPr bwMode="auto">
          <a:xfrm>
            <a:off x="1257423" y="1406229"/>
            <a:ext cx="4229386" cy="3960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6824804" y="1655611"/>
            <a:ext cx="392602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Далее не будет возможности прикрепления документов, поэтому необходимо проверить документы на комплектность.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комплекте должно быть три файла в формате </a:t>
            </a:r>
            <a:r>
              <a:rPr lang="en-US" dirty="0"/>
              <a:t>ZIP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Далее </a:t>
            </a:r>
            <a:r>
              <a:rPr lang="ru-RU" dirty="0"/>
              <a:t>нажать кнопку </a:t>
            </a:r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ПОДПИСАТЬ</a:t>
            </a:r>
            <a:r>
              <a:rPr lang="ru-RU" dirty="0" smtClean="0"/>
              <a:t>». </a:t>
            </a:r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случае если требуется заменить файл – нажать кнопку </a:t>
            </a:r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НАЗАД</a:t>
            </a:r>
            <a:r>
              <a:rPr lang="ru-RU" dirty="0" smtClean="0"/>
              <a:t>», </a:t>
            </a:r>
            <a:r>
              <a:rPr lang="ru-RU" dirty="0"/>
              <a:t>внести необходимые изменения</a:t>
            </a:r>
            <a:r>
              <a:rPr lang="ru-RU" dirty="0" smtClean="0"/>
              <a:t>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12" name="Овал 11"/>
          <p:cNvSpPr/>
          <p:nvPr/>
        </p:nvSpPr>
        <p:spPr>
          <a:xfrm>
            <a:off x="2595418" y="4795331"/>
            <a:ext cx="1129176" cy="3042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824804" y="1286279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18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9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35836" y="1796373"/>
            <a:ext cx="39260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Необходимо </a:t>
            </a:r>
            <a:r>
              <a:rPr lang="ru-RU" dirty="0"/>
              <a:t>проверить документы на </a:t>
            </a:r>
            <a:r>
              <a:rPr lang="ru-RU" dirty="0" smtClean="0"/>
              <a:t>комплектность, т.к. далее </a:t>
            </a:r>
            <a:r>
              <a:rPr lang="ru-RU" dirty="0"/>
              <a:t>не будет возможности прикрепления </a:t>
            </a:r>
            <a:r>
              <a:rPr lang="ru-RU" dirty="0" smtClean="0"/>
              <a:t>документов.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комплекте должно быть три файла в формате </a:t>
            </a:r>
            <a:r>
              <a:rPr lang="en-US" b="1" dirty="0">
                <a:solidFill>
                  <a:srgbClr val="0070C0"/>
                </a:solidFill>
              </a:rPr>
              <a:t>ZIP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случае если требуется заменить файл – нажать кнопку </a:t>
            </a:r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НАЗАД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и внести </a:t>
            </a:r>
            <a:r>
              <a:rPr lang="ru-RU" dirty="0"/>
              <a:t>необходимые изменения</a:t>
            </a:r>
            <a:r>
              <a:rPr lang="ru-RU" dirty="0" smtClean="0"/>
              <a:t>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99" t="12495" r="32627" b="48266"/>
          <a:stretch/>
        </p:blipFill>
        <p:spPr>
          <a:xfrm>
            <a:off x="1059902" y="1406229"/>
            <a:ext cx="4334134" cy="3382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Овал 11"/>
          <p:cNvSpPr/>
          <p:nvPr/>
        </p:nvSpPr>
        <p:spPr>
          <a:xfrm>
            <a:off x="2539997" y="3917642"/>
            <a:ext cx="1302329" cy="475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79419" y="2315687"/>
            <a:ext cx="2699137" cy="6924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300" b="1" dirty="0" smtClean="0"/>
              <a:t>ОСФР по Ивановской области</a:t>
            </a:r>
          </a:p>
          <a:p>
            <a:r>
              <a:rPr lang="ru-RU" sz="1300" dirty="0" smtClean="0"/>
              <a:t>153000, Ивановская область,</a:t>
            </a:r>
          </a:p>
          <a:p>
            <a:r>
              <a:rPr lang="ru-RU" sz="1300" dirty="0" smtClean="0"/>
              <a:t>Иваново город, ул. </a:t>
            </a:r>
            <a:r>
              <a:rPr lang="ru-RU" sz="1300" dirty="0" err="1" smtClean="0"/>
              <a:t>Багаева</a:t>
            </a:r>
            <a:r>
              <a:rPr lang="ru-RU" sz="1300" dirty="0" smtClean="0"/>
              <a:t>, дом 55</a:t>
            </a:r>
            <a:endParaRPr lang="ru-RU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6644068" y="1406229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19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3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04" t="18670" r="31187" b="7050"/>
          <a:stretch/>
        </p:blipFill>
        <p:spPr>
          <a:xfrm>
            <a:off x="1123872" y="1406229"/>
            <a:ext cx="4750456" cy="4037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899563" y="1878747"/>
            <a:ext cx="39260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Информацию о </a:t>
            </a:r>
            <a:r>
              <a:rPr lang="ru-RU" dirty="0"/>
              <a:t>ходе рассмотрения заявления </a:t>
            </a:r>
            <a:r>
              <a:rPr lang="ru-RU" smtClean="0"/>
              <a:t>ведомством можно </a:t>
            </a:r>
            <a:r>
              <a:rPr lang="ru-RU" dirty="0" smtClean="0"/>
              <a:t>узнать </a:t>
            </a:r>
            <a:r>
              <a:rPr lang="ru-RU" dirty="0"/>
              <a:t>в разделе «Уведомления».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По итогам рассмотрения заявления </a:t>
            </a:r>
            <a:r>
              <a:rPr lang="ru-RU" b="1" dirty="0">
                <a:solidFill>
                  <a:srgbClr val="0070C0"/>
                </a:solidFill>
              </a:rPr>
              <a:t>будет направлен приказ </a:t>
            </a:r>
            <a:r>
              <a:rPr lang="ru-RU" b="1" dirty="0" smtClean="0">
                <a:solidFill>
                  <a:srgbClr val="0070C0"/>
                </a:solidFill>
              </a:rPr>
              <a:t>Отделения СФР </a:t>
            </a:r>
            <a:r>
              <a:rPr lang="ru-RU" b="1" dirty="0">
                <a:solidFill>
                  <a:srgbClr val="0070C0"/>
                </a:solidFill>
              </a:rPr>
              <a:t>по  </a:t>
            </a:r>
            <a:r>
              <a:rPr lang="ru-RU" b="1" dirty="0" smtClean="0">
                <a:solidFill>
                  <a:srgbClr val="0070C0"/>
                </a:solidFill>
              </a:rPr>
              <a:t>Ивановской области</a:t>
            </a:r>
            <a:r>
              <a:rPr lang="ru-RU" b="1" dirty="0" smtClean="0"/>
              <a:t>.</a:t>
            </a:r>
            <a:endParaRPr lang="ru-RU" dirty="0"/>
          </a:p>
          <a:p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Проверяйте </a:t>
            </a:r>
            <a:r>
              <a:rPr lang="ru-RU" dirty="0"/>
              <a:t>раздел «</a:t>
            </a:r>
            <a:r>
              <a:rPr lang="ru-RU" b="1" dirty="0">
                <a:solidFill>
                  <a:srgbClr val="0070C0"/>
                </a:solidFill>
              </a:rPr>
              <a:t>Уведомления</a:t>
            </a:r>
            <a:r>
              <a:rPr lang="ru-RU" dirty="0" smtClean="0"/>
              <a:t>»!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899563" y="1406229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20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2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0687" y="2327661"/>
            <a:ext cx="10270584" cy="272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2500" dirty="0">
                <a:solidFill>
                  <a:srgbClr val="0070C0"/>
                </a:solidFill>
              </a:rPr>
              <a:t>153000, г. Иваново, ул. </a:t>
            </a:r>
            <a:r>
              <a:rPr lang="ru-RU" sz="2500" dirty="0" err="1">
                <a:solidFill>
                  <a:srgbClr val="0070C0"/>
                </a:solidFill>
              </a:rPr>
              <a:t>Багаева</a:t>
            </a:r>
            <a:r>
              <a:rPr lang="ru-RU" sz="2500" dirty="0">
                <a:solidFill>
                  <a:srgbClr val="0070C0"/>
                </a:solidFill>
              </a:rPr>
              <a:t>, д. 55, </a:t>
            </a:r>
          </a:p>
          <a:p>
            <a:pPr algn="ctr">
              <a:lnSpc>
                <a:spcPts val="3500"/>
              </a:lnSpc>
            </a:pPr>
            <a:r>
              <a:rPr lang="en-US" sz="2800" dirty="0" smtClean="0">
                <a:hlinkClick r:id="rId2"/>
              </a:rPr>
              <a:t>info@37.sfr.gov.ru</a:t>
            </a:r>
            <a:endParaRPr lang="ru-RU" sz="2800" dirty="0" smtClean="0"/>
          </a:p>
          <a:p>
            <a:pPr algn="ctr">
              <a:lnSpc>
                <a:spcPts val="3500"/>
              </a:lnSpc>
            </a:pPr>
            <a:r>
              <a:rPr lang="en-US" sz="2500" dirty="0" smtClean="0">
                <a:solidFill>
                  <a:srgbClr val="0070C0"/>
                </a:solidFill>
                <a:hlinkClick r:id="rId3"/>
              </a:rPr>
              <a:t>sfr.gov.ru</a:t>
            </a:r>
            <a:endParaRPr lang="ru-RU" sz="2500" dirty="0" smtClean="0">
              <a:solidFill>
                <a:srgbClr val="0070C0"/>
              </a:solidFill>
            </a:endParaRPr>
          </a:p>
          <a:p>
            <a:pPr algn="ctr">
              <a:lnSpc>
                <a:spcPts val="3500"/>
              </a:lnSpc>
            </a:pPr>
            <a:endParaRPr lang="ru-RU" sz="2500" dirty="0">
              <a:solidFill>
                <a:srgbClr val="0070C0"/>
              </a:solidFill>
            </a:endParaRPr>
          </a:p>
          <a:p>
            <a:pPr algn="ctr">
              <a:lnSpc>
                <a:spcPts val="3500"/>
              </a:lnSpc>
            </a:pPr>
            <a:r>
              <a:rPr lang="ru-RU" sz="2500" b="1" dirty="0">
                <a:solidFill>
                  <a:srgbClr val="0070C0"/>
                </a:solidFill>
              </a:rPr>
              <a:t>8-800-200-02-49</a:t>
            </a:r>
          </a:p>
          <a:p>
            <a:pPr algn="ctr"/>
            <a:endParaRPr lang="ru-RU" sz="25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9455" y="2451668"/>
            <a:ext cx="377237" cy="4018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089" t="-1419" r="64126" b="1419"/>
          <a:stretch/>
        </p:blipFill>
        <p:spPr>
          <a:xfrm>
            <a:off x="4574850" y="4194302"/>
            <a:ext cx="457909" cy="400813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3184" y="2853507"/>
            <a:ext cx="362624" cy="3626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5607" y="3353751"/>
            <a:ext cx="367808" cy="367808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4577" y="1277654"/>
            <a:ext cx="8058912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ОТДЕЛЕНИЕ ФОНДА ПЕНСИОННОГО И СОЦИАЛЬНОГО  СТРАХОВАНИЯ РОССИЙСКОЙ ФЕДЕРАЦИИ  ПО ИВАНОВСКОЙ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4847" y="5265973"/>
            <a:ext cx="437474" cy="441544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3623" y="5237061"/>
            <a:ext cx="445613" cy="441544"/>
          </a:xfrm>
          <a:prstGeom prst="ellips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4496" y="5749436"/>
            <a:ext cx="485495" cy="478874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6323" y="5246756"/>
            <a:ext cx="374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https://vk.com/sfr.ivanovskayaoblast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9236" y="5217704"/>
            <a:ext cx="355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https://ok.ru/sfr.ivanovskayaoblast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8457" y="5793968"/>
            <a:ext cx="358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https://t.me/sfr_ivanovskayaoblast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22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7121" t="3637" r="15530" b="15420"/>
          <a:stretch/>
        </p:blipFill>
        <p:spPr>
          <a:xfrm>
            <a:off x="489528" y="1191492"/>
            <a:ext cx="8159352" cy="48029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48818" y="1817368"/>
            <a:ext cx="85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48818" y="2222356"/>
            <a:ext cx="3122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Зайти </a:t>
            </a:r>
            <a:r>
              <a:rPr lang="ru-RU" dirty="0"/>
              <a:t>на главную страницу официального сайта </a:t>
            </a:r>
            <a:r>
              <a:rPr lang="ru-RU" b="1" dirty="0">
                <a:solidFill>
                  <a:srgbClr val="0070C0"/>
                </a:solidFill>
              </a:rPr>
              <a:t>ГОС</a:t>
            </a:r>
            <a:r>
              <a:rPr lang="ru-RU" b="1" dirty="0">
                <a:solidFill>
                  <a:srgbClr val="FF0000"/>
                </a:solidFill>
              </a:rPr>
              <a:t>УСЛУГИ</a:t>
            </a:r>
            <a:r>
              <a:rPr lang="ru-RU" dirty="0"/>
              <a:t> </a:t>
            </a:r>
            <a:r>
              <a:rPr lang="en-US" dirty="0"/>
              <a:t>www</a:t>
            </a:r>
            <a:r>
              <a:rPr lang="ru-RU" dirty="0"/>
              <a:t>.</a:t>
            </a:r>
            <a:r>
              <a:rPr lang="en-US" dirty="0" err="1"/>
              <a:t>gosuslugi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Нажать </a:t>
            </a:r>
            <a:r>
              <a:rPr lang="ru-RU" dirty="0"/>
              <a:t>кнопку </a:t>
            </a:r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ВОЙТИ</a:t>
            </a:r>
            <a:r>
              <a:rPr lang="ru-RU" dirty="0" smtClean="0"/>
              <a:t>».</a:t>
            </a:r>
            <a:endParaRPr lang="ru-RU" b="1" dirty="0"/>
          </a:p>
        </p:txBody>
      </p:sp>
      <p:sp>
        <p:nvSpPr>
          <p:cNvPr id="2" name="Овал 1"/>
          <p:cNvSpPr/>
          <p:nvPr/>
        </p:nvSpPr>
        <p:spPr>
          <a:xfrm>
            <a:off x="693191" y="1121012"/>
            <a:ext cx="1316736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61391" y="1344083"/>
            <a:ext cx="1316736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32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5647" y="4719818"/>
            <a:ext cx="83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2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647" y="5136545"/>
            <a:ext cx="3057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Нажать кнопку</a:t>
            </a:r>
          </a:p>
          <a:p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Эл. подпись</a:t>
            </a:r>
            <a:r>
              <a:rPr lang="ru-RU" dirty="0" smtClean="0"/>
              <a:t>».</a:t>
            </a:r>
            <a:endParaRPr lang="ru-RU" b="1" dirty="0"/>
          </a:p>
        </p:txBody>
      </p:sp>
      <p:pic>
        <p:nvPicPr>
          <p:cNvPr id="2050" name="Рисунок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547" t="10355" r="35745" b="40047"/>
          <a:stretch/>
        </p:blipFill>
        <p:spPr bwMode="auto">
          <a:xfrm>
            <a:off x="824238" y="1215303"/>
            <a:ext cx="2938838" cy="3318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Рисунок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236" t="10001" r="36677" b="39166"/>
          <a:stretch/>
        </p:blipFill>
        <p:spPr bwMode="auto">
          <a:xfrm>
            <a:off x="4843411" y="1215303"/>
            <a:ext cx="2584205" cy="306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Овал 9"/>
          <p:cNvSpPr/>
          <p:nvPr/>
        </p:nvSpPr>
        <p:spPr>
          <a:xfrm>
            <a:off x="5544117" y="2416930"/>
            <a:ext cx="1316736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Рисунок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08" t="9707" r="31792" b="45538"/>
          <a:stretch/>
        </p:blipFill>
        <p:spPr bwMode="auto">
          <a:xfrm>
            <a:off x="8243040" y="1358756"/>
            <a:ext cx="3023883" cy="2299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4843411" y="4719818"/>
            <a:ext cx="1003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3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3411" y="5089150"/>
            <a:ext cx="2718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Подключить электронную подпись, если ранее этого не было сделано.</a:t>
            </a:r>
          </a:p>
          <a:p>
            <a:r>
              <a:rPr lang="ru-RU" dirty="0"/>
              <a:t>Нажать </a:t>
            </a:r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ГОТОВО</a:t>
            </a:r>
            <a:r>
              <a:rPr lang="ru-RU" dirty="0" smtClean="0"/>
              <a:t>».</a:t>
            </a:r>
            <a:endParaRPr lang="ru-RU" b="1" dirty="0"/>
          </a:p>
          <a:p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2112557" y="4079236"/>
            <a:ext cx="1316736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376380" y="4130104"/>
            <a:ext cx="887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4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10875" y="4507020"/>
            <a:ext cx="3088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Войти как </a:t>
            </a:r>
            <a:r>
              <a:rPr lang="ru-RU" b="1" dirty="0" smtClean="0">
                <a:solidFill>
                  <a:srgbClr val="0070C0"/>
                </a:solidFill>
              </a:rPr>
              <a:t>РУКОВОДИТЕЛЬ </a:t>
            </a:r>
            <a:r>
              <a:rPr lang="ru-RU" dirty="0" smtClean="0"/>
              <a:t>организации!</a:t>
            </a:r>
            <a:endParaRPr lang="ru-RU" b="1" dirty="0"/>
          </a:p>
          <a:p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707899" y="2199581"/>
            <a:ext cx="1047082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300" dirty="0" smtClean="0"/>
              <a:t>Иванов И.И.</a:t>
            </a:r>
            <a:endParaRPr lang="ru-RU" sz="1300" dirty="0"/>
          </a:p>
        </p:txBody>
      </p:sp>
      <p:sp>
        <p:nvSpPr>
          <p:cNvPr id="20" name="TextBox 19"/>
          <p:cNvSpPr txBox="1"/>
          <p:nvPr/>
        </p:nvSpPr>
        <p:spPr>
          <a:xfrm>
            <a:off x="8747833" y="2868414"/>
            <a:ext cx="1700123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ООО «Ромашка»</a:t>
            </a:r>
            <a:endParaRPr lang="ru-RU" sz="1300" dirty="0"/>
          </a:p>
        </p:txBody>
      </p:sp>
      <p:sp>
        <p:nvSpPr>
          <p:cNvPr id="21" name="Овал 20"/>
          <p:cNvSpPr/>
          <p:nvPr/>
        </p:nvSpPr>
        <p:spPr>
          <a:xfrm>
            <a:off x="8707899" y="2749153"/>
            <a:ext cx="1599883" cy="596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37" r="15854" b="4655"/>
          <a:stretch/>
        </p:blipFill>
        <p:spPr bwMode="auto">
          <a:xfrm>
            <a:off x="346364" y="986605"/>
            <a:ext cx="6901544" cy="545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15501" y="1612713"/>
            <a:ext cx="297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Найти нужную </a:t>
            </a:r>
            <a:r>
              <a:rPr lang="ru-RU" dirty="0"/>
              <a:t>услугу </a:t>
            </a:r>
            <a:r>
              <a:rPr lang="ru-RU" dirty="0" smtClean="0"/>
              <a:t>СФР</a:t>
            </a:r>
            <a:r>
              <a:rPr lang="ru-RU" dirty="0"/>
              <a:t>,</a:t>
            </a:r>
            <a:r>
              <a:rPr lang="ru-RU" dirty="0" smtClean="0"/>
              <a:t> воспользовавшись подсказками робота </a:t>
            </a:r>
            <a:r>
              <a:rPr lang="ru-RU" b="1" dirty="0" smtClean="0">
                <a:solidFill>
                  <a:srgbClr val="0070C0"/>
                </a:solidFill>
              </a:rPr>
              <a:t>МАКСА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880263" y="3275167"/>
            <a:ext cx="2529773" cy="484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015501" y="1203895"/>
            <a:ext cx="980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5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15501" y="2760195"/>
            <a:ext cx="36869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общение с роботом </a:t>
            </a:r>
            <a:r>
              <a:rPr lang="ru-RU" b="1" dirty="0">
                <a:solidFill>
                  <a:srgbClr val="0070C0"/>
                </a:solidFill>
              </a:rPr>
              <a:t>МАКСОМ</a:t>
            </a:r>
            <a:r>
              <a:rPr lang="ru-RU" dirty="0"/>
              <a:t> в поисковой строке написать </a:t>
            </a:r>
            <a:r>
              <a:rPr lang="ru-RU" b="1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ФИНАНСИРОВАНИЕ ПРЕДУПРЕДИТЕЛЬНЫХ МЕР</a:t>
            </a:r>
            <a:r>
              <a:rPr lang="ru-RU" b="1" dirty="0" smtClean="0"/>
              <a:t>»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Пользователю </a:t>
            </a:r>
            <a:r>
              <a:rPr lang="ru-RU" dirty="0"/>
              <a:t>будут предложены </a:t>
            </a:r>
            <a:r>
              <a:rPr lang="ru-RU" dirty="0" smtClean="0"/>
              <a:t>подсказки.</a:t>
            </a:r>
          </a:p>
          <a:p>
            <a:endParaRPr lang="ru-RU" dirty="0" smtClean="0"/>
          </a:p>
          <a:p>
            <a:r>
              <a:rPr lang="ru-RU" dirty="0" smtClean="0"/>
              <a:t>Выбрать услугу</a:t>
            </a:r>
          </a:p>
          <a:p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ПОЛУЧЕНИЕ ПРИКАЗА О ФИНАНСОВОМ ОБЕСПЕЧЕНИИ ПРЕДУПРЕДИТЕЛЬНЫХ МЕР</a:t>
            </a:r>
            <a:r>
              <a:rPr lang="ru-RU" dirty="0" smtClean="0"/>
              <a:t>»</a:t>
            </a:r>
            <a:endParaRPr lang="ru-RU" b="1" dirty="0"/>
          </a:p>
        </p:txBody>
      </p:sp>
      <p:sp>
        <p:nvSpPr>
          <p:cNvPr id="14" name="Овал 13"/>
          <p:cNvSpPr/>
          <p:nvPr/>
        </p:nvSpPr>
        <p:spPr>
          <a:xfrm>
            <a:off x="1529608" y="3842329"/>
            <a:ext cx="3901374" cy="3971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5491720" y="4040911"/>
            <a:ext cx="2409814" cy="1219533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88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Рисунок 2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23" t="14776" r="32633" b="48481"/>
          <a:stretch/>
        </p:blipFill>
        <p:spPr bwMode="auto">
          <a:xfrm>
            <a:off x="4569187" y="1288919"/>
            <a:ext cx="2823444" cy="1699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508071" y="3887036"/>
            <a:ext cx="30934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соответствии с действующим законодательством заявление подается не позднее 31 июля.</a:t>
            </a:r>
          </a:p>
          <a:p>
            <a:endParaRPr lang="ru-RU" b="1" dirty="0"/>
          </a:p>
          <a:p>
            <a:r>
              <a:rPr lang="ru-RU" dirty="0" smtClean="0"/>
              <a:t>Выбрать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«ДА».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569187" y="1712682"/>
            <a:ext cx="920496" cy="3356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06671" y="3517704"/>
            <a:ext cx="98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7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Рисунок 1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08" t="13947" r="30995" b="41021"/>
          <a:stretch/>
        </p:blipFill>
        <p:spPr bwMode="auto">
          <a:xfrm>
            <a:off x="564245" y="1246272"/>
            <a:ext cx="3266745" cy="2305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Овал 5"/>
          <p:cNvSpPr/>
          <p:nvPr/>
        </p:nvSpPr>
        <p:spPr>
          <a:xfrm>
            <a:off x="1572777" y="3073665"/>
            <a:ext cx="1249680" cy="3972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6348" y="4083736"/>
            <a:ext cx="80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6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348" y="4453068"/>
            <a:ext cx="3057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Откроется окно с приглашением заполнить заявление.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Нажать «</a:t>
            </a:r>
            <a:r>
              <a:rPr lang="ru-RU" b="1" dirty="0" smtClean="0">
                <a:solidFill>
                  <a:srgbClr val="0070C0"/>
                </a:solidFill>
              </a:rPr>
              <a:t>НАЧАТЬ</a:t>
            </a:r>
            <a:r>
              <a:rPr lang="ru-RU" dirty="0" smtClean="0"/>
              <a:t>».</a:t>
            </a:r>
            <a:endParaRPr lang="ru-RU" b="1" dirty="0"/>
          </a:p>
        </p:txBody>
      </p:sp>
      <p:pic>
        <p:nvPicPr>
          <p:cNvPr id="4100" name="Рисунок 2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31" t="14129" r="29839" b="47746"/>
          <a:stretch/>
        </p:blipFill>
        <p:spPr bwMode="auto">
          <a:xfrm>
            <a:off x="8327314" y="1337441"/>
            <a:ext cx="2817092" cy="164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Прямоугольник 13"/>
          <p:cNvSpPr/>
          <p:nvPr/>
        </p:nvSpPr>
        <p:spPr>
          <a:xfrm>
            <a:off x="8318078" y="3799308"/>
            <a:ext cx="34305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Выбрать необходимый вариант.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Если организация </a:t>
            </a:r>
            <a:r>
              <a:rPr lang="ru-RU" dirty="0"/>
              <a:t>является обособленным подразделением или филиалом страхователя – выбрать ответ </a:t>
            </a:r>
            <a:r>
              <a:rPr lang="ru-RU" b="1" dirty="0">
                <a:solidFill>
                  <a:srgbClr val="0070C0"/>
                </a:solidFill>
              </a:rPr>
              <a:t>«</a:t>
            </a:r>
            <a:r>
              <a:rPr lang="ru-RU" b="1" dirty="0" smtClean="0">
                <a:solidFill>
                  <a:srgbClr val="0070C0"/>
                </a:solidFill>
              </a:rPr>
              <a:t>ДА»</a:t>
            </a:r>
            <a:r>
              <a:rPr lang="ru-RU" b="1" dirty="0" smtClean="0"/>
              <a:t>.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dirty="0" smtClean="0"/>
              <a:t>Если юридическим </a:t>
            </a:r>
            <a:r>
              <a:rPr lang="ru-RU" dirty="0"/>
              <a:t>лицом – </a:t>
            </a:r>
            <a:r>
              <a:rPr lang="ru-RU" dirty="0">
                <a:solidFill>
                  <a:srgbClr val="0070C0"/>
                </a:solidFill>
              </a:rPr>
              <a:t>«</a:t>
            </a:r>
            <a:r>
              <a:rPr lang="ru-RU" b="1" dirty="0" smtClean="0">
                <a:solidFill>
                  <a:srgbClr val="0070C0"/>
                </a:solidFill>
              </a:rPr>
              <a:t>НЕТ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327313" y="3366710"/>
            <a:ext cx="945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8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8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43781" y="2212380"/>
            <a:ext cx="50735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формление заявления начинается с интерактивной формы, на которой представлена вводная информация </a:t>
            </a:r>
            <a:r>
              <a:rPr lang="ru-RU" dirty="0"/>
              <a:t>об </a:t>
            </a:r>
            <a:r>
              <a:rPr lang="ru-RU" dirty="0" smtClean="0"/>
              <a:t>услуге.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Необходимо</a:t>
            </a:r>
            <a:r>
              <a:rPr lang="ru-RU" b="1" dirty="0" smtClean="0"/>
              <a:t> о</a:t>
            </a:r>
            <a:r>
              <a:rPr lang="ru-RU" dirty="0" smtClean="0"/>
              <a:t>знакомиться с информацией. Нажать </a:t>
            </a:r>
            <a:r>
              <a:rPr lang="ru-RU" dirty="0"/>
              <a:t>на кнопку </a:t>
            </a:r>
            <a:r>
              <a:rPr lang="ru-RU" b="1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ПЕРЕЙТИ К ЗАЯВЛЕНИЮ</a:t>
            </a:r>
            <a:r>
              <a:rPr lang="ru-RU" b="1" dirty="0" smtClean="0"/>
              <a:t>».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4235196" y="3293003"/>
            <a:ext cx="893064" cy="3138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Рисунок 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09" t="13671" r="29840" b="12566"/>
          <a:stretch/>
        </p:blipFill>
        <p:spPr bwMode="auto">
          <a:xfrm>
            <a:off x="406036" y="1012762"/>
            <a:ext cx="4905889" cy="564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2020684" y="5902015"/>
            <a:ext cx="1590733" cy="4434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43781" y="1759798"/>
            <a:ext cx="80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9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2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97" t="13119" r="31394" b="3725"/>
          <a:stretch/>
        </p:blipFill>
        <p:spPr bwMode="auto">
          <a:xfrm>
            <a:off x="665017" y="921741"/>
            <a:ext cx="4036292" cy="5423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5668059" y="1343932"/>
            <a:ext cx="6151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Проверить данные об организации и руководителе.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случае если в сведениях найдена ошибка, нажать кнопку </a:t>
            </a:r>
            <a:r>
              <a:rPr lang="ru-RU" b="1" dirty="0" smtClean="0">
                <a:solidFill>
                  <a:srgbClr val="0070C0"/>
                </a:solidFill>
              </a:rPr>
              <a:t>«ОТКУДА ЭТИ ДАННЫЕ И ИСПРАВИТЬ ОШИБКУ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Только после этого нажать </a:t>
            </a:r>
            <a:r>
              <a:rPr lang="ru-RU" b="1" dirty="0" smtClean="0">
                <a:solidFill>
                  <a:srgbClr val="0070C0"/>
                </a:solidFill>
              </a:rPr>
              <a:t>«ВЕРНО».</a:t>
            </a:r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1" name="Овал 10"/>
          <p:cNvSpPr/>
          <p:nvPr/>
        </p:nvSpPr>
        <p:spPr>
          <a:xfrm>
            <a:off x="1813905" y="5902015"/>
            <a:ext cx="1590733" cy="4434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7" name="Рисунок 3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86" t="12842" r="30772" b="50414"/>
          <a:stretch/>
        </p:blipFill>
        <p:spPr bwMode="auto">
          <a:xfrm>
            <a:off x="5213813" y="3633624"/>
            <a:ext cx="3529956" cy="2041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Овал 11"/>
          <p:cNvSpPr/>
          <p:nvPr/>
        </p:nvSpPr>
        <p:spPr>
          <a:xfrm>
            <a:off x="6472084" y="5066522"/>
            <a:ext cx="1013414" cy="373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195783" y="2946400"/>
            <a:ext cx="2321639" cy="2955615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8993783" y="4037109"/>
            <a:ext cx="29956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Указать номер, который был присвоен организации при регистрации в ФСС РФ, состоящий из 10 цифр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Нажать </a:t>
            </a:r>
            <a:r>
              <a:rPr lang="ru-RU" b="1" dirty="0" smtClean="0">
                <a:solidFill>
                  <a:srgbClr val="0070C0"/>
                </a:solidFill>
              </a:rPr>
              <a:t>«ПРОДОЛЖИТЬ».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463133" y="4693174"/>
            <a:ext cx="120097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0070C0"/>
                </a:solidFill>
              </a:rPr>
              <a:t>37 ХХ ХХХ </a:t>
            </a:r>
            <a:r>
              <a:rPr lang="ru-RU" sz="1300" b="1" dirty="0" err="1" smtClean="0">
                <a:solidFill>
                  <a:srgbClr val="0070C0"/>
                </a:solidFill>
              </a:rPr>
              <a:t>ХХХ</a:t>
            </a:r>
            <a:endParaRPr lang="ru-RU" sz="13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8059" y="974600"/>
            <a:ext cx="80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9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3783" y="3741607"/>
            <a:ext cx="102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4743" y="1909114"/>
            <a:ext cx="3309263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>
                <a:cs typeface="Times New Roman" panose="02020603050405020304" pitchFamily="18" charset="0"/>
              </a:rPr>
              <a:t>Общество с ограниченной ответственностью «Ромашка»</a:t>
            </a:r>
            <a:endParaRPr lang="ru-RU" sz="1300" dirty="0"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3182" y="2364856"/>
            <a:ext cx="2311840" cy="33445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cs typeface="Times New Roman" panose="02020603050405020304" pitchFamily="18" charset="0"/>
              </a:rPr>
              <a:t>Сокращенное наименование</a:t>
            </a:r>
          </a:p>
          <a:p>
            <a:pPr>
              <a:spcAft>
                <a:spcPts val="40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ООО «Ромашка»</a:t>
            </a:r>
          </a:p>
          <a:p>
            <a:r>
              <a:rPr lang="ru-RU" sz="1200" dirty="0" smtClean="0">
                <a:cs typeface="Times New Roman" panose="02020603050405020304" pitchFamily="18" charset="0"/>
              </a:rPr>
              <a:t>ОГРН</a:t>
            </a:r>
          </a:p>
          <a:p>
            <a:pPr>
              <a:spcAft>
                <a:spcPts val="40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1023700541234</a:t>
            </a:r>
          </a:p>
          <a:p>
            <a:r>
              <a:rPr lang="ru-RU" sz="1200" dirty="0" smtClean="0">
                <a:cs typeface="Times New Roman" panose="02020603050405020304" pitchFamily="18" charset="0"/>
              </a:rPr>
              <a:t>ИНН</a:t>
            </a:r>
          </a:p>
          <a:p>
            <a:pPr>
              <a:spcAft>
                <a:spcPts val="40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37311001001</a:t>
            </a:r>
          </a:p>
          <a:p>
            <a:r>
              <a:rPr lang="ru-RU" sz="1200" dirty="0" smtClean="0">
                <a:cs typeface="Times New Roman" panose="02020603050405020304" pitchFamily="18" charset="0"/>
              </a:rPr>
              <a:t>КПП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-</a:t>
            </a:r>
          </a:p>
          <a:p>
            <a:r>
              <a:rPr lang="ru-RU" sz="1200" b="1" dirty="0" smtClean="0">
                <a:cs typeface="Times New Roman" panose="02020603050405020304" pitchFamily="18" charset="0"/>
              </a:rPr>
              <a:t>Руководитель организации</a:t>
            </a:r>
          </a:p>
          <a:p>
            <a:r>
              <a:rPr lang="ru-RU" sz="1000" dirty="0" smtClean="0">
                <a:cs typeface="Times New Roman" panose="02020603050405020304" pitchFamily="18" charset="0"/>
              </a:rPr>
              <a:t>Фамилия</a:t>
            </a:r>
          </a:p>
          <a:p>
            <a:pPr>
              <a:spcAft>
                <a:spcPts val="40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Иванов</a:t>
            </a:r>
          </a:p>
          <a:p>
            <a:r>
              <a:rPr lang="ru-RU" sz="1000" dirty="0" smtClean="0">
                <a:cs typeface="Times New Roman" panose="02020603050405020304" pitchFamily="18" charset="0"/>
              </a:rPr>
              <a:t>Имя</a:t>
            </a:r>
          </a:p>
          <a:p>
            <a:pPr>
              <a:spcAft>
                <a:spcPts val="40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Иван</a:t>
            </a:r>
          </a:p>
          <a:p>
            <a:r>
              <a:rPr lang="ru-RU" sz="1000" dirty="0" smtClean="0">
                <a:cs typeface="Times New Roman" panose="02020603050405020304" pitchFamily="18" charset="0"/>
              </a:rPr>
              <a:t>Отчество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Иванович</a:t>
            </a:r>
          </a:p>
          <a:p>
            <a:r>
              <a:rPr lang="ru-RU" sz="9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Откуда эти данные и как исправить ошибку</a:t>
            </a:r>
            <a:endParaRPr lang="ru-RU" sz="9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0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4391" y="5505778"/>
            <a:ext cx="4421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Указать все запланированные мероприятия плана ФОПМ с помощью кнопки «</a:t>
            </a:r>
            <a:r>
              <a:rPr lang="ru-RU" b="1" dirty="0" smtClean="0">
                <a:solidFill>
                  <a:srgbClr val="0070C0"/>
                </a:solidFill>
              </a:rPr>
              <a:t>ДОБАВИТЬ МЕРОПРИЯТИЕ</a:t>
            </a:r>
            <a:r>
              <a:rPr lang="ru-RU" dirty="0" smtClean="0"/>
              <a:t>». </a:t>
            </a:r>
          </a:p>
        </p:txBody>
      </p:sp>
      <p:sp>
        <p:nvSpPr>
          <p:cNvPr id="14" name="Овал 13"/>
          <p:cNvSpPr/>
          <p:nvPr/>
        </p:nvSpPr>
        <p:spPr>
          <a:xfrm>
            <a:off x="7096213" y="4830049"/>
            <a:ext cx="388800" cy="39014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7120333" y="5635189"/>
            <a:ext cx="2995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Нажать </a:t>
            </a:r>
            <a:r>
              <a:rPr lang="ru-RU" b="1" dirty="0" smtClean="0">
                <a:solidFill>
                  <a:srgbClr val="0070C0"/>
                </a:solidFill>
              </a:rPr>
              <a:t>«ПРОДОЛЖИТЬ». </a:t>
            </a:r>
            <a:endParaRPr lang="ru-RU" dirty="0" smtClean="0"/>
          </a:p>
        </p:txBody>
      </p:sp>
      <p:pic>
        <p:nvPicPr>
          <p:cNvPr id="7170" name="Рисунок 3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10" t="12356" r="30504" b="24931"/>
          <a:stretch/>
        </p:blipFill>
        <p:spPr bwMode="auto">
          <a:xfrm>
            <a:off x="969478" y="1081892"/>
            <a:ext cx="4134314" cy="3943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Овал 10"/>
          <p:cNvSpPr/>
          <p:nvPr/>
        </p:nvSpPr>
        <p:spPr>
          <a:xfrm>
            <a:off x="1474067" y="3112566"/>
            <a:ext cx="2795041" cy="4434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598262" y="3815437"/>
            <a:ext cx="2564218" cy="4631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1" name="Рисунок 4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32" t="14776" r="30461" b="7870"/>
          <a:stretch/>
        </p:blipFill>
        <p:spPr bwMode="auto">
          <a:xfrm>
            <a:off x="7120333" y="977032"/>
            <a:ext cx="3667304" cy="4243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Овал 16"/>
          <p:cNvSpPr/>
          <p:nvPr/>
        </p:nvSpPr>
        <p:spPr>
          <a:xfrm>
            <a:off x="7974570" y="4639807"/>
            <a:ext cx="2052676" cy="4070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94391" y="5136446"/>
            <a:ext cx="108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11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20333" y="5321112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12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8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4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99" t="12566" r="29373" b="7040"/>
          <a:stretch/>
        </p:blipFill>
        <p:spPr bwMode="auto">
          <a:xfrm>
            <a:off x="6525915" y="985289"/>
            <a:ext cx="3698740" cy="4375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4" name="Рисунок 4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26" t="13124" r="30788" b="6206"/>
          <a:stretch/>
        </p:blipFill>
        <p:spPr bwMode="auto">
          <a:xfrm>
            <a:off x="1024210" y="1079874"/>
            <a:ext cx="3374643" cy="4140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854508" y="5517461"/>
            <a:ext cx="37140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Далее программа будет предлагать</a:t>
            </a:r>
          </a:p>
          <a:p>
            <a:r>
              <a:rPr lang="ru-RU" dirty="0"/>
              <a:t>в</a:t>
            </a:r>
            <a:r>
              <a:rPr lang="ru-RU" dirty="0" smtClean="0"/>
              <a:t>нести сведения по каждому выбранному мероприятию.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6564056" y="5752836"/>
            <a:ext cx="3488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Поля заполнить. </a:t>
            </a:r>
          </a:p>
          <a:p>
            <a:r>
              <a:rPr lang="ru-RU" dirty="0" smtClean="0"/>
              <a:t>Нажать </a:t>
            </a:r>
            <a:r>
              <a:rPr lang="ru-RU" b="1" dirty="0" smtClean="0">
                <a:solidFill>
                  <a:srgbClr val="0070C0"/>
                </a:solidFill>
              </a:rPr>
              <a:t>«ПРОДОЛЖИТЬ». </a:t>
            </a:r>
            <a:endParaRPr lang="ru-RU" dirty="0" smtClean="0"/>
          </a:p>
        </p:txBody>
      </p:sp>
      <p:sp>
        <p:nvSpPr>
          <p:cNvPr id="17" name="Овал 16"/>
          <p:cNvSpPr/>
          <p:nvPr/>
        </p:nvSpPr>
        <p:spPr>
          <a:xfrm>
            <a:off x="7657050" y="4832244"/>
            <a:ext cx="1302223" cy="387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54508" y="5279390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13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4104" y="5464056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14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4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7345</TotalTime>
  <Words>597</Words>
  <Application>Microsoft Office PowerPoint</Application>
  <PresentationFormat>Произвольный</PresentationFormat>
  <Paragraphs>126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Отделение Фонда пенсионного и социального страхования по Ивановской области</dc:title>
  <dc:creator>Рябченкова Екатерина Александровна</dc:creator>
  <cp:lastModifiedBy>047KitaevaNV</cp:lastModifiedBy>
  <cp:revision>381</cp:revision>
  <cp:lastPrinted>2023-04-04T10:08:27Z</cp:lastPrinted>
  <dcterms:created xsi:type="dcterms:W3CDTF">2023-03-31T05:27:52Z</dcterms:created>
  <dcterms:modified xsi:type="dcterms:W3CDTF">2024-05-17T08:33:46Z</dcterms:modified>
</cp:coreProperties>
</file>