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1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</p:sldIdLst>
  <p:sldSz cx="12192000" cy="6858000"/>
  <p:notesSz cx="7559675" cy="106918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558" y="-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30" name="PlaceHolder 3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37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38" name="PlaceHolder 3"/>
          <p:cNvSpPr>
            <a:spLocks noGrp="1"/>
          </p:cNvSpPr>
          <p:nvPr>
            <p:ph type="body"/>
          </p:nvPr>
        </p:nvSpPr>
        <p:spPr>
          <a:xfrm>
            <a:off x="431964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39" name="PlaceHolder 4"/>
          <p:cNvSpPr>
            <a:spLocks noGrp="1"/>
          </p:cNvSpPr>
          <p:nvPr>
            <p:ph type="body"/>
          </p:nvPr>
        </p:nvSpPr>
        <p:spPr>
          <a:xfrm>
            <a:off x="802980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40" name="PlaceHolder 5"/>
          <p:cNvSpPr>
            <a:spLocks noGrp="1"/>
          </p:cNvSpPr>
          <p:nvPr>
            <p:ph type="body"/>
          </p:nvPr>
        </p:nvSpPr>
        <p:spPr>
          <a:xfrm>
            <a:off x="60948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41" name="PlaceHolder 6"/>
          <p:cNvSpPr>
            <a:spLocks noGrp="1"/>
          </p:cNvSpPr>
          <p:nvPr>
            <p:ph type="body"/>
          </p:nvPr>
        </p:nvSpPr>
        <p:spPr>
          <a:xfrm>
            <a:off x="431964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42" name="PlaceHolder 7"/>
          <p:cNvSpPr>
            <a:spLocks noGrp="1"/>
          </p:cNvSpPr>
          <p:nvPr>
            <p:ph type="body"/>
          </p:nvPr>
        </p:nvSpPr>
        <p:spPr>
          <a:xfrm>
            <a:off x="802980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50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52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54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55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PlaceHolder 1"/>
          <p:cNvSpPr>
            <a:spLocks noGrp="1"/>
          </p:cNvSpPr>
          <p:nvPr>
            <p:ph type="subTitle"/>
          </p:nvPr>
        </p:nvSpPr>
        <p:spPr>
          <a:xfrm>
            <a:off x="609480" y="273600"/>
            <a:ext cx="10972440" cy="53078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59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60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61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63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64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65" name="PlaceHolder 4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67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68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69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71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72" name="PlaceHolder 3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74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75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76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77" name="PlaceHolder 5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79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80" name="PlaceHolder 3"/>
          <p:cNvSpPr>
            <a:spLocks noGrp="1"/>
          </p:cNvSpPr>
          <p:nvPr>
            <p:ph type="body"/>
          </p:nvPr>
        </p:nvSpPr>
        <p:spPr>
          <a:xfrm>
            <a:off x="431964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81" name="PlaceHolder 4"/>
          <p:cNvSpPr>
            <a:spLocks noGrp="1"/>
          </p:cNvSpPr>
          <p:nvPr>
            <p:ph type="body"/>
          </p:nvPr>
        </p:nvSpPr>
        <p:spPr>
          <a:xfrm>
            <a:off x="802980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82" name="PlaceHolder 5"/>
          <p:cNvSpPr>
            <a:spLocks noGrp="1"/>
          </p:cNvSpPr>
          <p:nvPr>
            <p:ph type="body"/>
          </p:nvPr>
        </p:nvSpPr>
        <p:spPr>
          <a:xfrm>
            <a:off x="60948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83" name="PlaceHolder 6"/>
          <p:cNvSpPr>
            <a:spLocks noGrp="1"/>
          </p:cNvSpPr>
          <p:nvPr>
            <p:ph type="body"/>
          </p:nvPr>
        </p:nvSpPr>
        <p:spPr>
          <a:xfrm>
            <a:off x="431964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84" name="PlaceHolder 7"/>
          <p:cNvSpPr>
            <a:spLocks noGrp="1"/>
          </p:cNvSpPr>
          <p:nvPr>
            <p:ph type="body"/>
          </p:nvPr>
        </p:nvSpPr>
        <p:spPr>
          <a:xfrm>
            <a:off x="802980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subTitle"/>
          </p:nvPr>
        </p:nvSpPr>
        <p:spPr>
          <a:xfrm>
            <a:off x="609480" y="273600"/>
            <a:ext cx="10972440" cy="53078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17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18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19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21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22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23" name="PlaceHolder 4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27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7"/>
          <p:cNvPicPr/>
          <p:nvPr/>
        </p:nvPicPr>
        <p:blipFill>
          <a:blip r:embed="rId14"/>
          <a:srcRect l="33789"/>
          <a:stretch/>
        </p:blipFill>
        <p:spPr>
          <a:xfrm>
            <a:off x="2160" y="0"/>
            <a:ext cx="8071920" cy="6857280"/>
          </a:xfrm>
          <a:prstGeom prst="rect">
            <a:avLst/>
          </a:prstGeom>
          <a:ln>
            <a:noFill/>
          </a:ln>
        </p:spPr>
      </p:pic>
      <p:pic>
        <p:nvPicPr>
          <p:cNvPr id="8" name="Рисунок 8"/>
          <p:cNvPicPr/>
          <p:nvPr/>
        </p:nvPicPr>
        <p:blipFill>
          <a:blip r:embed="rId14"/>
          <a:srcRect l="87633"/>
          <a:stretch/>
        </p:blipFill>
        <p:spPr>
          <a:xfrm flipH="1">
            <a:off x="8075880" y="0"/>
            <a:ext cx="1506960" cy="6857280"/>
          </a:xfrm>
          <a:prstGeom prst="rect">
            <a:avLst/>
          </a:prstGeom>
          <a:ln>
            <a:noFill/>
          </a:ln>
        </p:spPr>
      </p:pic>
      <p:pic>
        <p:nvPicPr>
          <p:cNvPr id="2" name="Рисунок 9"/>
          <p:cNvPicPr/>
          <p:nvPr/>
        </p:nvPicPr>
        <p:blipFill>
          <a:blip r:embed="rId14"/>
          <a:srcRect l="87633"/>
          <a:stretch/>
        </p:blipFill>
        <p:spPr>
          <a:xfrm>
            <a:off x="9582840" y="0"/>
            <a:ext cx="1506960" cy="6857280"/>
          </a:xfrm>
          <a:prstGeom prst="rect">
            <a:avLst/>
          </a:prstGeom>
          <a:ln>
            <a:noFill/>
          </a:ln>
        </p:spPr>
      </p:pic>
      <p:pic>
        <p:nvPicPr>
          <p:cNvPr id="3" name="Рисунок 10"/>
          <p:cNvPicPr/>
          <p:nvPr/>
        </p:nvPicPr>
        <p:blipFill>
          <a:blip r:embed="rId14"/>
          <a:srcRect l="87633"/>
          <a:stretch/>
        </p:blipFill>
        <p:spPr>
          <a:xfrm flipH="1">
            <a:off x="11091240" y="0"/>
            <a:ext cx="1098360" cy="6857280"/>
          </a:xfrm>
          <a:prstGeom prst="rect">
            <a:avLst/>
          </a:prstGeom>
          <a:ln>
            <a:noFill/>
          </a:ln>
        </p:spPr>
      </p:pic>
      <p:pic>
        <p:nvPicPr>
          <p:cNvPr id="4" name="Рисунок 7"/>
          <p:cNvPicPr/>
          <p:nvPr/>
        </p:nvPicPr>
        <p:blipFill>
          <a:blip r:embed="rId14"/>
          <a:stretch/>
        </p:blipFill>
        <p:spPr>
          <a:xfrm>
            <a:off x="0" y="0"/>
            <a:ext cx="12191400" cy="6857280"/>
          </a:xfrm>
          <a:prstGeom prst="rect">
            <a:avLst/>
          </a:prstGeom>
          <a:ln>
            <a:noFill/>
          </a:ln>
        </p:spPr>
      </p:pic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838080" y="454680"/>
            <a:ext cx="10514880" cy="11451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r>
              <a:rPr lang="ru-RU" sz="1800" b="0" strike="noStrike" spc="-1"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3200" b="0" strike="noStrike" spc="-1"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800" b="0" strike="noStrike" spc="-1"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400" b="0" strike="noStrike" spc="-1"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000" b="0" strike="noStrike" spc="-1"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latin typeface="Arial"/>
              </a:rPr>
              <a:t>Седьмой уровень структуры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/>
    <p:bodyStyle/>
    <p:otherStyle/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" name="Рисунок 7"/>
          <p:cNvPicPr/>
          <p:nvPr/>
        </p:nvPicPr>
        <p:blipFill>
          <a:blip r:embed="rId14"/>
          <a:srcRect l="33789"/>
          <a:stretch/>
        </p:blipFill>
        <p:spPr>
          <a:xfrm>
            <a:off x="2160" y="0"/>
            <a:ext cx="8071920" cy="6857280"/>
          </a:xfrm>
          <a:prstGeom prst="rect">
            <a:avLst/>
          </a:prstGeom>
          <a:ln>
            <a:noFill/>
          </a:ln>
        </p:spPr>
      </p:pic>
      <p:pic>
        <p:nvPicPr>
          <p:cNvPr id="44" name="Рисунок 8"/>
          <p:cNvPicPr/>
          <p:nvPr/>
        </p:nvPicPr>
        <p:blipFill>
          <a:blip r:embed="rId14"/>
          <a:srcRect l="87633"/>
          <a:stretch/>
        </p:blipFill>
        <p:spPr>
          <a:xfrm flipH="1">
            <a:off x="8075880" y="0"/>
            <a:ext cx="1506960" cy="6857280"/>
          </a:xfrm>
          <a:prstGeom prst="rect">
            <a:avLst/>
          </a:prstGeom>
          <a:ln>
            <a:noFill/>
          </a:ln>
        </p:spPr>
      </p:pic>
      <p:pic>
        <p:nvPicPr>
          <p:cNvPr id="45" name="Рисунок 9"/>
          <p:cNvPicPr/>
          <p:nvPr/>
        </p:nvPicPr>
        <p:blipFill>
          <a:blip r:embed="rId14"/>
          <a:srcRect l="87633"/>
          <a:stretch/>
        </p:blipFill>
        <p:spPr>
          <a:xfrm>
            <a:off x="9582840" y="0"/>
            <a:ext cx="1506960" cy="6857280"/>
          </a:xfrm>
          <a:prstGeom prst="rect">
            <a:avLst/>
          </a:prstGeom>
          <a:ln>
            <a:noFill/>
          </a:ln>
        </p:spPr>
      </p:pic>
      <p:pic>
        <p:nvPicPr>
          <p:cNvPr id="46" name="Рисунок 10"/>
          <p:cNvPicPr/>
          <p:nvPr/>
        </p:nvPicPr>
        <p:blipFill>
          <a:blip r:embed="rId14"/>
          <a:srcRect l="87633"/>
          <a:stretch/>
        </p:blipFill>
        <p:spPr>
          <a:xfrm flipH="1">
            <a:off x="11091240" y="0"/>
            <a:ext cx="1098360" cy="6857280"/>
          </a:xfrm>
          <a:prstGeom prst="rect">
            <a:avLst/>
          </a:prstGeom>
          <a:ln>
            <a:noFill/>
          </a:ln>
        </p:spPr>
      </p:pic>
      <p:sp>
        <p:nvSpPr>
          <p:cNvPr id="47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r>
              <a:rPr lang="ru-RU" sz="4400" b="0" strike="noStrike" spc="-1"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48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3200" b="0" strike="noStrike" spc="-1"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800" b="0" strike="noStrike" spc="-1"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400" b="0" strike="noStrike" spc="-1"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000" b="0" strike="noStrike" spc="-1"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latin typeface="Arial"/>
              </a:rPr>
              <a:t>Седьмой уровень структуры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CustomShape 1"/>
          <p:cNvSpPr/>
          <p:nvPr/>
        </p:nvSpPr>
        <p:spPr>
          <a:xfrm>
            <a:off x="5112000" y="216000"/>
            <a:ext cx="6695640" cy="17996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b">
            <a:noAutofit/>
          </a:bodyPr>
          <a:lstStyle/>
          <a:p>
            <a:pPr marL="10800">
              <a:lnSpc>
                <a:spcPts val="3696"/>
              </a:lnSpc>
              <a:spcBef>
                <a:spcPts val="488"/>
              </a:spcBef>
            </a:pPr>
            <a:r>
              <a:rPr lang="ru-RU" sz="4400" b="0" strike="noStrike" spc="-1">
                <a:solidFill>
                  <a:srgbClr val="000000"/>
                </a:solidFill>
                <a:latin typeface="Lab Grotesque K Bold"/>
              </a:rPr>
              <a:t>Изменения по заполнению формы </a:t>
            </a:r>
            <a:r>
              <a:t/>
            </a:r>
            <a:br/>
            <a:r>
              <a:rPr lang="ru-RU" sz="4400" b="0" strike="noStrike" spc="-1">
                <a:solidFill>
                  <a:srgbClr val="000000"/>
                </a:solidFill>
                <a:latin typeface="Lab Grotesque K Bold"/>
              </a:rPr>
              <a:t>ЕФС-1 с 2024 года</a:t>
            </a:r>
            <a:endParaRPr lang="ru-RU" sz="4400" b="0" strike="noStrike" spc="-1"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CustomShape 1"/>
          <p:cNvSpPr/>
          <p:nvPr/>
        </p:nvSpPr>
        <p:spPr>
          <a:xfrm>
            <a:off x="838080" y="0"/>
            <a:ext cx="10514880" cy="7916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ru-RU" sz="2400" b="1" strike="noStrike" spc="-1">
                <a:solidFill>
                  <a:srgbClr val="000000"/>
                </a:solidFill>
                <a:latin typeface="Times New Roman"/>
              </a:rPr>
              <a:t>Формирование сведений </a:t>
            </a:r>
            <a:r>
              <a:t/>
            </a:r>
            <a:br/>
            <a:r>
              <a:rPr lang="ru-RU" sz="2400" b="1" strike="noStrike" spc="-1">
                <a:solidFill>
                  <a:srgbClr val="000000"/>
                </a:solidFill>
                <a:latin typeface="Times New Roman"/>
              </a:rPr>
              <a:t>о страховом стаже застрахованных лиц за 2023 год</a:t>
            </a:r>
            <a:endParaRPr lang="ru-RU" sz="2400" b="0" strike="noStrike" spc="-1">
              <a:latin typeface="Arial"/>
            </a:endParaRPr>
          </a:p>
        </p:txBody>
      </p:sp>
      <p:grpSp>
        <p:nvGrpSpPr>
          <p:cNvPr id="237" name="Group 2"/>
          <p:cNvGrpSpPr/>
          <p:nvPr/>
        </p:nvGrpSpPr>
        <p:grpSpPr>
          <a:xfrm>
            <a:off x="1143000" y="1224000"/>
            <a:ext cx="5193000" cy="684720"/>
            <a:chOff x="1143000" y="1224000"/>
            <a:chExt cx="5193000" cy="684720"/>
          </a:xfrm>
        </p:grpSpPr>
        <p:sp>
          <p:nvSpPr>
            <p:cNvPr id="238" name="Line 3"/>
            <p:cNvSpPr/>
            <p:nvPr/>
          </p:nvSpPr>
          <p:spPr>
            <a:xfrm>
              <a:off x="1535400" y="1882440"/>
              <a:ext cx="4800600" cy="0"/>
            </a:xfrm>
            <a:prstGeom prst="line">
              <a:avLst/>
            </a:prstGeom>
            <a:ln w="25560" cap="rnd">
              <a:solidFill>
                <a:srgbClr val="969696"/>
              </a:solidFill>
              <a:prstDash val="sysDot"/>
              <a:round/>
              <a:tailEnd type="oval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239" name="CustomShape 4"/>
            <p:cNvSpPr/>
            <p:nvPr/>
          </p:nvSpPr>
          <p:spPr>
            <a:xfrm rot="3419400">
              <a:off x="1251720" y="1306080"/>
              <a:ext cx="478800" cy="519840"/>
            </a:xfrm>
            <a:prstGeom prst="rect">
              <a:avLst/>
            </a:prstGeom>
            <a:gradFill rotWithShape="0">
              <a:gsLst>
                <a:gs pos="0">
                  <a:srgbClr val="99CC00"/>
                </a:gs>
                <a:gs pos="100000">
                  <a:srgbClr val="465E00"/>
                </a:gs>
              </a:gsLst>
              <a:lin ang="8814000"/>
            </a:gradFill>
            <a:ln w="9360">
              <a:noFill/>
            </a:ln>
            <a:scene3d>
              <a:camera prst="legacyPerspectiveFront">
                <a:rot lat="0" lon="1500000" rev="0"/>
              </a:camera>
              <a:lightRig rig="legacyFlat4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99CC00"/>
              </a:extrusionClr>
            </a:sp3d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240" name="CustomShape 5"/>
            <p:cNvSpPr/>
            <p:nvPr/>
          </p:nvSpPr>
          <p:spPr>
            <a:xfrm>
              <a:off x="2936880" y="1393560"/>
              <a:ext cx="2225880" cy="45576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241" name="CustomShape 6"/>
            <p:cNvSpPr/>
            <p:nvPr/>
          </p:nvSpPr>
          <p:spPr>
            <a:xfrm>
              <a:off x="1316160" y="1349280"/>
              <a:ext cx="334800" cy="45576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ru-RU" sz="2400" b="1" strike="noStrike" spc="-1">
                  <a:solidFill>
                    <a:srgbClr val="FFFFFF"/>
                  </a:solidFill>
                  <a:latin typeface="Calibri"/>
                  <a:ea typeface="DejaVu Sans"/>
                </a:rPr>
                <a:t>1</a:t>
              </a:r>
              <a:endParaRPr lang="ru-RU" sz="2400" b="0" strike="noStrike" spc="-1">
                <a:latin typeface="Arial"/>
              </a:endParaRPr>
            </a:p>
          </p:txBody>
        </p:sp>
      </p:grpSp>
      <p:grpSp>
        <p:nvGrpSpPr>
          <p:cNvPr id="242" name="Group 7"/>
          <p:cNvGrpSpPr/>
          <p:nvPr/>
        </p:nvGrpSpPr>
        <p:grpSpPr>
          <a:xfrm>
            <a:off x="1224360" y="3706920"/>
            <a:ext cx="5193000" cy="684720"/>
            <a:chOff x="1224360" y="3706920"/>
            <a:chExt cx="5193000" cy="684720"/>
          </a:xfrm>
        </p:grpSpPr>
        <p:sp>
          <p:nvSpPr>
            <p:cNvPr id="243" name="Line 8"/>
            <p:cNvSpPr/>
            <p:nvPr/>
          </p:nvSpPr>
          <p:spPr>
            <a:xfrm>
              <a:off x="1616760" y="4365360"/>
              <a:ext cx="4800600" cy="0"/>
            </a:xfrm>
            <a:prstGeom prst="line">
              <a:avLst/>
            </a:prstGeom>
            <a:ln w="25560" cap="rnd">
              <a:solidFill>
                <a:srgbClr val="969696"/>
              </a:solidFill>
              <a:prstDash val="sysDot"/>
              <a:round/>
              <a:tailEnd type="oval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244" name="CustomShape 9"/>
            <p:cNvSpPr/>
            <p:nvPr/>
          </p:nvSpPr>
          <p:spPr>
            <a:xfrm rot="3419400">
              <a:off x="1333080" y="3789000"/>
              <a:ext cx="478800" cy="519840"/>
            </a:xfrm>
            <a:prstGeom prst="rect">
              <a:avLst/>
            </a:prstGeom>
            <a:gradFill rotWithShape="0">
              <a:gsLst>
                <a:gs pos="0">
                  <a:srgbClr val="006699"/>
                </a:gs>
                <a:gs pos="100000">
                  <a:srgbClr val="002F46"/>
                </a:gs>
              </a:gsLst>
              <a:lin ang="8814000"/>
            </a:gradFill>
            <a:ln w="9360">
              <a:noFill/>
            </a:ln>
            <a:scene3d>
              <a:camera prst="legacyPerspectiveFront">
                <a:rot lat="0" lon="1500000" rev="0"/>
              </a:camera>
              <a:lightRig rig="legacyFlat4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006699"/>
              </a:extrusionClr>
            </a:sp3d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245" name="CustomShape 10"/>
            <p:cNvSpPr/>
            <p:nvPr/>
          </p:nvSpPr>
          <p:spPr>
            <a:xfrm>
              <a:off x="3018240" y="3876840"/>
              <a:ext cx="2225880" cy="45576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246" name="CustomShape 11"/>
            <p:cNvSpPr/>
            <p:nvPr/>
          </p:nvSpPr>
          <p:spPr>
            <a:xfrm>
              <a:off x="1397520" y="3832200"/>
              <a:ext cx="334800" cy="45576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ru-RU" sz="2400" b="1" strike="noStrike" spc="-1">
                  <a:solidFill>
                    <a:srgbClr val="FFFFFF"/>
                  </a:solidFill>
                  <a:latin typeface="Calibri"/>
                  <a:ea typeface="DejaVu Sans"/>
                </a:rPr>
                <a:t>2</a:t>
              </a:r>
              <a:endParaRPr lang="ru-RU" sz="2400" b="0" strike="noStrike" spc="-1">
                <a:latin typeface="Arial"/>
              </a:endParaRPr>
            </a:p>
          </p:txBody>
        </p:sp>
      </p:grpSp>
      <p:grpSp>
        <p:nvGrpSpPr>
          <p:cNvPr id="247" name="Group 12"/>
          <p:cNvGrpSpPr/>
          <p:nvPr/>
        </p:nvGrpSpPr>
        <p:grpSpPr>
          <a:xfrm>
            <a:off x="1296360" y="5146920"/>
            <a:ext cx="5193000" cy="684720"/>
            <a:chOff x="1296360" y="5146920"/>
            <a:chExt cx="5193000" cy="684720"/>
          </a:xfrm>
        </p:grpSpPr>
        <p:sp>
          <p:nvSpPr>
            <p:cNvPr id="248" name="Line 13"/>
            <p:cNvSpPr/>
            <p:nvPr/>
          </p:nvSpPr>
          <p:spPr>
            <a:xfrm>
              <a:off x="1690560" y="5803920"/>
              <a:ext cx="4798800" cy="1800"/>
            </a:xfrm>
            <a:prstGeom prst="line">
              <a:avLst/>
            </a:prstGeom>
            <a:ln w="25560" cap="rnd">
              <a:solidFill>
                <a:srgbClr val="969696"/>
              </a:solidFill>
              <a:prstDash val="sysDot"/>
              <a:round/>
              <a:tailEnd type="oval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249" name="CustomShape 14"/>
            <p:cNvSpPr/>
            <p:nvPr/>
          </p:nvSpPr>
          <p:spPr>
            <a:xfrm rot="3419400">
              <a:off x="1405080" y="5229000"/>
              <a:ext cx="478800" cy="519840"/>
            </a:xfrm>
            <a:prstGeom prst="rect">
              <a:avLst/>
            </a:prstGeom>
            <a:gradFill rotWithShape="0">
              <a:gsLst>
                <a:gs pos="0">
                  <a:srgbClr val="FF9933"/>
                </a:gs>
                <a:gs pos="100000">
                  <a:srgbClr val="764617"/>
                </a:gs>
              </a:gsLst>
              <a:lin ang="8814000"/>
            </a:gradFill>
            <a:ln w="9360">
              <a:noFill/>
            </a:ln>
            <a:scene3d>
              <a:camera prst="legacyPerspectiveFront">
                <a:rot lat="0" lon="1500000" rev="0"/>
              </a:camera>
              <a:lightRig rig="legacyFlat4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FF9933"/>
              </a:extrusionClr>
            </a:sp3d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250" name="CustomShape 15"/>
            <p:cNvSpPr/>
            <p:nvPr/>
          </p:nvSpPr>
          <p:spPr>
            <a:xfrm>
              <a:off x="3090240" y="5316840"/>
              <a:ext cx="2225880" cy="45576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251" name="CustomShape 16"/>
            <p:cNvSpPr/>
            <p:nvPr/>
          </p:nvSpPr>
          <p:spPr>
            <a:xfrm>
              <a:off x="1469520" y="5272560"/>
              <a:ext cx="334800" cy="45576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ru-RU" sz="2400" b="1" strike="noStrike" spc="-1">
                  <a:solidFill>
                    <a:srgbClr val="FFFFFF"/>
                  </a:solidFill>
                  <a:latin typeface="Calibri"/>
                  <a:ea typeface="DejaVu Sans"/>
                </a:rPr>
                <a:t>3</a:t>
              </a:r>
              <a:endParaRPr lang="ru-RU" sz="2400" b="0" strike="noStrike" spc="-1">
                <a:latin typeface="Arial"/>
              </a:endParaRPr>
            </a:p>
          </p:txBody>
        </p:sp>
      </p:grpSp>
      <p:sp>
        <p:nvSpPr>
          <p:cNvPr id="252" name="CustomShape 17"/>
          <p:cNvSpPr/>
          <p:nvPr/>
        </p:nvSpPr>
        <p:spPr>
          <a:xfrm>
            <a:off x="1787760" y="1296000"/>
            <a:ext cx="10163880" cy="9126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ru-RU" sz="1800" b="1" strike="noStrike" spc="-1">
                <a:solidFill>
                  <a:srgbClr val="000000"/>
                </a:solidFill>
                <a:latin typeface="Times New Roman"/>
              </a:rPr>
              <a:t>Формирование сведений о страховом стаже  производится по каждому страхователю отдельно на основании следующих данных:</a:t>
            </a:r>
            <a:endParaRPr lang="ru-RU" sz="18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endParaRPr lang="ru-RU" sz="1800" b="0" strike="noStrike" spc="-1">
              <a:latin typeface="Arial"/>
            </a:endParaRPr>
          </a:p>
        </p:txBody>
      </p:sp>
      <p:sp>
        <p:nvSpPr>
          <p:cNvPr id="253" name="CustomShape 18"/>
          <p:cNvSpPr/>
          <p:nvPr/>
        </p:nvSpPr>
        <p:spPr>
          <a:xfrm>
            <a:off x="1224000" y="2016000"/>
            <a:ext cx="10967760" cy="14619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ru-RU" sz="1800" b="0" strike="noStrike" spc="-1">
                <a:solidFill>
                  <a:srgbClr val="000000"/>
                </a:solidFill>
                <a:latin typeface="Times New Roman"/>
              </a:rPr>
              <a:t>- формы СЗВ-ТД за периоды до 2023 года;</a:t>
            </a:r>
            <a:endParaRPr lang="ru-RU" sz="18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endParaRPr lang="ru-RU" sz="18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ru-RU" sz="1800" b="0" strike="noStrike" spc="-1">
                <a:solidFill>
                  <a:srgbClr val="000000"/>
                </a:solidFill>
                <a:latin typeface="Times New Roman"/>
              </a:rPr>
              <a:t>- формы ЕФС-1 (подраздел 1.1 «Сведения о трудовой (иной) деятельности»);</a:t>
            </a:r>
            <a:endParaRPr lang="ru-RU" sz="18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endParaRPr lang="ru-RU" sz="18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ru-RU" sz="1800" b="0" strike="noStrike" spc="-1">
                <a:solidFill>
                  <a:srgbClr val="000000"/>
                </a:solidFill>
                <a:latin typeface="Times New Roman"/>
              </a:rPr>
              <a:t>- формы СЗВ-СТАЖ, представленной страхователем за 2022 год, с учетом форм </a:t>
            </a:r>
            <a:r>
              <a:rPr lang="ru-RU" sz="1600" b="0" strike="noStrike" spc="-1">
                <a:solidFill>
                  <a:srgbClr val="000000"/>
                </a:solidFill>
                <a:latin typeface="Times New Roman"/>
              </a:rPr>
              <a:t>СЗВ-КОРР и СЗВ-КОРР-ПФР</a:t>
            </a:r>
            <a:endParaRPr lang="ru-RU" sz="1600" b="0" strike="noStrike" spc="-1">
              <a:latin typeface="Arial"/>
            </a:endParaRPr>
          </a:p>
        </p:txBody>
      </p:sp>
      <p:sp>
        <p:nvSpPr>
          <p:cNvPr id="254" name="CustomShape 19"/>
          <p:cNvSpPr/>
          <p:nvPr/>
        </p:nvSpPr>
        <p:spPr>
          <a:xfrm>
            <a:off x="1921320" y="3542040"/>
            <a:ext cx="9935640" cy="9126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algn="just">
              <a:lnSpc>
                <a:spcPct val="100000"/>
              </a:lnSpc>
            </a:pPr>
            <a:r>
              <a:rPr lang="ru-RU" sz="1800" b="0" strike="noStrike" spc="-1">
                <a:solidFill>
                  <a:srgbClr val="000000"/>
                </a:solidFill>
                <a:latin typeface="Times New Roman"/>
              </a:rPr>
              <a:t>Кроме того, при формировании сведений о страховом стаже ЗЛ используются сведения из ежеквартальных расчетов по страховым взносам, поступающих в СФР из ФНС России, а также информация из карточки плательщика подсистемы «Администрирование страховых взносов».</a:t>
            </a:r>
            <a:endParaRPr lang="ru-RU" sz="1800" b="0" strike="noStrike" spc="-1">
              <a:latin typeface="Arial"/>
            </a:endParaRPr>
          </a:p>
        </p:txBody>
      </p:sp>
      <p:sp>
        <p:nvSpPr>
          <p:cNvPr id="255" name="CustomShape 20"/>
          <p:cNvSpPr/>
          <p:nvPr/>
        </p:nvSpPr>
        <p:spPr>
          <a:xfrm>
            <a:off x="2016000" y="4953960"/>
            <a:ext cx="9935640" cy="9126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algn="just">
              <a:lnSpc>
                <a:spcPct val="100000"/>
              </a:lnSpc>
            </a:pPr>
            <a:r>
              <a:rPr lang="ru-RU" sz="1800" b="0" strike="noStrike" spc="-1">
                <a:solidFill>
                  <a:srgbClr val="000000"/>
                </a:solidFill>
                <a:latin typeface="Times New Roman"/>
              </a:rPr>
              <a:t>Для дополнения сведений о страховом стаже информацией о периодах выплаты ЗЛ пособия по временной нетрудоспособности, пособия по беременности и родам и ежемесячного пособия по уходу за ребенком используются данные из ФГИС ЕИИС «Соцстрах».</a:t>
            </a:r>
            <a:endParaRPr lang="ru-RU" sz="1800" b="0" strike="noStrike" spc="-1"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" name="CustomShape 1"/>
          <p:cNvSpPr/>
          <p:nvPr/>
        </p:nvSpPr>
        <p:spPr>
          <a:xfrm>
            <a:off x="838080" y="0"/>
            <a:ext cx="10514880" cy="7916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ru-RU" sz="2400" b="1" strike="noStrike" spc="-1">
                <a:solidFill>
                  <a:srgbClr val="000000"/>
                </a:solidFill>
                <a:latin typeface="Times New Roman"/>
              </a:rPr>
              <a:t>Формирование сведений </a:t>
            </a:r>
            <a:r>
              <a:t/>
            </a:r>
            <a:br/>
            <a:r>
              <a:rPr lang="ru-RU" sz="2400" b="1" strike="noStrike" spc="-1">
                <a:solidFill>
                  <a:srgbClr val="000000"/>
                </a:solidFill>
                <a:latin typeface="Times New Roman"/>
              </a:rPr>
              <a:t>о страховом стаже застрахованных лиц за 2023 год</a:t>
            </a:r>
            <a:endParaRPr lang="ru-RU" sz="2400" b="0" strike="noStrike" spc="-1">
              <a:latin typeface="Arial"/>
            </a:endParaRPr>
          </a:p>
        </p:txBody>
      </p:sp>
      <p:grpSp>
        <p:nvGrpSpPr>
          <p:cNvPr id="257" name="Group 2"/>
          <p:cNvGrpSpPr/>
          <p:nvPr/>
        </p:nvGrpSpPr>
        <p:grpSpPr>
          <a:xfrm>
            <a:off x="1080360" y="1762920"/>
            <a:ext cx="5193000" cy="684720"/>
            <a:chOff x="1080360" y="1762920"/>
            <a:chExt cx="5193000" cy="684720"/>
          </a:xfrm>
        </p:grpSpPr>
        <p:sp>
          <p:nvSpPr>
            <p:cNvPr id="258" name="Line 3"/>
            <p:cNvSpPr/>
            <p:nvPr/>
          </p:nvSpPr>
          <p:spPr>
            <a:xfrm>
              <a:off x="1472760" y="2421360"/>
              <a:ext cx="4800600" cy="0"/>
            </a:xfrm>
            <a:prstGeom prst="line">
              <a:avLst/>
            </a:prstGeom>
            <a:ln w="25560" cap="rnd">
              <a:solidFill>
                <a:srgbClr val="969696"/>
              </a:solidFill>
              <a:prstDash val="sysDot"/>
              <a:round/>
              <a:tailEnd type="oval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259" name="CustomShape 4"/>
            <p:cNvSpPr/>
            <p:nvPr/>
          </p:nvSpPr>
          <p:spPr>
            <a:xfrm rot="3419400">
              <a:off x="1189080" y="1845000"/>
              <a:ext cx="478800" cy="519840"/>
            </a:xfrm>
            <a:prstGeom prst="rect">
              <a:avLst/>
            </a:prstGeom>
            <a:gradFill rotWithShape="0">
              <a:gsLst>
                <a:gs pos="0">
                  <a:srgbClr val="99CC00"/>
                </a:gs>
                <a:gs pos="100000">
                  <a:srgbClr val="465E00"/>
                </a:gs>
              </a:gsLst>
              <a:lin ang="8814000"/>
            </a:gradFill>
            <a:ln w="9360">
              <a:noFill/>
            </a:ln>
            <a:scene3d>
              <a:camera prst="legacyPerspectiveFront">
                <a:rot lat="0" lon="1500000" rev="0"/>
              </a:camera>
              <a:lightRig rig="legacyFlat4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99CC00"/>
              </a:extrusionClr>
            </a:sp3d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260" name="CustomShape 5"/>
            <p:cNvSpPr/>
            <p:nvPr/>
          </p:nvSpPr>
          <p:spPr>
            <a:xfrm>
              <a:off x="2874240" y="1932480"/>
              <a:ext cx="2225880" cy="45576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261" name="CustomShape 6"/>
            <p:cNvSpPr/>
            <p:nvPr/>
          </p:nvSpPr>
          <p:spPr>
            <a:xfrm>
              <a:off x="1253520" y="1888200"/>
              <a:ext cx="334800" cy="45576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ru-RU" sz="2400" b="1" strike="noStrike" spc="-1">
                  <a:solidFill>
                    <a:srgbClr val="FFFFFF"/>
                  </a:solidFill>
                  <a:latin typeface="Calibri"/>
                  <a:ea typeface="DejaVu Sans"/>
                </a:rPr>
                <a:t>1</a:t>
              </a:r>
              <a:endParaRPr lang="ru-RU" sz="2400" b="0" strike="noStrike" spc="-1">
                <a:latin typeface="Arial"/>
              </a:endParaRPr>
            </a:p>
          </p:txBody>
        </p:sp>
      </p:grpSp>
      <p:grpSp>
        <p:nvGrpSpPr>
          <p:cNvPr id="262" name="Group 7"/>
          <p:cNvGrpSpPr/>
          <p:nvPr/>
        </p:nvGrpSpPr>
        <p:grpSpPr>
          <a:xfrm>
            <a:off x="1143000" y="3168000"/>
            <a:ext cx="5193000" cy="684720"/>
            <a:chOff x="1143000" y="3168000"/>
            <a:chExt cx="5193000" cy="684720"/>
          </a:xfrm>
        </p:grpSpPr>
        <p:sp>
          <p:nvSpPr>
            <p:cNvPr id="263" name="Line 8"/>
            <p:cNvSpPr/>
            <p:nvPr/>
          </p:nvSpPr>
          <p:spPr>
            <a:xfrm>
              <a:off x="1535400" y="3826440"/>
              <a:ext cx="4800600" cy="0"/>
            </a:xfrm>
            <a:prstGeom prst="line">
              <a:avLst/>
            </a:prstGeom>
            <a:ln w="25560" cap="rnd">
              <a:solidFill>
                <a:srgbClr val="969696"/>
              </a:solidFill>
              <a:prstDash val="sysDot"/>
              <a:round/>
              <a:tailEnd type="oval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264" name="CustomShape 9"/>
            <p:cNvSpPr/>
            <p:nvPr/>
          </p:nvSpPr>
          <p:spPr>
            <a:xfrm rot="3419400">
              <a:off x="1251720" y="3250080"/>
              <a:ext cx="478800" cy="519840"/>
            </a:xfrm>
            <a:prstGeom prst="rect">
              <a:avLst/>
            </a:prstGeom>
            <a:gradFill rotWithShape="0">
              <a:gsLst>
                <a:gs pos="0">
                  <a:srgbClr val="006699"/>
                </a:gs>
                <a:gs pos="100000">
                  <a:srgbClr val="002F46"/>
                </a:gs>
              </a:gsLst>
              <a:lin ang="8814000"/>
            </a:gradFill>
            <a:ln w="9360">
              <a:noFill/>
            </a:ln>
            <a:scene3d>
              <a:camera prst="legacyPerspectiveFront">
                <a:rot lat="0" lon="1500000" rev="0"/>
              </a:camera>
              <a:lightRig rig="legacyFlat4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006699"/>
              </a:extrusionClr>
            </a:sp3d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265" name="CustomShape 10"/>
            <p:cNvSpPr/>
            <p:nvPr/>
          </p:nvSpPr>
          <p:spPr>
            <a:xfrm>
              <a:off x="2936880" y="3337920"/>
              <a:ext cx="2225880" cy="45576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266" name="CustomShape 11"/>
            <p:cNvSpPr/>
            <p:nvPr/>
          </p:nvSpPr>
          <p:spPr>
            <a:xfrm>
              <a:off x="1316160" y="3293280"/>
              <a:ext cx="334800" cy="45576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ru-RU" sz="2400" b="1" strike="noStrike" spc="-1">
                  <a:solidFill>
                    <a:srgbClr val="FFFFFF"/>
                  </a:solidFill>
                  <a:latin typeface="Calibri"/>
                  <a:ea typeface="DejaVu Sans"/>
                </a:rPr>
                <a:t>2</a:t>
              </a:r>
              <a:endParaRPr lang="ru-RU" sz="2400" b="0" strike="noStrike" spc="-1">
                <a:latin typeface="Arial"/>
              </a:endParaRPr>
            </a:p>
          </p:txBody>
        </p:sp>
      </p:grpSp>
      <p:grpSp>
        <p:nvGrpSpPr>
          <p:cNvPr id="267" name="Group 12"/>
          <p:cNvGrpSpPr/>
          <p:nvPr/>
        </p:nvGrpSpPr>
        <p:grpSpPr>
          <a:xfrm>
            <a:off x="1224360" y="4680000"/>
            <a:ext cx="5193000" cy="684720"/>
            <a:chOff x="1224360" y="4680000"/>
            <a:chExt cx="5193000" cy="684720"/>
          </a:xfrm>
        </p:grpSpPr>
        <p:sp>
          <p:nvSpPr>
            <p:cNvPr id="268" name="Line 13"/>
            <p:cNvSpPr/>
            <p:nvPr/>
          </p:nvSpPr>
          <p:spPr>
            <a:xfrm>
              <a:off x="1618560" y="5337000"/>
              <a:ext cx="4798800" cy="1800"/>
            </a:xfrm>
            <a:prstGeom prst="line">
              <a:avLst/>
            </a:prstGeom>
            <a:ln w="25560" cap="rnd">
              <a:solidFill>
                <a:srgbClr val="969696"/>
              </a:solidFill>
              <a:prstDash val="sysDot"/>
              <a:round/>
              <a:tailEnd type="oval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269" name="CustomShape 14"/>
            <p:cNvSpPr/>
            <p:nvPr/>
          </p:nvSpPr>
          <p:spPr>
            <a:xfrm rot="3419400">
              <a:off x="1333080" y="4762080"/>
              <a:ext cx="478800" cy="519840"/>
            </a:xfrm>
            <a:prstGeom prst="rect">
              <a:avLst/>
            </a:prstGeom>
            <a:gradFill rotWithShape="0">
              <a:gsLst>
                <a:gs pos="0">
                  <a:srgbClr val="FF9933"/>
                </a:gs>
                <a:gs pos="100000">
                  <a:srgbClr val="764617"/>
                </a:gs>
              </a:gsLst>
              <a:lin ang="8814000"/>
            </a:gradFill>
            <a:ln w="9360">
              <a:noFill/>
            </a:ln>
            <a:scene3d>
              <a:camera prst="legacyPerspectiveFront">
                <a:rot lat="0" lon="1500000" rev="0"/>
              </a:camera>
              <a:lightRig rig="legacyFlat4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FF9933"/>
              </a:extrusionClr>
            </a:sp3d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270" name="CustomShape 15"/>
            <p:cNvSpPr/>
            <p:nvPr/>
          </p:nvSpPr>
          <p:spPr>
            <a:xfrm>
              <a:off x="3018240" y="4849920"/>
              <a:ext cx="2225880" cy="45576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271" name="CustomShape 16"/>
            <p:cNvSpPr/>
            <p:nvPr/>
          </p:nvSpPr>
          <p:spPr>
            <a:xfrm>
              <a:off x="1397520" y="4805640"/>
              <a:ext cx="334800" cy="45576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ru-RU" sz="2400" b="1" strike="noStrike" spc="-1">
                  <a:solidFill>
                    <a:srgbClr val="FFFFFF"/>
                  </a:solidFill>
                  <a:latin typeface="Calibri"/>
                  <a:ea typeface="DejaVu Sans"/>
                </a:rPr>
                <a:t>3</a:t>
              </a:r>
              <a:endParaRPr lang="ru-RU" sz="2400" b="0" strike="noStrike" spc="-1">
                <a:latin typeface="Arial"/>
              </a:endParaRPr>
            </a:p>
          </p:txBody>
        </p:sp>
      </p:grpSp>
      <p:sp>
        <p:nvSpPr>
          <p:cNvPr id="272" name="CustomShape 17"/>
          <p:cNvSpPr/>
          <p:nvPr/>
        </p:nvSpPr>
        <p:spPr>
          <a:xfrm>
            <a:off x="3446280" y="936000"/>
            <a:ext cx="5697360" cy="3639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ru-RU" sz="1800" b="1" strike="noStrike" spc="-1">
                <a:solidFill>
                  <a:srgbClr val="000000"/>
                </a:solidFill>
                <a:latin typeface="Times New Roman"/>
              </a:rPr>
              <a:t>Порядок формирования сведений о страховом стаже:</a:t>
            </a:r>
            <a:endParaRPr lang="ru-RU" sz="1800" b="0" strike="noStrike" spc="-1">
              <a:latin typeface="Arial"/>
            </a:endParaRPr>
          </a:p>
        </p:txBody>
      </p:sp>
      <p:sp>
        <p:nvSpPr>
          <p:cNvPr id="273" name="CustomShape 18"/>
          <p:cNvSpPr/>
          <p:nvPr/>
        </p:nvSpPr>
        <p:spPr>
          <a:xfrm>
            <a:off x="1800000" y="1345320"/>
            <a:ext cx="10151640" cy="11869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algn="just">
              <a:lnSpc>
                <a:spcPct val="100000"/>
              </a:lnSpc>
            </a:pPr>
            <a:r>
              <a:rPr lang="ru-RU" sz="1800" b="0" strike="noStrike" spc="-1">
                <a:solidFill>
                  <a:srgbClr val="000000"/>
                </a:solidFill>
                <a:latin typeface="Times New Roman"/>
              </a:rPr>
              <a:t>Дата начала периода работы равна 1 января 2023 года при формировании сведений в отношении ЗЛ, у которых на ИЛС последнее кадровое мероприятие по состоянию на 31.12.2023 года «ПРИЕМ», «ПЕРЕВОД», «ПЕРЕИМЕНОВАНИЕ», «УСТАНОВЛЕНИЕ (ПРИСВОЕНИЕ)», «ВОЗОБНОВЛЕНИЕ» либо «НАЧАЛО ДОГОВОРА ГПХ»;</a:t>
            </a:r>
            <a:endParaRPr lang="ru-RU" sz="1800" b="0" strike="noStrike" spc="-1">
              <a:latin typeface="Arial"/>
            </a:endParaRPr>
          </a:p>
        </p:txBody>
      </p:sp>
      <p:sp>
        <p:nvSpPr>
          <p:cNvPr id="274" name="CustomShape 19"/>
          <p:cNvSpPr/>
          <p:nvPr/>
        </p:nvSpPr>
        <p:spPr>
          <a:xfrm>
            <a:off x="1860120" y="2723760"/>
            <a:ext cx="10019520" cy="11869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algn="just">
              <a:lnSpc>
                <a:spcPct val="100000"/>
              </a:lnSpc>
            </a:pPr>
            <a:r>
              <a:rPr lang="ru-RU" sz="1800" b="0" strike="noStrike" spc="-1">
                <a:solidFill>
                  <a:srgbClr val="000000"/>
                </a:solidFill>
                <a:latin typeface="Times New Roman"/>
              </a:rPr>
              <a:t>Если страхователь в отчетном году снят с учета в связи с перерегистрацией (изменением места жительства) то сведения о страховом стаже формируются по действующему (новому) по состоянию на 1 число 2023 года регистрационному номеру, который определяется по связке между регистрационными номерами;</a:t>
            </a:r>
            <a:endParaRPr lang="ru-RU" sz="1800" b="0" strike="noStrike" spc="-1">
              <a:latin typeface="Arial"/>
            </a:endParaRPr>
          </a:p>
        </p:txBody>
      </p:sp>
      <p:sp>
        <p:nvSpPr>
          <p:cNvPr id="275" name="CustomShape 20"/>
          <p:cNvSpPr/>
          <p:nvPr/>
        </p:nvSpPr>
        <p:spPr>
          <a:xfrm>
            <a:off x="1944000" y="4032000"/>
            <a:ext cx="10151640" cy="14612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ru-RU" sz="1800" b="0" strike="noStrike" spc="-1">
                <a:solidFill>
                  <a:srgbClr val="000000"/>
                </a:solidFill>
                <a:latin typeface="Times New Roman"/>
              </a:rPr>
              <a:t>В случае если последнее кадровое мероприятие представлено страхователем с кодом категории 31, 33, 34, 24 (</a:t>
            </a:r>
            <a:r>
              <a:rPr lang="ru-RU" sz="1800" b="1" strike="noStrike" spc="-1">
                <a:solidFill>
                  <a:srgbClr val="C9211E"/>
                </a:solidFill>
                <a:latin typeface="Times New Roman"/>
              </a:rPr>
              <a:t>парные категории</a:t>
            </a:r>
            <a:r>
              <a:rPr lang="ru-RU" sz="1800" b="0" strike="noStrike" spc="-1">
                <a:solidFill>
                  <a:srgbClr val="000000"/>
                </a:solidFill>
                <a:latin typeface="Times New Roman"/>
              </a:rPr>
              <a:t>), и данный страхователь по состоянию на 31.12.2022 года снят с учета, то при наличии действующего по состоянию на 01.01.2023 года соответствующего (по ИНН) регистрационного номера сведения о страховом стаже формируются по регистрационному номеру с кодом категории 91, 94, 92, 96 соответственно.</a:t>
            </a:r>
            <a:endParaRPr lang="ru-RU" sz="1800" b="0" strike="noStrike" spc="-1"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" name="CustomShape 1"/>
          <p:cNvSpPr/>
          <p:nvPr/>
        </p:nvSpPr>
        <p:spPr>
          <a:xfrm>
            <a:off x="838080" y="0"/>
            <a:ext cx="10514880" cy="7916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ru-RU" sz="2400" b="1" strike="noStrike" spc="-1">
                <a:solidFill>
                  <a:srgbClr val="000000"/>
                </a:solidFill>
                <a:latin typeface="Times New Roman"/>
              </a:rPr>
              <a:t>Формирование сведений </a:t>
            </a:r>
            <a:r>
              <a:t/>
            </a:r>
            <a:br/>
            <a:r>
              <a:rPr lang="ru-RU" sz="2400" b="1" strike="noStrike" spc="-1">
                <a:solidFill>
                  <a:srgbClr val="000000"/>
                </a:solidFill>
                <a:latin typeface="Times New Roman"/>
              </a:rPr>
              <a:t>о страховом стаже застрахованных лиц за 2023 год</a:t>
            </a:r>
            <a:endParaRPr lang="ru-RU" sz="2400" b="0" strike="noStrike" spc="-1">
              <a:latin typeface="Arial"/>
            </a:endParaRPr>
          </a:p>
        </p:txBody>
      </p:sp>
      <p:grpSp>
        <p:nvGrpSpPr>
          <p:cNvPr id="277" name="Group 2"/>
          <p:cNvGrpSpPr/>
          <p:nvPr/>
        </p:nvGrpSpPr>
        <p:grpSpPr>
          <a:xfrm>
            <a:off x="1071000" y="1834920"/>
            <a:ext cx="5193000" cy="684720"/>
            <a:chOff x="1071000" y="1834920"/>
            <a:chExt cx="5193000" cy="684720"/>
          </a:xfrm>
        </p:grpSpPr>
        <p:sp>
          <p:nvSpPr>
            <p:cNvPr id="278" name="Line 3"/>
            <p:cNvSpPr/>
            <p:nvPr/>
          </p:nvSpPr>
          <p:spPr>
            <a:xfrm>
              <a:off x="1463400" y="2493360"/>
              <a:ext cx="4800600" cy="0"/>
            </a:xfrm>
            <a:prstGeom prst="line">
              <a:avLst/>
            </a:prstGeom>
            <a:ln w="25560" cap="rnd">
              <a:solidFill>
                <a:srgbClr val="969696"/>
              </a:solidFill>
              <a:prstDash val="sysDot"/>
              <a:round/>
              <a:tailEnd type="oval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279" name="CustomShape 4"/>
            <p:cNvSpPr/>
            <p:nvPr/>
          </p:nvSpPr>
          <p:spPr>
            <a:xfrm rot="3419400">
              <a:off x="1179720" y="1917000"/>
              <a:ext cx="478800" cy="519840"/>
            </a:xfrm>
            <a:prstGeom prst="rect">
              <a:avLst/>
            </a:prstGeom>
            <a:gradFill rotWithShape="0">
              <a:gsLst>
                <a:gs pos="0">
                  <a:srgbClr val="99CC00"/>
                </a:gs>
                <a:gs pos="100000">
                  <a:srgbClr val="465E00"/>
                </a:gs>
              </a:gsLst>
              <a:lin ang="8814000"/>
            </a:gradFill>
            <a:ln w="9360">
              <a:noFill/>
            </a:ln>
            <a:scene3d>
              <a:camera prst="legacyPerspectiveFront">
                <a:rot lat="0" lon="1500000" rev="0"/>
              </a:camera>
              <a:lightRig rig="legacyFlat4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99CC00"/>
              </a:extrusionClr>
            </a:sp3d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280" name="CustomShape 5"/>
            <p:cNvSpPr/>
            <p:nvPr/>
          </p:nvSpPr>
          <p:spPr>
            <a:xfrm>
              <a:off x="2864880" y="2004480"/>
              <a:ext cx="2225880" cy="45576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281" name="CustomShape 6"/>
            <p:cNvSpPr/>
            <p:nvPr/>
          </p:nvSpPr>
          <p:spPr>
            <a:xfrm>
              <a:off x="1244160" y="1960200"/>
              <a:ext cx="334800" cy="45576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ru-RU" sz="2400" b="1" strike="noStrike" spc="-1">
                  <a:solidFill>
                    <a:srgbClr val="FFFFFF"/>
                  </a:solidFill>
                  <a:latin typeface="Calibri"/>
                  <a:ea typeface="DejaVu Sans"/>
                </a:rPr>
                <a:t>1</a:t>
              </a:r>
              <a:endParaRPr lang="ru-RU" sz="2400" b="0" strike="noStrike" spc="-1">
                <a:latin typeface="Arial"/>
              </a:endParaRPr>
            </a:p>
          </p:txBody>
        </p:sp>
      </p:grpSp>
      <p:grpSp>
        <p:nvGrpSpPr>
          <p:cNvPr id="282" name="Group 7"/>
          <p:cNvGrpSpPr/>
          <p:nvPr/>
        </p:nvGrpSpPr>
        <p:grpSpPr>
          <a:xfrm>
            <a:off x="1080360" y="3058920"/>
            <a:ext cx="5193000" cy="684720"/>
            <a:chOff x="1080360" y="3058920"/>
            <a:chExt cx="5193000" cy="684720"/>
          </a:xfrm>
        </p:grpSpPr>
        <p:sp>
          <p:nvSpPr>
            <p:cNvPr id="283" name="Line 8"/>
            <p:cNvSpPr/>
            <p:nvPr/>
          </p:nvSpPr>
          <p:spPr>
            <a:xfrm>
              <a:off x="1472760" y="3717360"/>
              <a:ext cx="4800600" cy="0"/>
            </a:xfrm>
            <a:prstGeom prst="line">
              <a:avLst/>
            </a:prstGeom>
            <a:ln w="25560" cap="rnd">
              <a:solidFill>
                <a:srgbClr val="969696"/>
              </a:solidFill>
              <a:prstDash val="sysDot"/>
              <a:round/>
              <a:tailEnd type="oval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284" name="CustomShape 9"/>
            <p:cNvSpPr/>
            <p:nvPr/>
          </p:nvSpPr>
          <p:spPr>
            <a:xfrm rot="3419400">
              <a:off x="1189080" y="3141000"/>
              <a:ext cx="478800" cy="519840"/>
            </a:xfrm>
            <a:prstGeom prst="rect">
              <a:avLst/>
            </a:prstGeom>
            <a:gradFill rotWithShape="0">
              <a:gsLst>
                <a:gs pos="0">
                  <a:srgbClr val="006699"/>
                </a:gs>
                <a:gs pos="100000">
                  <a:srgbClr val="002F46"/>
                </a:gs>
              </a:gsLst>
              <a:lin ang="8814000"/>
            </a:gradFill>
            <a:ln w="9360">
              <a:noFill/>
            </a:ln>
            <a:scene3d>
              <a:camera prst="legacyPerspectiveFront">
                <a:rot lat="0" lon="1500000" rev="0"/>
              </a:camera>
              <a:lightRig rig="legacyFlat4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006699"/>
              </a:extrusionClr>
            </a:sp3d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285" name="CustomShape 10"/>
            <p:cNvSpPr/>
            <p:nvPr/>
          </p:nvSpPr>
          <p:spPr>
            <a:xfrm>
              <a:off x="2874240" y="3228840"/>
              <a:ext cx="2225880" cy="45576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286" name="CustomShape 11"/>
            <p:cNvSpPr/>
            <p:nvPr/>
          </p:nvSpPr>
          <p:spPr>
            <a:xfrm>
              <a:off x="1253520" y="3184200"/>
              <a:ext cx="334800" cy="45576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ru-RU" sz="2400" b="1" strike="noStrike" spc="-1">
                  <a:solidFill>
                    <a:srgbClr val="FFFFFF"/>
                  </a:solidFill>
                  <a:latin typeface="Calibri"/>
                  <a:ea typeface="DejaVu Sans"/>
                </a:rPr>
                <a:t>2</a:t>
              </a:r>
              <a:endParaRPr lang="ru-RU" sz="2400" b="0" strike="noStrike" spc="-1">
                <a:latin typeface="Arial"/>
              </a:endParaRPr>
            </a:p>
          </p:txBody>
        </p:sp>
      </p:grpSp>
      <p:sp>
        <p:nvSpPr>
          <p:cNvPr id="287" name="CustomShape 12"/>
          <p:cNvSpPr/>
          <p:nvPr/>
        </p:nvSpPr>
        <p:spPr>
          <a:xfrm>
            <a:off x="2934360" y="1020960"/>
            <a:ext cx="6785280" cy="6382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algn="just">
              <a:lnSpc>
                <a:spcPct val="100000"/>
              </a:lnSpc>
            </a:pPr>
            <a:r>
              <a:rPr lang="ru-RU" sz="1800" b="1" strike="noStrike" spc="-1">
                <a:solidFill>
                  <a:srgbClr val="000000"/>
                </a:solidFill>
                <a:latin typeface="Times New Roman"/>
              </a:rPr>
              <a:t>Порядок формирования сведений о страховом стаже:</a:t>
            </a:r>
            <a:endParaRPr lang="ru-RU" sz="1800" b="0" strike="noStrike" spc="-1">
              <a:latin typeface="Arial"/>
            </a:endParaRPr>
          </a:p>
          <a:p>
            <a:pPr algn="just">
              <a:lnSpc>
                <a:spcPct val="100000"/>
              </a:lnSpc>
            </a:pPr>
            <a:endParaRPr lang="ru-RU" sz="1800" b="0" strike="noStrike" spc="-1">
              <a:latin typeface="Arial"/>
            </a:endParaRPr>
          </a:p>
        </p:txBody>
      </p:sp>
      <p:sp>
        <p:nvSpPr>
          <p:cNvPr id="288" name="CustomShape 13"/>
          <p:cNvSpPr/>
          <p:nvPr/>
        </p:nvSpPr>
        <p:spPr>
          <a:xfrm>
            <a:off x="1800000" y="1417320"/>
            <a:ext cx="10367640" cy="11869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ru-RU" sz="1800" b="0" strike="noStrike" spc="-1">
                <a:solidFill>
                  <a:srgbClr val="000000"/>
                </a:solidFill>
                <a:latin typeface="Times New Roman"/>
              </a:rPr>
              <a:t>Если стаж за 2022 год, учтенный на основании форм СЗВ-СТАЖ, СЗВ-КОРР (СЗВ-КОРР-ПФР), заканчивается ранее 31.12.2022 или 31.12.2022 с отметкой об увольнении, а последнее КМ ПРИЕМ имеет дату ранее, чем дата окончания стажа, а УВОЛЬНЕНИЕ не сдавалось, то сведения о стаже за 2023 год не формируются;</a:t>
            </a:r>
            <a:endParaRPr lang="ru-RU" sz="1800" b="0" strike="noStrike" spc="-1">
              <a:latin typeface="Arial"/>
            </a:endParaRPr>
          </a:p>
        </p:txBody>
      </p:sp>
      <p:sp>
        <p:nvSpPr>
          <p:cNvPr id="289" name="CustomShape 14"/>
          <p:cNvSpPr/>
          <p:nvPr/>
        </p:nvSpPr>
        <p:spPr>
          <a:xfrm>
            <a:off x="1758240" y="3058920"/>
            <a:ext cx="9977400" cy="6382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algn="just">
              <a:lnSpc>
                <a:spcPct val="100000"/>
              </a:lnSpc>
            </a:pPr>
            <a:r>
              <a:rPr lang="ru-RU" sz="1800" b="0" strike="noStrike" spc="-1">
                <a:solidFill>
                  <a:srgbClr val="000000"/>
                </a:solidFill>
                <a:latin typeface="Times New Roman"/>
              </a:rPr>
              <a:t>Дата начала периода работы в 2023 году равна дате соответствующего кадрового мероприятия в следующих случаях:</a:t>
            </a:r>
            <a:endParaRPr lang="ru-RU" sz="1800" b="0" strike="noStrike" spc="-1">
              <a:latin typeface="Arial"/>
            </a:endParaRPr>
          </a:p>
        </p:txBody>
      </p:sp>
      <p:sp>
        <p:nvSpPr>
          <p:cNvPr id="290" name="CustomShape 15"/>
          <p:cNvSpPr/>
          <p:nvPr/>
        </p:nvSpPr>
        <p:spPr>
          <a:xfrm>
            <a:off x="1512000" y="3902040"/>
            <a:ext cx="10439640" cy="9126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ru-RU" sz="1800" b="0" strike="noStrike" spc="-1">
                <a:solidFill>
                  <a:srgbClr val="000000"/>
                </a:solidFill>
                <a:latin typeface="Times New Roman"/>
              </a:rPr>
              <a:t>- при формировании сведений в отношении ЗЛ, по которым в течение отчетного периода поступили кадровые мероприятия «ПРИЕМ» или «НАЧАЛО ДОГОВОРА ГПХ»;</a:t>
            </a:r>
            <a:endParaRPr lang="ru-RU" sz="18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endParaRPr lang="ru-RU" sz="1800" b="0" strike="noStrike" spc="-1">
              <a:latin typeface="Arial"/>
            </a:endParaRPr>
          </a:p>
        </p:txBody>
      </p:sp>
      <p:sp>
        <p:nvSpPr>
          <p:cNvPr id="291" name="CustomShape 16"/>
          <p:cNvSpPr/>
          <p:nvPr/>
        </p:nvSpPr>
        <p:spPr>
          <a:xfrm>
            <a:off x="1512000" y="4680000"/>
            <a:ext cx="10151640" cy="11869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ru-RU" sz="1800" b="0" strike="noStrike" spc="-1">
                <a:solidFill>
                  <a:srgbClr val="000000"/>
                </a:solidFill>
                <a:latin typeface="Times New Roman"/>
              </a:rPr>
              <a:t>- при формировании сведений в отношении ЗЛ, по которым в течение отчетного периода поступили кадровые мероприятия с типом «ПЕРЕВОД», «ПЕРЕИМЕНОВАНИЕ», по реорганизованным в 2023 году страхователям. </a:t>
            </a:r>
            <a:r>
              <a:rPr lang="ru-RU" sz="1800" b="0" strike="noStrike" spc="-1">
                <a:solidFill>
                  <a:srgbClr val="C9211E"/>
                </a:solidFill>
                <a:latin typeface="Times New Roman"/>
              </a:rPr>
              <a:t>При этом сведения о страховом стаже ЗЛ формируются по действующему (новому) регистрационному номеру страхователя, указанному в документе «РЕГНОМ».</a:t>
            </a:r>
            <a:endParaRPr lang="ru-RU" sz="1800" b="0" strike="noStrike" spc="-1"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" name="CustomShape 1"/>
          <p:cNvSpPr/>
          <p:nvPr/>
        </p:nvSpPr>
        <p:spPr>
          <a:xfrm>
            <a:off x="838080" y="0"/>
            <a:ext cx="10514880" cy="7916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ru-RU" sz="2400" b="1" strike="noStrike" spc="-1">
                <a:solidFill>
                  <a:srgbClr val="000000"/>
                </a:solidFill>
                <a:latin typeface="Times New Roman"/>
              </a:rPr>
              <a:t>Формирование сведений </a:t>
            </a:r>
            <a:r>
              <a:t/>
            </a:r>
            <a:br/>
            <a:r>
              <a:rPr lang="ru-RU" sz="2400" b="1" strike="noStrike" spc="-1">
                <a:solidFill>
                  <a:srgbClr val="000000"/>
                </a:solidFill>
                <a:latin typeface="Times New Roman"/>
              </a:rPr>
              <a:t>о страховом стаже застрахованных лиц за 2023 год</a:t>
            </a:r>
            <a:endParaRPr lang="ru-RU" sz="2400" b="0" strike="noStrike" spc="-1">
              <a:latin typeface="Arial"/>
            </a:endParaRPr>
          </a:p>
        </p:txBody>
      </p:sp>
      <p:grpSp>
        <p:nvGrpSpPr>
          <p:cNvPr id="293" name="Group 2"/>
          <p:cNvGrpSpPr/>
          <p:nvPr/>
        </p:nvGrpSpPr>
        <p:grpSpPr>
          <a:xfrm>
            <a:off x="1071000" y="2088000"/>
            <a:ext cx="5193000" cy="684720"/>
            <a:chOff x="1071000" y="2088000"/>
            <a:chExt cx="5193000" cy="684720"/>
          </a:xfrm>
        </p:grpSpPr>
        <p:sp>
          <p:nvSpPr>
            <p:cNvPr id="294" name="Line 3"/>
            <p:cNvSpPr/>
            <p:nvPr/>
          </p:nvSpPr>
          <p:spPr>
            <a:xfrm>
              <a:off x="1463400" y="2746440"/>
              <a:ext cx="4800600" cy="0"/>
            </a:xfrm>
            <a:prstGeom prst="line">
              <a:avLst/>
            </a:prstGeom>
            <a:ln w="25560" cap="rnd">
              <a:solidFill>
                <a:srgbClr val="969696"/>
              </a:solidFill>
              <a:prstDash val="sysDot"/>
              <a:round/>
              <a:tailEnd type="oval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295" name="CustomShape 4"/>
            <p:cNvSpPr/>
            <p:nvPr/>
          </p:nvSpPr>
          <p:spPr>
            <a:xfrm rot="3419400">
              <a:off x="1179720" y="2170080"/>
              <a:ext cx="478800" cy="519840"/>
            </a:xfrm>
            <a:prstGeom prst="rect">
              <a:avLst/>
            </a:prstGeom>
            <a:gradFill rotWithShape="0">
              <a:gsLst>
                <a:gs pos="0">
                  <a:srgbClr val="99CC00"/>
                </a:gs>
                <a:gs pos="100000">
                  <a:srgbClr val="465E00"/>
                </a:gs>
              </a:gsLst>
              <a:lin ang="8814000"/>
            </a:gradFill>
            <a:ln w="9360">
              <a:noFill/>
            </a:ln>
            <a:scene3d>
              <a:camera prst="legacyPerspectiveFront">
                <a:rot lat="0" lon="1500000" rev="0"/>
              </a:camera>
              <a:lightRig rig="legacyFlat4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99CC00"/>
              </a:extrusionClr>
            </a:sp3d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296" name="CustomShape 5"/>
            <p:cNvSpPr/>
            <p:nvPr/>
          </p:nvSpPr>
          <p:spPr>
            <a:xfrm>
              <a:off x="2864880" y="2257560"/>
              <a:ext cx="2225880" cy="45576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297" name="CustomShape 6"/>
            <p:cNvSpPr/>
            <p:nvPr/>
          </p:nvSpPr>
          <p:spPr>
            <a:xfrm>
              <a:off x="1244160" y="2213280"/>
              <a:ext cx="334800" cy="45576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ru-RU" sz="2400" b="1" strike="noStrike" spc="-1">
                  <a:solidFill>
                    <a:srgbClr val="FFFFFF"/>
                  </a:solidFill>
                  <a:latin typeface="Calibri"/>
                  <a:ea typeface="DejaVu Sans"/>
                </a:rPr>
                <a:t>1</a:t>
              </a:r>
              <a:endParaRPr lang="ru-RU" sz="2400" b="0" strike="noStrike" spc="-1">
                <a:latin typeface="Arial"/>
              </a:endParaRPr>
            </a:p>
          </p:txBody>
        </p:sp>
      </p:grpSp>
      <p:grpSp>
        <p:nvGrpSpPr>
          <p:cNvPr id="298" name="Group 7"/>
          <p:cNvGrpSpPr/>
          <p:nvPr/>
        </p:nvGrpSpPr>
        <p:grpSpPr>
          <a:xfrm>
            <a:off x="1143000" y="3058920"/>
            <a:ext cx="5193000" cy="684720"/>
            <a:chOff x="1143000" y="3058920"/>
            <a:chExt cx="5193000" cy="684720"/>
          </a:xfrm>
        </p:grpSpPr>
        <p:sp>
          <p:nvSpPr>
            <p:cNvPr id="299" name="Line 8"/>
            <p:cNvSpPr/>
            <p:nvPr/>
          </p:nvSpPr>
          <p:spPr>
            <a:xfrm>
              <a:off x="1535400" y="3717360"/>
              <a:ext cx="4800600" cy="0"/>
            </a:xfrm>
            <a:prstGeom prst="line">
              <a:avLst/>
            </a:prstGeom>
            <a:ln w="25560" cap="rnd">
              <a:solidFill>
                <a:srgbClr val="969696"/>
              </a:solidFill>
              <a:prstDash val="sysDot"/>
              <a:round/>
              <a:tailEnd type="oval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300" name="CustomShape 9"/>
            <p:cNvSpPr/>
            <p:nvPr/>
          </p:nvSpPr>
          <p:spPr>
            <a:xfrm rot="3419400">
              <a:off x="1251720" y="3141000"/>
              <a:ext cx="478800" cy="519840"/>
            </a:xfrm>
            <a:prstGeom prst="rect">
              <a:avLst/>
            </a:prstGeom>
            <a:gradFill rotWithShape="0">
              <a:gsLst>
                <a:gs pos="0">
                  <a:srgbClr val="006699"/>
                </a:gs>
                <a:gs pos="100000">
                  <a:srgbClr val="002F46"/>
                </a:gs>
              </a:gsLst>
              <a:lin ang="8814000"/>
            </a:gradFill>
            <a:ln w="9360">
              <a:noFill/>
            </a:ln>
            <a:scene3d>
              <a:camera prst="legacyPerspectiveFront">
                <a:rot lat="0" lon="1500000" rev="0"/>
              </a:camera>
              <a:lightRig rig="legacyFlat4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006699"/>
              </a:extrusionClr>
            </a:sp3d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301" name="CustomShape 10"/>
            <p:cNvSpPr/>
            <p:nvPr/>
          </p:nvSpPr>
          <p:spPr>
            <a:xfrm>
              <a:off x="2936880" y="3228840"/>
              <a:ext cx="2225880" cy="45576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302" name="CustomShape 11"/>
            <p:cNvSpPr/>
            <p:nvPr/>
          </p:nvSpPr>
          <p:spPr>
            <a:xfrm>
              <a:off x="1316160" y="3184200"/>
              <a:ext cx="334800" cy="45576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ru-RU" sz="2400" b="1" strike="noStrike" spc="-1">
                  <a:solidFill>
                    <a:srgbClr val="FFFFFF"/>
                  </a:solidFill>
                  <a:latin typeface="Calibri"/>
                  <a:ea typeface="DejaVu Sans"/>
                </a:rPr>
                <a:t>2</a:t>
              </a:r>
              <a:endParaRPr lang="ru-RU" sz="2400" b="0" strike="noStrike" spc="-1">
                <a:latin typeface="Arial"/>
              </a:endParaRPr>
            </a:p>
          </p:txBody>
        </p:sp>
      </p:grpSp>
      <p:sp>
        <p:nvSpPr>
          <p:cNvPr id="303" name="CustomShape 12"/>
          <p:cNvSpPr/>
          <p:nvPr/>
        </p:nvSpPr>
        <p:spPr>
          <a:xfrm>
            <a:off x="2934360" y="1020960"/>
            <a:ext cx="6785280" cy="6382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algn="just">
              <a:lnSpc>
                <a:spcPct val="100000"/>
              </a:lnSpc>
            </a:pPr>
            <a:r>
              <a:rPr lang="ru-RU" sz="1800" b="1" strike="noStrike" spc="-1">
                <a:solidFill>
                  <a:srgbClr val="000000"/>
                </a:solidFill>
                <a:latin typeface="Times New Roman"/>
              </a:rPr>
              <a:t>Порядок формирования сведений о страховом стаже:</a:t>
            </a:r>
            <a:endParaRPr lang="ru-RU" sz="1800" b="0" strike="noStrike" spc="-1">
              <a:latin typeface="Arial"/>
            </a:endParaRPr>
          </a:p>
          <a:p>
            <a:pPr algn="just">
              <a:lnSpc>
                <a:spcPct val="100000"/>
              </a:lnSpc>
            </a:pPr>
            <a:endParaRPr lang="ru-RU" sz="1800" b="0" strike="noStrike" spc="-1">
              <a:latin typeface="Arial"/>
            </a:endParaRPr>
          </a:p>
        </p:txBody>
      </p:sp>
      <p:sp>
        <p:nvSpPr>
          <p:cNvPr id="304" name="CustomShape 13"/>
          <p:cNvSpPr/>
          <p:nvPr/>
        </p:nvSpPr>
        <p:spPr>
          <a:xfrm>
            <a:off x="1728000" y="1390680"/>
            <a:ext cx="10295640" cy="14612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ru-RU" sz="1800" b="0" strike="noStrike" spc="-1">
                <a:solidFill>
                  <a:srgbClr val="000000"/>
                </a:solidFill>
                <a:latin typeface="Times New Roman"/>
              </a:rPr>
              <a:t>Дата окончания периода работы равна 31 декабря 2023 года в случае отсутствия в течение 2023 года КМ «УВОЛЬНЕНИЕ», «ОКОНЧАНИЕ ДОГОВОРА ГПХ» и факта снятия с учета страхователя в органах СФР, а также в случае наличия нескольких пар КМ с началом трудовых (гражданско-правовых отношений), одна из которых не закрыта (например, представлено два КМ «НАЧАЛО ДОГОВОРА ГПХ» и только одно КМ «ОКОНЧАНИЕ ДОГОВОРА ГПХ»);</a:t>
            </a:r>
            <a:endParaRPr lang="ru-RU" sz="1800" b="0" strike="noStrike" spc="-1">
              <a:latin typeface="Arial"/>
            </a:endParaRPr>
          </a:p>
        </p:txBody>
      </p:sp>
      <p:sp>
        <p:nvSpPr>
          <p:cNvPr id="305" name="CustomShape 14"/>
          <p:cNvSpPr/>
          <p:nvPr/>
        </p:nvSpPr>
        <p:spPr>
          <a:xfrm>
            <a:off x="1872000" y="2894040"/>
            <a:ext cx="9648720" cy="9126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ru-RU" sz="1800" b="0" strike="noStrike" spc="-1">
                <a:solidFill>
                  <a:srgbClr val="000000"/>
                </a:solidFill>
                <a:latin typeface="Times New Roman"/>
              </a:rPr>
              <a:t>Дата окончания периода работы равна дате соответствующего кадрового мероприятия при формировании сведений в отношении ЗЛ, по которым в течение отчетного периода поступили кадровые мероприятия «УВОЛЬНЕНИЕ», и «ОКОНЧАНИЕ ДОГОВОРА ГПХ»;</a:t>
            </a:r>
            <a:endParaRPr lang="ru-RU" sz="1800" b="0" strike="noStrike" spc="-1">
              <a:latin typeface="Arial"/>
            </a:endParaRPr>
          </a:p>
        </p:txBody>
      </p:sp>
      <p:grpSp>
        <p:nvGrpSpPr>
          <p:cNvPr id="306" name="Group 15"/>
          <p:cNvGrpSpPr/>
          <p:nvPr/>
        </p:nvGrpSpPr>
        <p:grpSpPr>
          <a:xfrm>
            <a:off x="1224360" y="4248000"/>
            <a:ext cx="5193000" cy="684720"/>
            <a:chOff x="1224360" y="4248000"/>
            <a:chExt cx="5193000" cy="684720"/>
          </a:xfrm>
        </p:grpSpPr>
        <p:sp>
          <p:nvSpPr>
            <p:cNvPr id="307" name="Line 16"/>
            <p:cNvSpPr/>
            <p:nvPr/>
          </p:nvSpPr>
          <p:spPr>
            <a:xfrm>
              <a:off x="1618560" y="4905000"/>
              <a:ext cx="4798800" cy="1800"/>
            </a:xfrm>
            <a:prstGeom prst="line">
              <a:avLst/>
            </a:prstGeom>
            <a:ln w="25560" cap="rnd">
              <a:solidFill>
                <a:srgbClr val="969696"/>
              </a:solidFill>
              <a:prstDash val="sysDot"/>
              <a:round/>
              <a:tailEnd type="oval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308" name="CustomShape 17"/>
            <p:cNvSpPr/>
            <p:nvPr/>
          </p:nvSpPr>
          <p:spPr>
            <a:xfrm rot="3419400">
              <a:off x="1333080" y="4330080"/>
              <a:ext cx="478800" cy="519840"/>
            </a:xfrm>
            <a:prstGeom prst="rect">
              <a:avLst/>
            </a:prstGeom>
            <a:gradFill rotWithShape="0">
              <a:gsLst>
                <a:gs pos="0">
                  <a:srgbClr val="FF9933"/>
                </a:gs>
                <a:gs pos="100000">
                  <a:srgbClr val="764617"/>
                </a:gs>
              </a:gsLst>
              <a:lin ang="8814000"/>
            </a:gradFill>
            <a:ln w="9360">
              <a:noFill/>
            </a:ln>
            <a:scene3d>
              <a:camera prst="legacyPerspectiveFront">
                <a:rot lat="0" lon="1500000" rev="0"/>
              </a:camera>
              <a:lightRig rig="legacyFlat4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FF9933"/>
              </a:extrusionClr>
            </a:sp3d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309" name="CustomShape 18"/>
            <p:cNvSpPr/>
            <p:nvPr/>
          </p:nvSpPr>
          <p:spPr>
            <a:xfrm>
              <a:off x="3018240" y="4417920"/>
              <a:ext cx="2225880" cy="45576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310" name="CustomShape 19"/>
            <p:cNvSpPr/>
            <p:nvPr/>
          </p:nvSpPr>
          <p:spPr>
            <a:xfrm>
              <a:off x="1397520" y="4373640"/>
              <a:ext cx="334800" cy="45576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ru-RU" sz="2400" b="1" strike="noStrike" spc="-1">
                  <a:solidFill>
                    <a:srgbClr val="FFFFFF"/>
                  </a:solidFill>
                  <a:latin typeface="Calibri"/>
                  <a:ea typeface="DejaVu Sans"/>
                </a:rPr>
                <a:t>3</a:t>
              </a:r>
              <a:endParaRPr lang="ru-RU" sz="2400" b="0" strike="noStrike" spc="-1">
                <a:latin typeface="Arial"/>
              </a:endParaRPr>
            </a:p>
          </p:txBody>
        </p:sp>
      </p:grpSp>
      <p:sp>
        <p:nvSpPr>
          <p:cNvPr id="311" name="CustomShape 20"/>
          <p:cNvSpPr/>
          <p:nvPr/>
        </p:nvSpPr>
        <p:spPr>
          <a:xfrm>
            <a:off x="1944000" y="4046400"/>
            <a:ext cx="9935640" cy="9126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ru-RU" sz="1800" b="0" strike="noStrike" spc="-1">
                <a:solidFill>
                  <a:srgbClr val="000000"/>
                </a:solidFill>
                <a:latin typeface="Times New Roman"/>
              </a:rPr>
              <a:t>В случае если страхователь снят с учета, датой окончания периода работы считается дата «Дата снятия/дата смерти» в ИФНС (дополнительная информация в карточке плательщика СВ подсистемы АСВ.</a:t>
            </a:r>
            <a:endParaRPr lang="ru-RU" sz="1800" b="0" strike="noStrike" spc="-1">
              <a:latin typeface="Arial"/>
            </a:endParaRPr>
          </a:p>
        </p:txBody>
      </p:sp>
      <p:grpSp>
        <p:nvGrpSpPr>
          <p:cNvPr id="312" name="Group 21"/>
          <p:cNvGrpSpPr/>
          <p:nvPr/>
        </p:nvGrpSpPr>
        <p:grpSpPr>
          <a:xfrm>
            <a:off x="1296360" y="5328000"/>
            <a:ext cx="5193000" cy="684720"/>
            <a:chOff x="1296360" y="5328000"/>
            <a:chExt cx="5193000" cy="684720"/>
          </a:xfrm>
        </p:grpSpPr>
        <p:sp>
          <p:nvSpPr>
            <p:cNvPr id="313" name="Line 22"/>
            <p:cNvSpPr/>
            <p:nvPr/>
          </p:nvSpPr>
          <p:spPr>
            <a:xfrm>
              <a:off x="1688760" y="5986440"/>
              <a:ext cx="4800600" cy="0"/>
            </a:xfrm>
            <a:prstGeom prst="line">
              <a:avLst/>
            </a:prstGeom>
            <a:ln w="25560" cap="rnd">
              <a:solidFill>
                <a:srgbClr val="969696"/>
              </a:solidFill>
              <a:prstDash val="sysDot"/>
              <a:round/>
              <a:tailEnd type="oval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314" name="CustomShape 23"/>
            <p:cNvSpPr/>
            <p:nvPr/>
          </p:nvSpPr>
          <p:spPr>
            <a:xfrm rot="3419400">
              <a:off x="1405080" y="5410080"/>
              <a:ext cx="478800" cy="519840"/>
            </a:xfrm>
            <a:prstGeom prst="rect">
              <a:avLst/>
            </a:prstGeom>
            <a:gradFill rotWithShape="0">
              <a:gsLst>
                <a:gs pos="0">
                  <a:srgbClr val="FF7C80"/>
                </a:gs>
                <a:gs pos="100000">
                  <a:srgbClr val="76393B"/>
                </a:gs>
              </a:gsLst>
              <a:lin ang="8814000"/>
            </a:gradFill>
            <a:ln w="9360">
              <a:noFill/>
            </a:ln>
            <a:scene3d>
              <a:camera prst="legacyPerspectiveFront">
                <a:rot lat="0" lon="1500000" rev="0"/>
              </a:camera>
              <a:lightRig rig="legacyFlat4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FF7C80"/>
              </a:extrusionClr>
            </a:sp3d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315" name="CustomShape 24"/>
            <p:cNvSpPr/>
            <p:nvPr/>
          </p:nvSpPr>
          <p:spPr>
            <a:xfrm>
              <a:off x="3090240" y="5497560"/>
              <a:ext cx="2225880" cy="45576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316" name="CustomShape 25"/>
            <p:cNvSpPr/>
            <p:nvPr/>
          </p:nvSpPr>
          <p:spPr>
            <a:xfrm>
              <a:off x="1469520" y="5453280"/>
              <a:ext cx="334800" cy="45576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ru-RU" sz="2400" b="1" strike="noStrike" spc="-1">
                  <a:solidFill>
                    <a:srgbClr val="FFFFFF"/>
                  </a:solidFill>
                  <a:latin typeface="Calibri"/>
                  <a:ea typeface="DejaVu Sans"/>
                </a:rPr>
                <a:t>4</a:t>
              </a:r>
              <a:endParaRPr lang="ru-RU" sz="2400" b="0" strike="noStrike" spc="-1">
                <a:latin typeface="Arial"/>
              </a:endParaRPr>
            </a:p>
          </p:txBody>
        </p:sp>
      </p:grpSp>
      <p:sp>
        <p:nvSpPr>
          <p:cNvPr id="317" name="CustomShape 26"/>
          <p:cNvSpPr/>
          <p:nvPr/>
        </p:nvSpPr>
        <p:spPr>
          <a:xfrm>
            <a:off x="1962360" y="5488200"/>
            <a:ext cx="5885280" cy="3639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ru-RU" sz="1800" b="0" strike="noStrike" spc="-1">
                <a:solidFill>
                  <a:srgbClr val="000000"/>
                </a:solidFill>
                <a:latin typeface="Times New Roman"/>
              </a:rPr>
              <a:t>Сведения о стаже не формируются после даты смерти ЗЛ;</a:t>
            </a:r>
            <a:endParaRPr lang="ru-RU" sz="1800" b="0" strike="noStrike" spc="-1"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8" name="CustomShape 1"/>
          <p:cNvSpPr/>
          <p:nvPr/>
        </p:nvSpPr>
        <p:spPr>
          <a:xfrm>
            <a:off x="838080" y="0"/>
            <a:ext cx="10514880" cy="7916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ru-RU" sz="2400" b="1" strike="noStrike" spc="-1">
                <a:solidFill>
                  <a:srgbClr val="000000"/>
                </a:solidFill>
                <a:latin typeface="Times New Roman"/>
              </a:rPr>
              <a:t>Формирование сведений </a:t>
            </a:r>
            <a:r>
              <a:t/>
            </a:r>
            <a:br/>
            <a:r>
              <a:rPr lang="ru-RU" sz="2400" b="1" strike="noStrike" spc="-1">
                <a:solidFill>
                  <a:srgbClr val="000000"/>
                </a:solidFill>
                <a:latin typeface="Times New Roman"/>
              </a:rPr>
              <a:t>о страховом стаже застрахованных лиц за 2023 год</a:t>
            </a:r>
            <a:endParaRPr lang="ru-RU" sz="2400" b="0" strike="noStrike" spc="-1">
              <a:latin typeface="Arial"/>
            </a:endParaRPr>
          </a:p>
        </p:txBody>
      </p:sp>
      <p:grpSp>
        <p:nvGrpSpPr>
          <p:cNvPr id="319" name="Group 2"/>
          <p:cNvGrpSpPr/>
          <p:nvPr/>
        </p:nvGrpSpPr>
        <p:grpSpPr>
          <a:xfrm>
            <a:off x="1071000" y="2088000"/>
            <a:ext cx="5193000" cy="684720"/>
            <a:chOff x="1071000" y="2088000"/>
            <a:chExt cx="5193000" cy="684720"/>
          </a:xfrm>
        </p:grpSpPr>
        <p:sp>
          <p:nvSpPr>
            <p:cNvPr id="320" name="Line 3"/>
            <p:cNvSpPr/>
            <p:nvPr/>
          </p:nvSpPr>
          <p:spPr>
            <a:xfrm>
              <a:off x="1463400" y="2746440"/>
              <a:ext cx="4800600" cy="0"/>
            </a:xfrm>
            <a:prstGeom prst="line">
              <a:avLst/>
            </a:prstGeom>
            <a:ln w="25560" cap="rnd">
              <a:solidFill>
                <a:srgbClr val="969696"/>
              </a:solidFill>
              <a:prstDash val="sysDot"/>
              <a:round/>
              <a:tailEnd type="oval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321" name="CustomShape 4"/>
            <p:cNvSpPr/>
            <p:nvPr/>
          </p:nvSpPr>
          <p:spPr>
            <a:xfrm rot="3419400">
              <a:off x="1179720" y="2170080"/>
              <a:ext cx="478800" cy="519840"/>
            </a:xfrm>
            <a:prstGeom prst="rect">
              <a:avLst/>
            </a:prstGeom>
            <a:gradFill rotWithShape="0">
              <a:gsLst>
                <a:gs pos="0">
                  <a:srgbClr val="99CC00"/>
                </a:gs>
                <a:gs pos="100000">
                  <a:srgbClr val="465E00"/>
                </a:gs>
              </a:gsLst>
              <a:lin ang="8814000"/>
            </a:gradFill>
            <a:ln w="9360">
              <a:noFill/>
            </a:ln>
            <a:scene3d>
              <a:camera prst="legacyPerspectiveFront">
                <a:rot lat="0" lon="1500000" rev="0"/>
              </a:camera>
              <a:lightRig rig="legacyFlat4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99CC00"/>
              </a:extrusionClr>
            </a:sp3d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322" name="CustomShape 5"/>
            <p:cNvSpPr/>
            <p:nvPr/>
          </p:nvSpPr>
          <p:spPr>
            <a:xfrm>
              <a:off x="2864880" y="2257560"/>
              <a:ext cx="2225880" cy="45576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323" name="CustomShape 6"/>
            <p:cNvSpPr/>
            <p:nvPr/>
          </p:nvSpPr>
          <p:spPr>
            <a:xfrm>
              <a:off x="1244160" y="2213280"/>
              <a:ext cx="334800" cy="45576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ru-RU" sz="2400" b="1" strike="noStrike" spc="-1">
                  <a:solidFill>
                    <a:srgbClr val="FFFFFF"/>
                  </a:solidFill>
                  <a:latin typeface="Calibri"/>
                  <a:ea typeface="DejaVu Sans"/>
                </a:rPr>
                <a:t>1</a:t>
              </a:r>
              <a:endParaRPr lang="ru-RU" sz="2400" b="0" strike="noStrike" spc="-1">
                <a:latin typeface="Arial"/>
              </a:endParaRPr>
            </a:p>
          </p:txBody>
        </p:sp>
      </p:grpSp>
      <p:grpSp>
        <p:nvGrpSpPr>
          <p:cNvPr id="324" name="Group 7"/>
          <p:cNvGrpSpPr/>
          <p:nvPr/>
        </p:nvGrpSpPr>
        <p:grpSpPr>
          <a:xfrm>
            <a:off x="1143000" y="3058920"/>
            <a:ext cx="5193000" cy="684720"/>
            <a:chOff x="1143000" y="3058920"/>
            <a:chExt cx="5193000" cy="684720"/>
          </a:xfrm>
        </p:grpSpPr>
        <p:sp>
          <p:nvSpPr>
            <p:cNvPr id="325" name="Line 8"/>
            <p:cNvSpPr/>
            <p:nvPr/>
          </p:nvSpPr>
          <p:spPr>
            <a:xfrm>
              <a:off x="1535400" y="3717360"/>
              <a:ext cx="4800600" cy="0"/>
            </a:xfrm>
            <a:prstGeom prst="line">
              <a:avLst/>
            </a:prstGeom>
            <a:ln w="25560" cap="rnd">
              <a:solidFill>
                <a:srgbClr val="969696"/>
              </a:solidFill>
              <a:prstDash val="sysDot"/>
              <a:round/>
              <a:tailEnd type="oval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326" name="CustomShape 9"/>
            <p:cNvSpPr/>
            <p:nvPr/>
          </p:nvSpPr>
          <p:spPr>
            <a:xfrm rot="3419400">
              <a:off x="1251720" y="3141000"/>
              <a:ext cx="478800" cy="519840"/>
            </a:xfrm>
            <a:prstGeom prst="rect">
              <a:avLst/>
            </a:prstGeom>
            <a:gradFill rotWithShape="0">
              <a:gsLst>
                <a:gs pos="0">
                  <a:srgbClr val="006699"/>
                </a:gs>
                <a:gs pos="100000">
                  <a:srgbClr val="002F46"/>
                </a:gs>
              </a:gsLst>
              <a:lin ang="8814000"/>
            </a:gradFill>
            <a:ln w="9360">
              <a:noFill/>
            </a:ln>
            <a:scene3d>
              <a:camera prst="legacyPerspectiveFront">
                <a:rot lat="0" lon="1500000" rev="0"/>
              </a:camera>
              <a:lightRig rig="legacyFlat4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006699"/>
              </a:extrusionClr>
            </a:sp3d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327" name="CustomShape 10"/>
            <p:cNvSpPr/>
            <p:nvPr/>
          </p:nvSpPr>
          <p:spPr>
            <a:xfrm>
              <a:off x="2936880" y="3228840"/>
              <a:ext cx="2225880" cy="45576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328" name="CustomShape 11"/>
            <p:cNvSpPr/>
            <p:nvPr/>
          </p:nvSpPr>
          <p:spPr>
            <a:xfrm>
              <a:off x="1316160" y="3184200"/>
              <a:ext cx="334800" cy="45576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ru-RU" sz="2400" b="1" strike="noStrike" spc="-1">
                  <a:solidFill>
                    <a:srgbClr val="FFFFFF"/>
                  </a:solidFill>
                  <a:latin typeface="Calibri"/>
                  <a:ea typeface="DejaVu Sans"/>
                </a:rPr>
                <a:t>2</a:t>
              </a:r>
              <a:endParaRPr lang="ru-RU" sz="2400" b="0" strike="noStrike" spc="-1">
                <a:latin typeface="Arial"/>
              </a:endParaRPr>
            </a:p>
          </p:txBody>
        </p:sp>
      </p:grpSp>
      <p:sp>
        <p:nvSpPr>
          <p:cNvPr id="329" name="CustomShape 12"/>
          <p:cNvSpPr/>
          <p:nvPr/>
        </p:nvSpPr>
        <p:spPr>
          <a:xfrm>
            <a:off x="2934360" y="1020960"/>
            <a:ext cx="6785280" cy="6382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algn="just">
              <a:lnSpc>
                <a:spcPct val="100000"/>
              </a:lnSpc>
            </a:pPr>
            <a:r>
              <a:rPr lang="ru-RU" sz="1800" b="1" strike="noStrike" spc="-1">
                <a:solidFill>
                  <a:srgbClr val="000000"/>
                </a:solidFill>
                <a:latin typeface="Times New Roman"/>
              </a:rPr>
              <a:t>Порядок формирования сведений о страховом стаже:</a:t>
            </a:r>
            <a:endParaRPr lang="ru-RU" sz="1800" b="0" strike="noStrike" spc="-1">
              <a:latin typeface="Arial"/>
            </a:endParaRPr>
          </a:p>
          <a:p>
            <a:pPr algn="just">
              <a:lnSpc>
                <a:spcPct val="100000"/>
              </a:lnSpc>
            </a:pPr>
            <a:endParaRPr lang="ru-RU" sz="1800" b="0" strike="noStrike" spc="-1">
              <a:latin typeface="Arial"/>
            </a:endParaRPr>
          </a:p>
        </p:txBody>
      </p:sp>
      <p:grpSp>
        <p:nvGrpSpPr>
          <p:cNvPr id="330" name="Group 13"/>
          <p:cNvGrpSpPr/>
          <p:nvPr/>
        </p:nvGrpSpPr>
        <p:grpSpPr>
          <a:xfrm>
            <a:off x="1224360" y="4498920"/>
            <a:ext cx="5193000" cy="684720"/>
            <a:chOff x="1224360" y="4498920"/>
            <a:chExt cx="5193000" cy="684720"/>
          </a:xfrm>
        </p:grpSpPr>
        <p:sp>
          <p:nvSpPr>
            <p:cNvPr id="331" name="Line 14"/>
            <p:cNvSpPr/>
            <p:nvPr/>
          </p:nvSpPr>
          <p:spPr>
            <a:xfrm>
              <a:off x="1618560" y="5155920"/>
              <a:ext cx="4798800" cy="1800"/>
            </a:xfrm>
            <a:prstGeom prst="line">
              <a:avLst/>
            </a:prstGeom>
            <a:ln w="25560" cap="rnd">
              <a:solidFill>
                <a:srgbClr val="969696"/>
              </a:solidFill>
              <a:prstDash val="sysDot"/>
              <a:round/>
              <a:tailEnd type="oval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332" name="CustomShape 15"/>
            <p:cNvSpPr/>
            <p:nvPr/>
          </p:nvSpPr>
          <p:spPr>
            <a:xfrm rot="3419400">
              <a:off x="1333080" y="4581000"/>
              <a:ext cx="478800" cy="519840"/>
            </a:xfrm>
            <a:prstGeom prst="rect">
              <a:avLst/>
            </a:prstGeom>
            <a:gradFill rotWithShape="0">
              <a:gsLst>
                <a:gs pos="0">
                  <a:srgbClr val="FF9933"/>
                </a:gs>
                <a:gs pos="100000">
                  <a:srgbClr val="764617"/>
                </a:gs>
              </a:gsLst>
              <a:lin ang="8814000"/>
            </a:gradFill>
            <a:ln w="9360">
              <a:noFill/>
            </a:ln>
            <a:scene3d>
              <a:camera prst="legacyPerspectiveFront">
                <a:rot lat="0" lon="1500000" rev="0"/>
              </a:camera>
              <a:lightRig rig="legacyFlat4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FF9933"/>
              </a:extrusionClr>
            </a:sp3d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333" name="CustomShape 16"/>
            <p:cNvSpPr/>
            <p:nvPr/>
          </p:nvSpPr>
          <p:spPr>
            <a:xfrm>
              <a:off x="3018240" y="4668840"/>
              <a:ext cx="2225880" cy="45576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334" name="CustomShape 17"/>
            <p:cNvSpPr/>
            <p:nvPr/>
          </p:nvSpPr>
          <p:spPr>
            <a:xfrm>
              <a:off x="1397520" y="4624560"/>
              <a:ext cx="334800" cy="45576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ru-RU" sz="2400" b="1" strike="noStrike" spc="-1">
                  <a:solidFill>
                    <a:srgbClr val="FFFFFF"/>
                  </a:solidFill>
                  <a:latin typeface="Calibri"/>
                  <a:ea typeface="DejaVu Sans"/>
                </a:rPr>
                <a:t>3</a:t>
              </a:r>
              <a:endParaRPr lang="ru-RU" sz="2400" b="0" strike="noStrike" spc="-1">
                <a:latin typeface="Arial"/>
              </a:endParaRPr>
            </a:p>
          </p:txBody>
        </p:sp>
      </p:grpSp>
      <p:grpSp>
        <p:nvGrpSpPr>
          <p:cNvPr id="335" name="Group 18"/>
          <p:cNvGrpSpPr/>
          <p:nvPr/>
        </p:nvGrpSpPr>
        <p:grpSpPr>
          <a:xfrm>
            <a:off x="1287000" y="5616000"/>
            <a:ext cx="5193000" cy="684720"/>
            <a:chOff x="1287000" y="5616000"/>
            <a:chExt cx="5193000" cy="684720"/>
          </a:xfrm>
        </p:grpSpPr>
        <p:sp>
          <p:nvSpPr>
            <p:cNvPr id="336" name="Line 19"/>
            <p:cNvSpPr/>
            <p:nvPr/>
          </p:nvSpPr>
          <p:spPr>
            <a:xfrm>
              <a:off x="1679400" y="6274440"/>
              <a:ext cx="4800600" cy="0"/>
            </a:xfrm>
            <a:prstGeom prst="line">
              <a:avLst/>
            </a:prstGeom>
            <a:ln w="25560" cap="rnd">
              <a:solidFill>
                <a:srgbClr val="969696"/>
              </a:solidFill>
              <a:prstDash val="sysDot"/>
              <a:round/>
              <a:tailEnd type="oval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337" name="CustomShape 20"/>
            <p:cNvSpPr/>
            <p:nvPr/>
          </p:nvSpPr>
          <p:spPr>
            <a:xfrm rot="3419400">
              <a:off x="1395720" y="5698080"/>
              <a:ext cx="478800" cy="519840"/>
            </a:xfrm>
            <a:prstGeom prst="rect">
              <a:avLst/>
            </a:prstGeom>
            <a:gradFill rotWithShape="0">
              <a:gsLst>
                <a:gs pos="0">
                  <a:srgbClr val="FF7C80"/>
                </a:gs>
                <a:gs pos="100000">
                  <a:srgbClr val="76393B"/>
                </a:gs>
              </a:gsLst>
              <a:lin ang="8814000"/>
            </a:gradFill>
            <a:ln w="9360">
              <a:noFill/>
            </a:ln>
            <a:scene3d>
              <a:camera prst="legacyPerspectiveFront">
                <a:rot lat="0" lon="1500000" rev="0"/>
              </a:camera>
              <a:lightRig rig="legacyFlat4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FF7C80"/>
              </a:extrusionClr>
            </a:sp3d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338" name="CustomShape 21"/>
            <p:cNvSpPr/>
            <p:nvPr/>
          </p:nvSpPr>
          <p:spPr>
            <a:xfrm>
              <a:off x="3080880" y="5785560"/>
              <a:ext cx="2225880" cy="45576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339" name="CustomShape 22"/>
            <p:cNvSpPr/>
            <p:nvPr/>
          </p:nvSpPr>
          <p:spPr>
            <a:xfrm>
              <a:off x="1460160" y="5741280"/>
              <a:ext cx="334800" cy="45576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ru-RU" sz="2400" b="1" strike="noStrike" spc="-1">
                  <a:solidFill>
                    <a:srgbClr val="FFFFFF"/>
                  </a:solidFill>
                  <a:latin typeface="Calibri"/>
                  <a:ea typeface="DejaVu Sans"/>
                </a:rPr>
                <a:t>4</a:t>
              </a:r>
              <a:endParaRPr lang="ru-RU" sz="2400" b="0" strike="noStrike" spc="-1">
                <a:latin typeface="Arial"/>
              </a:endParaRPr>
            </a:p>
          </p:txBody>
        </p:sp>
      </p:grpSp>
      <p:sp>
        <p:nvSpPr>
          <p:cNvPr id="340" name="CustomShape 23"/>
          <p:cNvSpPr/>
          <p:nvPr/>
        </p:nvSpPr>
        <p:spPr>
          <a:xfrm>
            <a:off x="1767960" y="1643400"/>
            <a:ext cx="10183680" cy="1198875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algn="just">
              <a:lnSpc>
                <a:spcPct val="100000"/>
              </a:lnSpc>
            </a:pPr>
            <a:r>
              <a:rPr lang="ru-RU" sz="1800" b="0" strike="noStrike" spc="-1" dirty="0">
                <a:solidFill>
                  <a:srgbClr val="000000"/>
                </a:solidFill>
                <a:latin typeface="Times New Roman"/>
              </a:rPr>
              <a:t>Дата окончания периода работы равна дате соответствующего кадрового мероприятия минус 1 календарный день при формировании сведений в отношении ЗЛ, по которым в 2023 году поступили КМ с типом «ПЕРЕВОД», «ПЕРЕИМЕНОВАНИЕ», и при условии, что страхователь снят с учета с </a:t>
            </a:r>
            <a:r>
              <a:rPr lang="ru-RU" sz="1800" b="0" strike="noStrike" spc="-1" dirty="0" smtClean="0">
                <a:solidFill>
                  <a:srgbClr val="C9211E"/>
                </a:solidFill>
                <a:latin typeface="Times New Roman"/>
              </a:rPr>
              <a:t>кодом </a:t>
            </a:r>
            <a:r>
              <a:rPr lang="ru-RU" sz="1800" b="0" strike="noStrike" spc="-1" dirty="0">
                <a:solidFill>
                  <a:srgbClr val="C9211E"/>
                </a:solidFill>
                <a:latin typeface="Times New Roman"/>
              </a:rPr>
              <a:t>«04 </a:t>
            </a:r>
            <a:r>
              <a:rPr lang="ru-RU" sz="1800" b="0" strike="noStrike" spc="-1" dirty="0" smtClean="0">
                <a:solidFill>
                  <a:srgbClr val="C9211E"/>
                </a:solidFill>
                <a:latin typeface="Times New Roman"/>
              </a:rPr>
              <a:t>– Снят с учета»»;</a:t>
            </a:r>
            <a:endParaRPr lang="ru-RU" sz="1800" b="0" strike="noStrike" spc="-1" dirty="0">
              <a:latin typeface="Arial"/>
            </a:endParaRPr>
          </a:p>
        </p:txBody>
      </p:sp>
      <p:sp>
        <p:nvSpPr>
          <p:cNvPr id="341" name="CustomShape 24"/>
          <p:cNvSpPr/>
          <p:nvPr/>
        </p:nvSpPr>
        <p:spPr>
          <a:xfrm>
            <a:off x="1800000" y="2842275"/>
            <a:ext cx="10079640" cy="11869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algn="just">
              <a:lnSpc>
                <a:spcPct val="100000"/>
              </a:lnSpc>
            </a:pPr>
            <a:r>
              <a:rPr lang="ru-RU" sz="1800" b="0" strike="noStrike" spc="-1" dirty="0">
                <a:solidFill>
                  <a:srgbClr val="000000"/>
                </a:solidFill>
                <a:latin typeface="Times New Roman"/>
              </a:rPr>
              <a:t>В случае наличия по ЗЛ кадровых мероприятий «НАЧАЛО ДОГОВОРА ГПХ» и «ОКОНЧАНИЕ ДОГОВОРА ГПХ» сведения о страховом стаже формируются с указанием кодов «ДОГОВОР», «НЕОПЛДОГ» или «НЕОПЛАВТ».</a:t>
            </a:r>
            <a:endParaRPr lang="ru-RU" sz="1800" b="0" strike="noStrike" spc="-1" dirty="0">
              <a:latin typeface="Arial"/>
            </a:endParaRPr>
          </a:p>
          <a:p>
            <a:pPr>
              <a:lnSpc>
                <a:spcPct val="100000"/>
              </a:lnSpc>
            </a:pPr>
            <a:endParaRPr lang="ru-RU" sz="1800" b="0" strike="noStrike" spc="-1" dirty="0">
              <a:latin typeface="Arial"/>
            </a:endParaRPr>
          </a:p>
        </p:txBody>
      </p:sp>
      <p:sp>
        <p:nvSpPr>
          <p:cNvPr id="342" name="CustomShape 25"/>
          <p:cNvSpPr/>
          <p:nvPr/>
        </p:nvSpPr>
        <p:spPr>
          <a:xfrm>
            <a:off x="1872000" y="3816000"/>
            <a:ext cx="10007640" cy="14612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algn="just">
              <a:lnSpc>
                <a:spcPct val="100000"/>
              </a:lnSpc>
            </a:pPr>
            <a:r>
              <a:rPr lang="ru-RU" sz="1800" b="0" strike="noStrike" spc="-1">
                <a:solidFill>
                  <a:srgbClr val="000000"/>
                </a:solidFill>
                <a:latin typeface="Times New Roman"/>
              </a:rPr>
              <a:t>Код «ДОГОВОР» указывается при условии, что в ежеквартальных расчетах по страховым взносам, поступивших от ФНС России за соответствующий отчетный период, по ЗЛ хотя бы в одном из месяцев элемент «ВыплДог» содержит ненулевое значение. Если все элементы «ВыплДог» в ежеквартальных РСВ по ЗЛ равны нулю, то в этом случае указывается код «НЕОПЛДОГ» или «НЕОПЛАВТ».</a:t>
            </a:r>
            <a:endParaRPr lang="ru-RU" sz="1800" b="0" strike="noStrike" spc="-1">
              <a:latin typeface="Arial"/>
            </a:endParaRPr>
          </a:p>
        </p:txBody>
      </p:sp>
      <p:sp>
        <p:nvSpPr>
          <p:cNvPr id="343" name="CustomShape 26"/>
          <p:cNvSpPr/>
          <p:nvPr/>
        </p:nvSpPr>
        <p:spPr>
          <a:xfrm>
            <a:off x="1983505" y="5619158"/>
            <a:ext cx="9935640" cy="6382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algn="just">
              <a:lnSpc>
                <a:spcPct val="100000"/>
              </a:lnSpc>
            </a:pPr>
            <a:r>
              <a:rPr lang="ru-RU" sz="1800" b="0" strike="noStrike" spc="-1">
                <a:solidFill>
                  <a:srgbClr val="000000"/>
                </a:solidFill>
                <a:latin typeface="Times New Roman"/>
              </a:rPr>
              <a:t>Код «НЕОПЛАВТ» указывается в случае если в графе «Код выполняемой функции» подраздела 1.1 формы ЕФС-1 указаны коды «ДАВТ», «ДОИП», «ИЗЛД», «ЛДПИ». </a:t>
            </a:r>
            <a:endParaRPr lang="ru-RU" sz="1800" b="0" strike="noStrike" spc="-1"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4" name="CustomShape 1"/>
          <p:cNvSpPr/>
          <p:nvPr/>
        </p:nvSpPr>
        <p:spPr>
          <a:xfrm>
            <a:off x="838080" y="0"/>
            <a:ext cx="10514880" cy="7916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ru-RU" sz="2400" b="1" strike="noStrike" spc="-1">
                <a:solidFill>
                  <a:srgbClr val="000000"/>
                </a:solidFill>
                <a:latin typeface="Times New Roman"/>
              </a:rPr>
              <a:t>Формирование сведений </a:t>
            </a:r>
            <a:r>
              <a:t/>
            </a:r>
            <a:br/>
            <a:r>
              <a:rPr lang="ru-RU" sz="2400" b="1" strike="noStrike" spc="-1">
                <a:solidFill>
                  <a:srgbClr val="000000"/>
                </a:solidFill>
                <a:latin typeface="Times New Roman"/>
              </a:rPr>
              <a:t>о страховом стаже застрахованных лиц за 2023 год</a:t>
            </a:r>
            <a:endParaRPr lang="ru-RU" sz="2400" b="0" strike="noStrike" spc="-1">
              <a:latin typeface="Arial"/>
            </a:endParaRPr>
          </a:p>
        </p:txBody>
      </p:sp>
      <p:grpSp>
        <p:nvGrpSpPr>
          <p:cNvPr id="345" name="Group 2"/>
          <p:cNvGrpSpPr/>
          <p:nvPr/>
        </p:nvGrpSpPr>
        <p:grpSpPr>
          <a:xfrm>
            <a:off x="1071000" y="2376000"/>
            <a:ext cx="5193000" cy="684720"/>
            <a:chOff x="1071000" y="2376000"/>
            <a:chExt cx="5193000" cy="684720"/>
          </a:xfrm>
        </p:grpSpPr>
        <p:sp>
          <p:nvSpPr>
            <p:cNvPr id="346" name="Line 3"/>
            <p:cNvSpPr/>
            <p:nvPr/>
          </p:nvSpPr>
          <p:spPr>
            <a:xfrm>
              <a:off x="1463400" y="3034440"/>
              <a:ext cx="4800600" cy="0"/>
            </a:xfrm>
            <a:prstGeom prst="line">
              <a:avLst/>
            </a:prstGeom>
            <a:ln w="25560" cap="rnd">
              <a:solidFill>
                <a:srgbClr val="969696"/>
              </a:solidFill>
              <a:prstDash val="sysDot"/>
              <a:round/>
              <a:tailEnd type="oval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347" name="CustomShape 4"/>
            <p:cNvSpPr/>
            <p:nvPr/>
          </p:nvSpPr>
          <p:spPr>
            <a:xfrm rot="3419400">
              <a:off x="1179720" y="2458080"/>
              <a:ext cx="478800" cy="519840"/>
            </a:xfrm>
            <a:prstGeom prst="rect">
              <a:avLst/>
            </a:prstGeom>
            <a:gradFill rotWithShape="0">
              <a:gsLst>
                <a:gs pos="0">
                  <a:srgbClr val="99CC00"/>
                </a:gs>
                <a:gs pos="100000">
                  <a:srgbClr val="465E00"/>
                </a:gs>
              </a:gsLst>
              <a:lin ang="8814000"/>
            </a:gradFill>
            <a:ln w="9360">
              <a:noFill/>
            </a:ln>
            <a:scene3d>
              <a:camera prst="legacyPerspectiveFront">
                <a:rot lat="0" lon="1500000" rev="0"/>
              </a:camera>
              <a:lightRig rig="legacyFlat4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99CC00"/>
              </a:extrusionClr>
            </a:sp3d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348" name="CustomShape 5"/>
            <p:cNvSpPr/>
            <p:nvPr/>
          </p:nvSpPr>
          <p:spPr>
            <a:xfrm>
              <a:off x="2864880" y="2545560"/>
              <a:ext cx="2225880" cy="45576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349" name="CustomShape 6"/>
            <p:cNvSpPr/>
            <p:nvPr/>
          </p:nvSpPr>
          <p:spPr>
            <a:xfrm>
              <a:off x="1244160" y="2501280"/>
              <a:ext cx="334800" cy="45576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ru-RU" sz="2400" b="1" strike="noStrike" spc="-1">
                  <a:solidFill>
                    <a:srgbClr val="FFFFFF"/>
                  </a:solidFill>
                  <a:latin typeface="Calibri"/>
                  <a:ea typeface="DejaVu Sans"/>
                </a:rPr>
                <a:t>1</a:t>
              </a:r>
              <a:endParaRPr lang="ru-RU" sz="2400" b="0" strike="noStrike" spc="-1">
                <a:latin typeface="Arial"/>
              </a:endParaRPr>
            </a:p>
          </p:txBody>
        </p:sp>
      </p:grpSp>
      <p:grpSp>
        <p:nvGrpSpPr>
          <p:cNvPr id="350" name="Group 7"/>
          <p:cNvGrpSpPr/>
          <p:nvPr/>
        </p:nvGrpSpPr>
        <p:grpSpPr>
          <a:xfrm>
            <a:off x="1152360" y="3922920"/>
            <a:ext cx="5193000" cy="684720"/>
            <a:chOff x="1152360" y="3922920"/>
            <a:chExt cx="5193000" cy="684720"/>
          </a:xfrm>
        </p:grpSpPr>
        <p:sp>
          <p:nvSpPr>
            <p:cNvPr id="351" name="Line 8"/>
            <p:cNvSpPr/>
            <p:nvPr/>
          </p:nvSpPr>
          <p:spPr>
            <a:xfrm>
              <a:off x="1544760" y="4581360"/>
              <a:ext cx="4800600" cy="0"/>
            </a:xfrm>
            <a:prstGeom prst="line">
              <a:avLst/>
            </a:prstGeom>
            <a:ln w="25560" cap="rnd">
              <a:solidFill>
                <a:srgbClr val="969696"/>
              </a:solidFill>
              <a:prstDash val="sysDot"/>
              <a:round/>
              <a:tailEnd type="oval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352" name="CustomShape 9"/>
            <p:cNvSpPr/>
            <p:nvPr/>
          </p:nvSpPr>
          <p:spPr>
            <a:xfrm rot="3419400">
              <a:off x="1261080" y="4005000"/>
              <a:ext cx="478800" cy="519840"/>
            </a:xfrm>
            <a:prstGeom prst="rect">
              <a:avLst/>
            </a:prstGeom>
            <a:gradFill rotWithShape="0">
              <a:gsLst>
                <a:gs pos="0">
                  <a:srgbClr val="006699"/>
                </a:gs>
                <a:gs pos="100000">
                  <a:srgbClr val="002F46"/>
                </a:gs>
              </a:gsLst>
              <a:lin ang="8814000"/>
            </a:gradFill>
            <a:ln w="9360">
              <a:noFill/>
            </a:ln>
            <a:scene3d>
              <a:camera prst="legacyPerspectiveFront">
                <a:rot lat="0" lon="1500000" rev="0"/>
              </a:camera>
              <a:lightRig rig="legacyFlat4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006699"/>
              </a:extrusionClr>
            </a:sp3d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353" name="CustomShape 10"/>
            <p:cNvSpPr/>
            <p:nvPr/>
          </p:nvSpPr>
          <p:spPr>
            <a:xfrm>
              <a:off x="2946240" y="4092840"/>
              <a:ext cx="2225880" cy="45576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354" name="CustomShape 11"/>
            <p:cNvSpPr/>
            <p:nvPr/>
          </p:nvSpPr>
          <p:spPr>
            <a:xfrm>
              <a:off x="1325520" y="4048200"/>
              <a:ext cx="334800" cy="45576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ru-RU" sz="2400" b="1" strike="noStrike" spc="-1">
                  <a:solidFill>
                    <a:srgbClr val="FFFFFF"/>
                  </a:solidFill>
                  <a:latin typeface="Calibri"/>
                  <a:ea typeface="DejaVu Sans"/>
                </a:rPr>
                <a:t>2</a:t>
              </a:r>
              <a:endParaRPr lang="ru-RU" sz="2400" b="0" strike="noStrike" spc="-1">
                <a:latin typeface="Arial"/>
              </a:endParaRPr>
            </a:p>
          </p:txBody>
        </p:sp>
      </p:grpSp>
      <p:sp>
        <p:nvSpPr>
          <p:cNvPr id="355" name="CustomShape 12"/>
          <p:cNvSpPr/>
          <p:nvPr/>
        </p:nvSpPr>
        <p:spPr>
          <a:xfrm>
            <a:off x="2934360" y="1020960"/>
            <a:ext cx="6785280" cy="6382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algn="just">
              <a:lnSpc>
                <a:spcPct val="100000"/>
              </a:lnSpc>
            </a:pPr>
            <a:r>
              <a:rPr lang="ru-RU" sz="1800" b="1" strike="noStrike" spc="-1">
                <a:solidFill>
                  <a:srgbClr val="000000"/>
                </a:solidFill>
                <a:latin typeface="Times New Roman"/>
              </a:rPr>
              <a:t>Порядок формирования сведений о страховом стаже:</a:t>
            </a:r>
            <a:endParaRPr lang="ru-RU" sz="1800" b="0" strike="noStrike" spc="-1">
              <a:latin typeface="Arial"/>
            </a:endParaRPr>
          </a:p>
          <a:p>
            <a:pPr algn="just">
              <a:lnSpc>
                <a:spcPct val="100000"/>
              </a:lnSpc>
            </a:pPr>
            <a:endParaRPr lang="ru-RU" sz="1800" b="0" strike="noStrike" spc="-1">
              <a:latin typeface="Arial"/>
            </a:endParaRPr>
          </a:p>
        </p:txBody>
      </p:sp>
      <p:grpSp>
        <p:nvGrpSpPr>
          <p:cNvPr id="356" name="Group 13"/>
          <p:cNvGrpSpPr/>
          <p:nvPr/>
        </p:nvGrpSpPr>
        <p:grpSpPr>
          <a:xfrm>
            <a:off x="1296360" y="5290920"/>
            <a:ext cx="5193000" cy="684720"/>
            <a:chOff x="1296360" y="5290920"/>
            <a:chExt cx="5193000" cy="684720"/>
          </a:xfrm>
        </p:grpSpPr>
        <p:sp>
          <p:nvSpPr>
            <p:cNvPr id="357" name="Line 14"/>
            <p:cNvSpPr/>
            <p:nvPr/>
          </p:nvSpPr>
          <p:spPr>
            <a:xfrm>
              <a:off x="1690560" y="5947920"/>
              <a:ext cx="4798800" cy="1800"/>
            </a:xfrm>
            <a:prstGeom prst="line">
              <a:avLst/>
            </a:prstGeom>
            <a:ln w="25560" cap="rnd">
              <a:solidFill>
                <a:srgbClr val="969696"/>
              </a:solidFill>
              <a:prstDash val="sysDot"/>
              <a:round/>
              <a:tailEnd type="oval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358" name="CustomShape 15"/>
            <p:cNvSpPr/>
            <p:nvPr/>
          </p:nvSpPr>
          <p:spPr>
            <a:xfrm rot="3419400">
              <a:off x="1405080" y="5373000"/>
              <a:ext cx="478800" cy="519840"/>
            </a:xfrm>
            <a:prstGeom prst="rect">
              <a:avLst/>
            </a:prstGeom>
            <a:gradFill rotWithShape="0">
              <a:gsLst>
                <a:gs pos="0">
                  <a:srgbClr val="FF9933"/>
                </a:gs>
                <a:gs pos="100000">
                  <a:srgbClr val="764617"/>
                </a:gs>
              </a:gsLst>
              <a:lin ang="8814000"/>
            </a:gradFill>
            <a:ln w="9360">
              <a:noFill/>
            </a:ln>
            <a:scene3d>
              <a:camera prst="legacyPerspectiveFront">
                <a:rot lat="0" lon="1500000" rev="0"/>
              </a:camera>
              <a:lightRig rig="legacyFlat4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FF9933"/>
              </a:extrusionClr>
            </a:sp3d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359" name="CustomShape 16"/>
            <p:cNvSpPr/>
            <p:nvPr/>
          </p:nvSpPr>
          <p:spPr>
            <a:xfrm>
              <a:off x="3090240" y="5460840"/>
              <a:ext cx="2225880" cy="45576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360" name="CustomShape 17"/>
            <p:cNvSpPr/>
            <p:nvPr/>
          </p:nvSpPr>
          <p:spPr>
            <a:xfrm>
              <a:off x="1469520" y="5416560"/>
              <a:ext cx="334800" cy="45576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ru-RU" sz="2400" b="1" strike="noStrike" spc="-1">
                  <a:solidFill>
                    <a:srgbClr val="FFFFFF"/>
                  </a:solidFill>
                  <a:latin typeface="Calibri"/>
                  <a:ea typeface="DejaVu Sans"/>
                </a:rPr>
                <a:t>3</a:t>
              </a:r>
              <a:endParaRPr lang="ru-RU" sz="2400" b="0" strike="noStrike" spc="-1">
                <a:latin typeface="Arial"/>
              </a:endParaRPr>
            </a:p>
          </p:txBody>
        </p:sp>
      </p:grpSp>
      <p:sp>
        <p:nvSpPr>
          <p:cNvPr id="361" name="CustomShape 18"/>
          <p:cNvSpPr/>
          <p:nvPr/>
        </p:nvSpPr>
        <p:spPr>
          <a:xfrm>
            <a:off x="1767960" y="1678680"/>
            <a:ext cx="10111680" cy="14612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algn="just">
              <a:lnSpc>
                <a:spcPct val="100000"/>
              </a:lnSpc>
            </a:pPr>
            <a:r>
              <a:rPr lang="ru-RU" sz="1800" b="0" strike="noStrike" spc="-1">
                <a:solidFill>
                  <a:srgbClr val="000000"/>
                </a:solidFill>
                <a:latin typeface="Times New Roman"/>
              </a:rPr>
              <a:t>В случае наличия в течение отчетного периода </a:t>
            </a:r>
            <a:r>
              <a:rPr lang="ru-RU" sz="1800" b="1" strike="noStrike" spc="-1">
                <a:solidFill>
                  <a:srgbClr val="000000"/>
                </a:solidFill>
                <a:latin typeface="Times New Roman"/>
              </a:rPr>
              <a:t>у одного работодателя</a:t>
            </a:r>
            <a:r>
              <a:rPr lang="ru-RU" sz="1800" b="0" strike="noStrike" spc="-1">
                <a:solidFill>
                  <a:srgbClr val="000000"/>
                </a:solidFill>
                <a:latin typeface="Times New Roman"/>
              </a:rPr>
              <a:t> нескольких КМ с началом и окончанием трудовых или гражданско-правовых отношений формируется несколько периодов страхового стажа, даты начала и окончания которых соответствуют датам начала и окончания соответствующих кадровых мероприятий. При пересечении сформированных периодов страхового стажа формируется объединенная запись о страховом стаже;</a:t>
            </a:r>
            <a:endParaRPr lang="ru-RU" sz="1800" b="0" strike="noStrike" spc="-1">
              <a:latin typeface="Arial"/>
            </a:endParaRPr>
          </a:p>
        </p:txBody>
      </p:sp>
      <p:sp>
        <p:nvSpPr>
          <p:cNvPr id="362" name="CustomShape 19"/>
          <p:cNvSpPr/>
          <p:nvPr/>
        </p:nvSpPr>
        <p:spPr>
          <a:xfrm>
            <a:off x="1811520" y="3672000"/>
            <a:ext cx="10140120" cy="11869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algn="just">
              <a:lnSpc>
                <a:spcPct val="100000"/>
              </a:lnSpc>
            </a:pPr>
            <a:r>
              <a:rPr lang="ru-RU" sz="1800" b="0" strike="noStrike" spc="-1">
                <a:solidFill>
                  <a:srgbClr val="000000"/>
                </a:solidFill>
                <a:latin typeface="Times New Roman"/>
              </a:rPr>
              <a:t>Сведения о страховом стаже на основании форм СЗВ-СТАЖ и СЗВ-КОРР (СЗВ-КОРР-ПФР) за 2023 год формируются по ЗЛ, период работы которых заканчивается 31.12.2022 и отсутствует отметка об увольнении;</a:t>
            </a:r>
            <a:endParaRPr lang="ru-RU" sz="18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endParaRPr lang="ru-RU" sz="1800" b="0" strike="noStrike" spc="-1">
              <a:latin typeface="Arial"/>
            </a:endParaRPr>
          </a:p>
        </p:txBody>
      </p:sp>
      <p:sp>
        <p:nvSpPr>
          <p:cNvPr id="363" name="CustomShape 20"/>
          <p:cNvSpPr/>
          <p:nvPr/>
        </p:nvSpPr>
        <p:spPr>
          <a:xfrm>
            <a:off x="1993320" y="5054400"/>
            <a:ext cx="9905040" cy="9126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algn="just">
              <a:lnSpc>
                <a:spcPct val="100000"/>
              </a:lnSpc>
            </a:pPr>
            <a:r>
              <a:rPr lang="ru-RU" sz="1800" b="0" strike="noStrike" spc="-1">
                <a:solidFill>
                  <a:srgbClr val="000000"/>
                </a:solidFill>
                <a:latin typeface="Times New Roman"/>
              </a:rPr>
              <a:t>Если в ежеквартальных расчетах по страховым взносам, поступивших от ФНС России, за все месяцы отчетного периода элемент «Выпл» по ЗЛ равен нулю, то сведения о страховом стаже формируются с кодом «НЕОПЛ»</a:t>
            </a:r>
            <a:endParaRPr lang="ru-RU" sz="1800" b="0" strike="noStrike" spc="-1"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CustomShape 1"/>
          <p:cNvSpPr/>
          <p:nvPr/>
        </p:nvSpPr>
        <p:spPr>
          <a:xfrm>
            <a:off x="504000" y="115560"/>
            <a:ext cx="11519640" cy="8305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spAutoFit/>
          </a:bodyPr>
          <a:lstStyle/>
          <a:p>
            <a:pPr>
              <a:lnSpc>
                <a:spcPct val="90000"/>
              </a:lnSpc>
            </a:pPr>
            <a:r>
              <a:rPr lang="ru-RU" sz="1800" b="1" strike="noStrike" spc="-1" dirty="0">
                <a:solidFill>
                  <a:srgbClr val="000000"/>
                </a:solidFill>
                <a:latin typeface="Times New Roman"/>
              </a:rPr>
              <a:t>Приказ СФР от 17.11.2023 № 2281 «Об утверждении единой формы «Сведения для ведения индивидуального (персонифицированного) учета и сведения о начисленных страховых взносах на обязательное социальное страхование от несчастных случаев на производстве и профессиональных заболеваний (ЕФС-1)»</a:t>
            </a:r>
            <a:endParaRPr lang="ru-RU" sz="1800" b="0" strike="noStrike" spc="-1" dirty="0">
              <a:latin typeface="Arial"/>
            </a:endParaRPr>
          </a:p>
        </p:txBody>
      </p:sp>
      <p:grpSp>
        <p:nvGrpSpPr>
          <p:cNvPr id="88" name="Group 2"/>
          <p:cNvGrpSpPr/>
          <p:nvPr/>
        </p:nvGrpSpPr>
        <p:grpSpPr>
          <a:xfrm>
            <a:off x="1359000" y="1529280"/>
            <a:ext cx="5193000" cy="684720"/>
            <a:chOff x="1359000" y="1872000"/>
            <a:chExt cx="5193000" cy="684720"/>
          </a:xfrm>
        </p:grpSpPr>
        <p:sp>
          <p:nvSpPr>
            <p:cNvPr id="89" name="Line 3"/>
            <p:cNvSpPr/>
            <p:nvPr/>
          </p:nvSpPr>
          <p:spPr>
            <a:xfrm>
              <a:off x="1751400" y="2530440"/>
              <a:ext cx="4800600" cy="0"/>
            </a:xfrm>
            <a:prstGeom prst="line">
              <a:avLst/>
            </a:prstGeom>
            <a:ln w="25560" cap="rnd">
              <a:solidFill>
                <a:srgbClr val="969696"/>
              </a:solidFill>
              <a:prstDash val="sysDot"/>
              <a:round/>
              <a:tailEnd type="oval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90" name="CustomShape 4"/>
            <p:cNvSpPr/>
            <p:nvPr/>
          </p:nvSpPr>
          <p:spPr>
            <a:xfrm rot="3419400">
              <a:off x="1467720" y="1954080"/>
              <a:ext cx="478800" cy="519840"/>
            </a:xfrm>
            <a:prstGeom prst="rect">
              <a:avLst/>
            </a:prstGeom>
            <a:gradFill rotWithShape="0">
              <a:gsLst>
                <a:gs pos="0">
                  <a:srgbClr val="99CC00"/>
                </a:gs>
                <a:gs pos="100000">
                  <a:srgbClr val="465E00"/>
                </a:gs>
              </a:gsLst>
              <a:lin ang="8814000"/>
            </a:gradFill>
            <a:ln w="9360">
              <a:noFill/>
            </a:ln>
            <a:scene3d>
              <a:camera prst="legacyPerspectiveFront">
                <a:rot lat="0" lon="1500000" rev="0"/>
              </a:camera>
              <a:lightRig rig="legacyFlat4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99CC00"/>
              </a:extrusionClr>
            </a:sp3d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91" name="CustomShape 5"/>
            <p:cNvSpPr/>
            <p:nvPr/>
          </p:nvSpPr>
          <p:spPr>
            <a:xfrm>
              <a:off x="3152520" y="2041560"/>
              <a:ext cx="2225880" cy="45504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92" name="CustomShape 6"/>
            <p:cNvSpPr/>
            <p:nvPr/>
          </p:nvSpPr>
          <p:spPr>
            <a:xfrm>
              <a:off x="1532160" y="1997280"/>
              <a:ext cx="334800" cy="45576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ru-RU" sz="2400" b="1" strike="noStrike" spc="-1">
                  <a:solidFill>
                    <a:srgbClr val="FFFFFF"/>
                  </a:solidFill>
                  <a:latin typeface="Calibri"/>
                  <a:ea typeface="DejaVu Sans"/>
                </a:rPr>
                <a:t>1</a:t>
              </a:r>
              <a:endParaRPr lang="ru-RU" sz="2400" b="0" strike="noStrike" spc="-1">
                <a:latin typeface="Arial"/>
              </a:endParaRPr>
            </a:p>
          </p:txBody>
        </p:sp>
      </p:grpSp>
      <p:grpSp>
        <p:nvGrpSpPr>
          <p:cNvPr id="93" name="Group 7"/>
          <p:cNvGrpSpPr/>
          <p:nvPr/>
        </p:nvGrpSpPr>
        <p:grpSpPr>
          <a:xfrm>
            <a:off x="1359000" y="2401380"/>
            <a:ext cx="5193000" cy="684720"/>
            <a:chOff x="1359000" y="2664000"/>
            <a:chExt cx="5193000" cy="684720"/>
          </a:xfrm>
        </p:grpSpPr>
        <p:sp>
          <p:nvSpPr>
            <p:cNvPr id="94" name="Line 8"/>
            <p:cNvSpPr/>
            <p:nvPr/>
          </p:nvSpPr>
          <p:spPr>
            <a:xfrm>
              <a:off x="1751400" y="3322440"/>
              <a:ext cx="4800600" cy="0"/>
            </a:xfrm>
            <a:prstGeom prst="line">
              <a:avLst/>
            </a:prstGeom>
            <a:ln w="25560" cap="rnd">
              <a:solidFill>
                <a:srgbClr val="969696"/>
              </a:solidFill>
              <a:prstDash val="sysDot"/>
              <a:round/>
              <a:tailEnd type="oval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95" name="CustomShape 9"/>
            <p:cNvSpPr/>
            <p:nvPr/>
          </p:nvSpPr>
          <p:spPr>
            <a:xfrm rot="3419400">
              <a:off x="1467720" y="2746080"/>
              <a:ext cx="478800" cy="519840"/>
            </a:xfrm>
            <a:prstGeom prst="rect">
              <a:avLst/>
            </a:prstGeom>
            <a:gradFill rotWithShape="0">
              <a:gsLst>
                <a:gs pos="0">
                  <a:srgbClr val="006699"/>
                </a:gs>
                <a:gs pos="100000">
                  <a:srgbClr val="002F46"/>
                </a:gs>
              </a:gsLst>
              <a:lin ang="8814000"/>
            </a:gradFill>
            <a:ln w="9360">
              <a:noFill/>
            </a:ln>
            <a:scene3d>
              <a:camera prst="legacyPerspectiveFront">
                <a:rot lat="0" lon="1500000" rev="0"/>
              </a:camera>
              <a:lightRig rig="legacyFlat4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006699"/>
              </a:extrusionClr>
            </a:sp3d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96" name="CustomShape 10"/>
            <p:cNvSpPr/>
            <p:nvPr/>
          </p:nvSpPr>
          <p:spPr>
            <a:xfrm>
              <a:off x="3152880" y="2833920"/>
              <a:ext cx="2225880" cy="45576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97" name="CustomShape 11"/>
            <p:cNvSpPr/>
            <p:nvPr/>
          </p:nvSpPr>
          <p:spPr>
            <a:xfrm>
              <a:off x="1532160" y="2789280"/>
              <a:ext cx="334800" cy="45576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ru-RU" sz="2400" b="1" strike="noStrike" spc="-1">
                  <a:solidFill>
                    <a:srgbClr val="FFFFFF"/>
                  </a:solidFill>
                  <a:latin typeface="Calibri"/>
                  <a:ea typeface="DejaVu Sans"/>
                </a:rPr>
                <a:t>2</a:t>
              </a:r>
              <a:endParaRPr lang="ru-RU" sz="2400" b="0" strike="noStrike" spc="-1">
                <a:latin typeface="Arial"/>
              </a:endParaRPr>
            </a:p>
          </p:txBody>
        </p:sp>
      </p:grpSp>
      <p:grpSp>
        <p:nvGrpSpPr>
          <p:cNvPr id="98" name="Group 12"/>
          <p:cNvGrpSpPr/>
          <p:nvPr/>
        </p:nvGrpSpPr>
        <p:grpSpPr>
          <a:xfrm>
            <a:off x="1338485" y="3276000"/>
            <a:ext cx="5193000" cy="684720"/>
            <a:chOff x="1296360" y="3562920"/>
            <a:chExt cx="5193000" cy="684720"/>
          </a:xfrm>
        </p:grpSpPr>
        <p:sp>
          <p:nvSpPr>
            <p:cNvPr id="99" name="Line 13"/>
            <p:cNvSpPr/>
            <p:nvPr/>
          </p:nvSpPr>
          <p:spPr>
            <a:xfrm>
              <a:off x="1690560" y="4219920"/>
              <a:ext cx="4798800" cy="1800"/>
            </a:xfrm>
            <a:prstGeom prst="line">
              <a:avLst/>
            </a:prstGeom>
            <a:ln w="25560" cap="rnd">
              <a:solidFill>
                <a:srgbClr val="969696"/>
              </a:solidFill>
              <a:prstDash val="sysDot"/>
              <a:round/>
              <a:tailEnd type="oval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00" name="CustomShape 14"/>
            <p:cNvSpPr/>
            <p:nvPr/>
          </p:nvSpPr>
          <p:spPr>
            <a:xfrm rot="3419400">
              <a:off x="1405080" y="3645000"/>
              <a:ext cx="478800" cy="519840"/>
            </a:xfrm>
            <a:prstGeom prst="rect">
              <a:avLst/>
            </a:prstGeom>
            <a:gradFill rotWithShape="0">
              <a:gsLst>
                <a:gs pos="0">
                  <a:srgbClr val="FF9933"/>
                </a:gs>
                <a:gs pos="100000">
                  <a:srgbClr val="764617"/>
                </a:gs>
              </a:gsLst>
              <a:lin ang="8814000"/>
            </a:gradFill>
            <a:ln w="9360">
              <a:noFill/>
            </a:ln>
            <a:scene3d>
              <a:camera prst="legacyPerspectiveFront">
                <a:rot lat="0" lon="1500000" rev="0"/>
              </a:camera>
              <a:lightRig rig="legacyFlat4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FF9933"/>
              </a:extrusionClr>
            </a:sp3d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01" name="CustomShape 15"/>
            <p:cNvSpPr/>
            <p:nvPr/>
          </p:nvSpPr>
          <p:spPr>
            <a:xfrm>
              <a:off x="3090240" y="3732840"/>
              <a:ext cx="2225880" cy="45576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02" name="CustomShape 16"/>
            <p:cNvSpPr/>
            <p:nvPr/>
          </p:nvSpPr>
          <p:spPr>
            <a:xfrm>
              <a:off x="1469520" y="3688560"/>
              <a:ext cx="334800" cy="45576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ru-RU" sz="2400" b="1" strike="noStrike" spc="-1">
                  <a:solidFill>
                    <a:srgbClr val="FFFFFF"/>
                  </a:solidFill>
                  <a:latin typeface="Calibri"/>
                  <a:ea typeface="DejaVu Sans"/>
                </a:rPr>
                <a:t>3</a:t>
              </a:r>
              <a:endParaRPr lang="ru-RU" sz="2400" b="0" strike="noStrike" spc="-1">
                <a:latin typeface="Arial"/>
              </a:endParaRPr>
            </a:p>
          </p:txBody>
        </p:sp>
      </p:grpSp>
      <p:sp>
        <p:nvSpPr>
          <p:cNvPr id="103" name="CustomShape 17"/>
          <p:cNvSpPr/>
          <p:nvPr/>
        </p:nvSpPr>
        <p:spPr>
          <a:xfrm>
            <a:off x="2095056" y="1217876"/>
            <a:ext cx="9480240" cy="10044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algn="just">
              <a:lnSpc>
                <a:spcPct val="100000"/>
              </a:lnSpc>
            </a:pPr>
            <a:r>
              <a:rPr lang="ru-RU" sz="2000" b="0" strike="noStrike" spc="-1" dirty="0">
                <a:solidFill>
                  <a:srgbClr val="000000"/>
                </a:solidFill>
                <a:latin typeface="Times New Roman"/>
                <a:ea typeface="Calibri"/>
              </a:rPr>
              <a:t>уточнение правил при ликвидации страхователя </a:t>
            </a:r>
            <a:r>
              <a:rPr lang="ru-RU" sz="2000" b="1" strike="noStrike" spc="-1" dirty="0">
                <a:solidFill>
                  <a:srgbClr val="000000"/>
                </a:solidFill>
                <a:latin typeface="Times New Roman"/>
                <a:ea typeface="Calibri"/>
              </a:rPr>
              <a:t>(пункт 11</a:t>
            </a:r>
            <a:r>
              <a:rPr lang="ru-RU" sz="2000" b="0" strike="noStrike" spc="-1" dirty="0">
                <a:solidFill>
                  <a:srgbClr val="000000"/>
                </a:solidFill>
                <a:latin typeface="Times New Roman"/>
                <a:ea typeface="Calibri"/>
              </a:rPr>
              <a:t> порядка заполнения): подраздела 1.1 и 1.2 должны представляться на всех работавших у страхователя в отчетном периоде ЗЛ;</a:t>
            </a:r>
            <a:endParaRPr lang="ru-RU" sz="2000" b="0" strike="noStrike" spc="-1" dirty="0">
              <a:latin typeface="Arial"/>
            </a:endParaRPr>
          </a:p>
        </p:txBody>
      </p:sp>
      <p:sp>
        <p:nvSpPr>
          <p:cNvPr id="104" name="CustomShape 18"/>
          <p:cNvSpPr/>
          <p:nvPr/>
        </p:nvSpPr>
        <p:spPr>
          <a:xfrm>
            <a:off x="1191924" y="761535"/>
            <a:ext cx="10594872" cy="46021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ru-RU" sz="2400" b="1" strike="noStrike" spc="-1" dirty="0">
                <a:solidFill>
                  <a:srgbClr val="7030A0"/>
                </a:solidFill>
                <a:latin typeface="Times New Roman"/>
                <a:ea typeface="Calibri"/>
              </a:rPr>
              <a:t>Изменения, внесенные в общие положения порядка заполнения формы:</a:t>
            </a:r>
            <a:endParaRPr lang="ru-RU" sz="2400" b="0" strike="noStrike" spc="-1" dirty="0">
              <a:latin typeface="Arial"/>
            </a:endParaRPr>
          </a:p>
        </p:txBody>
      </p:sp>
      <p:sp>
        <p:nvSpPr>
          <p:cNvPr id="105" name="CustomShape 19"/>
          <p:cNvSpPr/>
          <p:nvPr/>
        </p:nvSpPr>
        <p:spPr>
          <a:xfrm>
            <a:off x="2095056" y="2354670"/>
            <a:ext cx="9873000" cy="6994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algn="just">
              <a:lnSpc>
                <a:spcPct val="100000"/>
              </a:lnSpc>
            </a:pPr>
            <a:r>
              <a:rPr lang="ru-RU" sz="2000" b="0" strike="noStrike" spc="-1" dirty="0">
                <a:solidFill>
                  <a:srgbClr val="000000"/>
                </a:solidFill>
                <a:latin typeface="Times New Roman"/>
              </a:rPr>
              <a:t>отмена необходимости заполнения всех граф при представлении формы с типом сведений «Отменяющая» для подразделов 1.2, 1.3 и 2.</a:t>
            </a:r>
            <a:endParaRPr lang="ru-RU" sz="2000" b="0" strike="noStrike" spc="-1" dirty="0">
              <a:latin typeface="Arial"/>
            </a:endParaRPr>
          </a:p>
        </p:txBody>
      </p:sp>
      <p:sp>
        <p:nvSpPr>
          <p:cNvPr id="106" name="CustomShape 20"/>
          <p:cNvSpPr/>
          <p:nvPr/>
        </p:nvSpPr>
        <p:spPr>
          <a:xfrm>
            <a:off x="2160026" y="3172590"/>
            <a:ext cx="9424800" cy="6994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algn="just">
              <a:lnSpc>
                <a:spcPct val="100000"/>
              </a:lnSpc>
            </a:pPr>
            <a:r>
              <a:rPr lang="ru-RU" sz="2000" b="0" strike="noStrike" spc="-1" dirty="0">
                <a:solidFill>
                  <a:srgbClr val="000000"/>
                </a:solidFill>
                <a:latin typeface="Times New Roman"/>
                <a:ea typeface="Calibri"/>
              </a:rPr>
              <a:t>новое поле на титульном листе формы «Код категории страхователя - физического лица» (</a:t>
            </a:r>
            <a:r>
              <a:rPr lang="ru-RU" sz="2000" b="1" strike="noStrike" spc="-1" dirty="0">
                <a:solidFill>
                  <a:srgbClr val="000000"/>
                </a:solidFill>
                <a:latin typeface="Times New Roman"/>
                <a:ea typeface="Calibri"/>
              </a:rPr>
              <a:t>пункт 28 </a:t>
            </a:r>
            <a:r>
              <a:rPr lang="ru-RU" sz="2000" b="0" strike="noStrike" spc="-1" dirty="0">
                <a:solidFill>
                  <a:srgbClr val="000000"/>
                </a:solidFill>
                <a:latin typeface="Times New Roman"/>
                <a:ea typeface="Calibri"/>
              </a:rPr>
              <a:t>порядка):</a:t>
            </a:r>
            <a:endParaRPr lang="ru-RU" sz="2000" b="0" strike="noStrike" spc="-1" dirty="0">
              <a:latin typeface="Arial"/>
            </a:endParaRPr>
          </a:p>
        </p:txBody>
      </p:sp>
      <p:graphicFrame>
        <p:nvGraphicFramePr>
          <p:cNvPr id="107" name="Table 21"/>
          <p:cNvGraphicFramePr/>
          <p:nvPr>
            <p:extLst>
              <p:ext uri="{D42A27DB-BD31-4B8C-83A1-F6EECF244321}">
                <p14:modId xmlns="" xmlns:p14="http://schemas.microsoft.com/office/powerpoint/2010/main" val="3370392243"/>
              </p:ext>
            </p:extLst>
          </p:nvPr>
        </p:nvGraphicFramePr>
        <p:xfrm>
          <a:off x="1633505" y="3905204"/>
          <a:ext cx="9795960" cy="2842260"/>
        </p:xfrm>
        <a:graphic>
          <a:graphicData uri="http://schemas.openxmlformats.org/drawingml/2006/table">
            <a:tbl>
              <a:tblPr/>
              <a:tblGrid>
                <a:gridCol w="243288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736308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21264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1"/>
                        </a:spcAft>
                      </a:pPr>
                      <a:r>
                        <a:rPr lang="ru-RU" sz="1100" b="1" strike="noStrike" spc="-1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Код категории страхователя </a:t>
                      </a:r>
                      <a:endParaRPr lang="ru-RU" sz="1100" b="0" strike="noStrike" spc="-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38160">
                      <a:solidFill>
                        <a:srgbClr val="000000"/>
                      </a:solidFill>
                    </a:lnB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1"/>
                        </a:spcAft>
                      </a:pPr>
                      <a:r>
                        <a:rPr lang="ru-RU" sz="1100" b="1" strike="noStrike" spc="-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Расшифровка кода категории страхователя – физического лица</a:t>
                      </a:r>
                      <a:endParaRPr lang="ru-RU" sz="1100" b="0" strike="noStrike" spc="-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38160">
                      <a:solidFill>
                        <a:srgbClr val="000000"/>
                      </a:solidFill>
                    </a:lnB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21264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1"/>
                        </a:spcBef>
                        <a:spcAft>
                          <a:spcPts val="601"/>
                        </a:spcAft>
                      </a:pPr>
                      <a:r>
                        <a:rPr lang="ru-RU" sz="1100" b="1" strike="noStrike" spc="-1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ИП01</a:t>
                      </a:r>
                      <a:endParaRPr lang="ru-RU" sz="1100" b="0" strike="noStrike" spc="-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381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601"/>
                        </a:spcBef>
                        <a:spcAft>
                          <a:spcPts val="601"/>
                        </a:spcAft>
                      </a:pPr>
                      <a:r>
                        <a:rPr lang="ru-RU" sz="1100" b="1" strike="noStrike" spc="-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индивидуальные предприниматели</a:t>
                      </a:r>
                      <a:endParaRPr lang="ru-RU" sz="1100" b="0" strike="noStrike" spc="-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381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21264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1"/>
                        </a:spcBef>
                        <a:spcAft>
                          <a:spcPts val="601"/>
                        </a:spcAft>
                      </a:pPr>
                      <a:r>
                        <a:rPr lang="ru-RU" sz="1100" b="1" strike="noStrike" spc="-1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ИП02</a:t>
                      </a:r>
                      <a:endParaRPr lang="ru-RU" sz="1100" b="0" strike="noStrike" spc="-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601"/>
                        </a:spcBef>
                        <a:spcAft>
                          <a:spcPts val="601"/>
                        </a:spcAft>
                      </a:pPr>
                      <a:r>
                        <a:rPr lang="ru-RU" sz="1100" b="1" strike="noStrike" spc="-1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главы КФХ, зарегистрированные в качестве индивидуальных предпринимателей </a:t>
                      </a:r>
                      <a:endParaRPr lang="ru-RU" sz="1100" b="0" strike="noStrike" spc="-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26628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1"/>
                        </a:spcBef>
                        <a:spcAft>
                          <a:spcPts val="601"/>
                        </a:spcAft>
                      </a:pPr>
                      <a:r>
                        <a:rPr lang="ru-RU" sz="1100" b="1" strike="noStrike" spc="-1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ФЛ01</a:t>
                      </a:r>
                      <a:endParaRPr lang="ru-RU" sz="1100" b="0" strike="noStrike" spc="-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601"/>
                        </a:spcBef>
                        <a:spcAft>
                          <a:spcPts val="601"/>
                        </a:spcAft>
                      </a:pPr>
                      <a:r>
                        <a:rPr lang="ru-RU" sz="1100" b="1" strike="noStrike" spc="-1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физические лица, производящие выплаты физическим лицам</a:t>
                      </a:r>
                      <a:endParaRPr lang="ru-RU" sz="1100" b="0" strike="noStrike" spc="-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26628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1"/>
                        </a:spcBef>
                        <a:spcAft>
                          <a:spcPts val="601"/>
                        </a:spcAft>
                      </a:pPr>
                      <a:r>
                        <a:rPr lang="ru-RU" sz="1100" b="1" strike="noStrike" spc="-1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ФЛ02</a:t>
                      </a:r>
                      <a:endParaRPr lang="ru-RU" sz="1100" b="0" strike="noStrike" spc="-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601"/>
                        </a:spcBef>
                        <a:spcAft>
                          <a:spcPts val="601"/>
                        </a:spcAft>
                      </a:pPr>
                      <a:r>
                        <a:rPr lang="ru-RU" sz="1100" b="1" strike="noStrike" spc="-1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адвокаты</a:t>
                      </a:r>
                      <a:endParaRPr lang="ru-RU" sz="1100" b="0" strike="noStrike" spc="-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26628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1"/>
                        </a:spcBef>
                        <a:spcAft>
                          <a:spcPts val="601"/>
                        </a:spcAft>
                      </a:pPr>
                      <a:r>
                        <a:rPr lang="ru-RU" sz="1100" b="1" strike="noStrike" spc="-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ФЛ03</a:t>
                      </a:r>
                      <a:endParaRPr lang="ru-RU" sz="1100" b="0" strike="noStrike" spc="-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601"/>
                        </a:spcBef>
                        <a:spcAft>
                          <a:spcPts val="601"/>
                        </a:spcAft>
                      </a:pPr>
                      <a:r>
                        <a:rPr lang="ru-RU" sz="1100" b="1" strike="noStrike" spc="-1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нотариусы, занимающиеся частной практикой</a:t>
                      </a:r>
                      <a:endParaRPr lang="ru-RU" sz="1100" b="0" strike="noStrike" spc="-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26628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1"/>
                        </a:spcBef>
                        <a:spcAft>
                          <a:spcPts val="601"/>
                        </a:spcAft>
                      </a:pPr>
                      <a:r>
                        <a:rPr lang="ru-RU" sz="1100" b="1" strike="noStrike" spc="-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ФЛ04</a:t>
                      </a:r>
                      <a:endParaRPr lang="ru-RU" sz="1100" b="0" strike="noStrike" spc="-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601"/>
                        </a:spcBef>
                        <a:spcAft>
                          <a:spcPts val="601"/>
                        </a:spcAft>
                      </a:pPr>
                      <a:r>
                        <a:rPr lang="ru-RU" sz="1100" b="1" strike="noStrike" spc="-1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арбитражные управляющие</a:t>
                      </a:r>
                      <a:endParaRPr lang="ru-RU" sz="1100" b="0" strike="noStrike" spc="-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26628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1"/>
                        </a:spcBef>
                        <a:spcAft>
                          <a:spcPts val="601"/>
                        </a:spcAft>
                      </a:pPr>
                      <a:r>
                        <a:rPr lang="ru-RU" sz="1100" b="1" strike="noStrike" spc="-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ФЛ05</a:t>
                      </a:r>
                      <a:endParaRPr lang="ru-RU" sz="1100" b="0" strike="noStrike" spc="-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601"/>
                        </a:spcBef>
                        <a:spcAft>
                          <a:spcPts val="601"/>
                        </a:spcAft>
                      </a:pPr>
                      <a:r>
                        <a:rPr lang="ru-RU" sz="1100" b="1" strike="noStrike" spc="-1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патентные поверенные</a:t>
                      </a:r>
                      <a:endParaRPr lang="ru-RU" sz="1100" b="0" strike="noStrike" spc="-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26628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1"/>
                        </a:spcBef>
                        <a:spcAft>
                          <a:spcPts val="601"/>
                        </a:spcAft>
                      </a:pPr>
                      <a:r>
                        <a:rPr lang="ru-RU" sz="1100" b="1" strike="noStrike" spc="-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ФЛ06</a:t>
                      </a:r>
                      <a:endParaRPr lang="ru-RU" sz="1100" b="0" strike="noStrike" spc="-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601"/>
                        </a:spcBef>
                        <a:spcAft>
                          <a:spcPts val="601"/>
                        </a:spcAft>
                      </a:pPr>
                      <a:r>
                        <a:rPr lang="ru-RU" sz="1100" b="1" strike="noStrike" spc="-1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оценщики</a:t>
                      </a:r>
                      <a:endParaRPr lang="ru-RU" sz="1100" b="0" strike="noStrike" spc="-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  <a:tr h="21264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1"/>
                        </a:spcBef>
                        <a:spcAft>
                          <a:spcPts val="601"/>
                        </a:spcAft>
                      </a:pPr>
                      <a:r>
                        <a:rPr lang="ru-RU" sz="1100" b="1" strike="noStrike" spc="-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ФЛ07</a:t>
                      </a:r>
                      <a:endParaRPr lang="ru-RU" sz="1100" b="0" strike="noStrike" spc="-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601"/>
                        </a:spcBef>
                        <a:spcAft>
                          <a:spcPts val="601"/>
                        </a:spcAft>
                      </a:pPr>
                      <a:r>
                        <a:rPr lang="ru-RU" sz="1100" b="1" strike="noStrike" spc="-1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медиаторы</a:t>
                      </a:r>
                      <a:endParaRPr lang="ru-RU" sz="1100" b="0" strike="noStrike" spc="-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9"/>
                  </a:ext>
                </a:extLst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CustomShape 1"/>
          <p:cNvSpPr/>
          <p:nvPr/>
        </p:nvSpPr>
        <p:spPr>
          <a:xfrm>
            <a:off x="504000" y="86400"/>
            <a:ext cx="11519640" cy="6753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spAutoFit/>
          </a:bodyPr>
          <a:lstStyle/>
          <a:p>
            <a:pPr algn="ctr">
              <a:lnSpc>
                <a:spcPct val="80000"/>
              </a:lnSpc>
            </a:pPr>
            <a:r>
              <a:rPr lang="ru-RU" sz="2400" b="1" strike="noStrike" spc="-1">
                <a:solidFill>
                  <a:srgbClr val="000000"/>
                </a:solidFill>
                <a:latin typeface="Times New Roman"/>
              </a:rPr>
              <a:t>Изменения в порядке заполнения подраздела 1.1 </a:t>
            </a:r>
            <a:r>
              <a:t/>
            </a:r>
            <a:br/>
            <a:r>
              <a:rPr lang="ru-RU" sz="2400" b="1" strike="noStrike" spc="-1">
                <a:solidFill>
                  <a:srgbClr val="000000"/>
                </a:solidFill>
                <a:latin typeface="Times New Roman"/>
              </a:rPr>
              <a:t>«Сведения о трудовой (иной) деятельности»</a:t>
            </a:r>
            <a:endParaRPr lang="ru-RU" sz="2400" b="0" strike="noStrike" spc="-1">
              <a:latin typeface="Arial"/>
            </a:endParaRPr>
          </a:p>
        </p:txBody>
      </p:sp>
      <p:grpSp>
        <p:nvGrpSpPr>
          <p:cNvPr id="109" name="Group 2"/>
          <p:cNvGrpSpPr/>
          <p:nvPr/>
        </p:nvGrpSpPr>
        <p:grpSpPr>
          <a:xfrm>
            <a:off x="1217695" y="1114564"/>
            <a:ext cx="5193000" cy="684720"/>
            <a:chOff x="1287000" y="1114920"/>
            <a:chExt cx="5193000" cy="684720"/>
          </a:xfrm>
        </p:grpSpPr>
        <p:sp>
          <p:nvSpPr>
            <p:cNvPr id="110" name="Line 3"/>
            <p:cNvSpPr/>
            <p:nvPr/>
          </p:nvSpPr>
          <p:spPr>
            <a:xfrm>
              <a:off x="1679400" y="1773360"/>
              <a:ext cx="4800600" cy="0"/>
            </a:xfrm>
            <a:prstGeom prst="line">
              <a:avLst/>
            </a:prstGeom>
            <a:ln w="25560" cap="rnd">
              <a:solidFill>
                <a:srgbClr val="969696"/>
              </a:solidFill>
              <a:prstDash val="sysDot"/>
              <a:round/>
              <a:tailEnd type="oval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11" name="CustomShape 4"/>
            <p:cNvSpPr/>
            <p:nvPr/>
          </p:nvSpPr>
          <p:spPr>
            <a:xfrm rot="3419400">
              <a:off x="1395720" y="1197000"/>
              <a:ext cx="478800" cy="519840"/>
            </a:xfrm>
            <a:prstGeom prst="rect">
              <a:avLst/>
            </a:prstGeom>
            <a:gradFill rotWithShape="0">
              <a:gsLst>
                <a:gs pos="0">
                  <a:srgbClr val="99CC00"/>
                </a:gs>
                <a:gs pos="100000">
                  <a:srgbClr val="465E00"/>
                </a:gs>
              </a:gsLst>
              <a:lin ang="8814000"/>
            </a:gradFill>
            <a:ln w="9360">
              <a:noFill/>
            </a:ln>
            <a:scene3d>
              <a:camera prst="legacyPerspectiveFront">
                <a:rot lat="0" lon="1500000" rev="0"/>
              </a:camera>
              <a:lightRig rig="legacyFlat4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99CC00"/>
              </a:extrusionClr>
            </a:sp3d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12" name="CustomShape 5"/>
            <p:cNvSpPr/>
            <p:nvPr/>
          </p:nvSpPr>
          <p:spPr>
            <a:xfrm>
              <a:off x="3080880" y="1284480"/>
              <a:ext cx="2225880" cy="45576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13" name="CustomShape 6"/>
            <p:cNvSpPr/>
            <p:nvPr/>
          </p:nvSpPr>
          <p:spPr>
            <a:xfrm>
              <a:off x="1460160" y="1240200"/>
              <a:ext cx="334800" cy="45576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ru-RU" sz="2400" b="1" strike="noStrike" spc="-1">
                  <a:solidFill>
                    <a:srgbClr val="FFFFFF"/>
                  </a:solidFill>
                  <a:latin typeface="Calibri"/>
                  <a:ea typeface="DejaVu Sans"/>
                </a:rPr>
                <a:t>1</a:t>
              </a:r>
              <a:endParaRPr lang="ru-RU" sz="2400" b="0" strike="noStrike" spc="-1">
                <a:latin typeface="Arial"/>
              </a:endParaRPr>
            </a:p>
          </p:txBody>
        </p:sp>
      </p:grpSp>
      <p:grpSp>
        <p:nvGrpSpPr>
          <p:cNvPr id="114" name="Group 7"/>
          <p:cNvGrpSpPr/>
          <p:nvPr/>
        </p:nvGrpSpPr>
        <p:grpSpPr>
          <a:xfrm>
            <a:off x="1215270" y="2009340"/>
            <a:ext cx="5193000" cy="684720"/>
            <a:chOff x="1215000" y="2016000"/>
            <a:chExt cx="5193000" cy="684720"/>
          </a:xfrm>
        </p:grpSpPr>
        <p:sp>
          <p:nvSpPr>
            <p:cNvPr id="115" name="Line 8"/>
            <p:cNvSpPr/>
            <p:nvPr/>
          </p:nvSpPr>
          <p:spPr>
            <a:xfrm>
              <a:off x="1607400" y="2674440"/>
              <a:ext cx="4800600" cy="0"/>
            </a:xfrm>
            <a:prstGeom prst="line">
              <a:avLst/>
            </a:prstGeom>
            <a:ln w="25560" cap="rnd">
              <a:solidFill>
                <a:srgbClr val="969696"/>
              </a:solidFill>
              <a:prstDash val="sysDot"/>
              <a:round/>
              <a:tailEnd type="oval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16" name="CustomShape 9"/>
            <p:cNvSpPr/>
            <p:nvPr/>
          </p:nvSpPr>
          <p:spPr>
            <a:xfrm rot="3419400">
              <a:off x="1323720" y="2098080"/>
              <a:ext cx="478800" cy="519840"/>
            </a:xfrm>
            <a:prstGeom prst="rect">
              <a:avLst/>
            </a:prstGeom>
            <a:gradFill rotWithShape="0">
              <a:gsLst>
                <a:gs pos="0">
                  <a:srgbClr val="006699"/>
                </a:gs>
                <a:gs pos="100000">
                  <a:srgbClr val="002F46"/>
                </a:gs>
              </a:gsLst>
              <a:lin ang="8814000"/>
            </a:gradFill>
            <a:ln w="9360">
              <a:noFill/>
            </a:ln>
            <a:scene3d>
              <a:camera prst="legacyPerspectiveFront">
                <a:rot lat="0" lon="1500000" rev="0"/>
              </a:camera>
              <a:lightRig rig="legacyFlat4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006699"/>
              </a:extrusionClr>
            </a:sp3d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17" name="CustomShape 10"/>
            <p:cNvSpPr/>
            <p:nvPr/>
          </p:nvSpPr>
          <p:spPr>
            <a:xfrm>
              <a:off x="3008880" y="2185920"/>
              <a:ext cx="2225880" cy="45576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18" name="CustomShape 11"/>
            <p:cNvSpPr/>
            <p:nvPr/>
          </p:nvSpPr>
          <p:spPr>
            <a:xfrm>
              <a:off x="1388160" y="2141280"/>
              <a:ext cx="334800" cy="45576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ru-RU" sz="2400" b="1" strike="noStrike" spc="-1">
                  <a:solidFill>
                    <a:srgbClr val="FFFFFF"/>
                  </a:solidFill>
                  <a:latin typeface="Calibri"/>
                  <a:ea typeface="DejaVu Sans"/>
                </a:rPr>
                <a:t>2</a:t>
              </a:r>
              <a:endParaRPr lang="ru-RU" sz="2400" b="0" strike="noStrike" spc="-1">
                <a:latin typeface="Arial"/>
              </a:endParaRPr>
            </a:p>
          </p:txBody>
        </p:sp>
      </p:grpSp>
      <p:grpSp>
        <p:nvGrpSpPr>
          <p:cNvPr id="119" name="Group 12"/>
          <p:cNvGrpSpPr/>
          <p:nvPr/>
        </p:nvGrpSpPr>
        <p:grpSpPr>
          <a:xfrm>
            <a:off x="1368360" y="4642920"/>
            <a:ext cx="5193000" cy="684720"/>
            <a:chOff x="1368360" y="4642920"/>
            <a:chExt cx="5193000" cy="684720"/>
          </a:xfrm>
        </p:grpSpPr>
        <p:sp>
          <p:nvSpPr>
            <p:cNvPr id="120" name="Line 13"/>
            <p:cNvSpPr/>
            <p:nvPr/>
          </p:nvSpPr>
          <p:spPr>
            <a:xfrm>
              <a:off x="1762560" y="5299920"/>
              <a:ext cx="4798800" cy="1800"/>
            </a:xfrm>
            <a:prstGeom prst="line">
              <a:avLst/>
            </a:prstGeom>
            <a:ln w="25560" cap="rnd">
              <a:solidFill>
                <a:srgbClr val="969696"/>
              </a:solidFill>
              <a:prstDash val="sysDot"/>
              <a:round/>
              <a:tailEnd type="oval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21" name="CustomShape 14"/>
            <p:cNvSpPr/>
            <p:nvPr/>
          </p:nvSpPr>
          <p:spPr>
            <a:xfrm rot="3419400">
              <a:off x="1477080" y="4725000"/>
              <a:ext cx="478800" cy="519840"/>
            </a:xfrm>
            <a:prstGeom prst="rect">
              <a:avLst/>
            </a:prstGeom>
            <a:gradFill rotWithShape="0">
              <a:gsLst>
                <a:gs pos="0">
                  <a:srgbClr val="FF9933"/>
                </a:gs>
                <a:gs pos="100000">
                  <a:srgbClr val="764617"/>
                </a:gs>
              </a:gsLst>
              <a:lin ang="8814000"/>
            </a:gradFill>
            <a:ln w="9360">
              <a:noFill/>
            </a:ln>
            <a:scene3d>
              <a:camera prst="legacyPerspectiveFront">
                <a:rot lat="0" lon="1500000" rev="0"/>
              </a:camera>
              <a:lightRig rig="legacyFlat4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FF9933"/>
              </a:extrusionClr>
            </a:sp3d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22" name="CustomShape 15"/>
            <p:cNvSpPr/>
            <p:nvPr/>
          </p:nvSpPr>
          <p:spPr>
            <a:xfrm>
              <a:off x="3162240" y="4812840"/>
              <a:ext cx="2225880" cy="45576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23" name="CustomShape 16"/>
            <p:cNvSpPr/>
            <p:nvPr/>
          </p:nvSpPr>
          <p:spPr>
            <a:xfrm>
              <a:off x="1541520" y="4768560"/>
              <a:ext cx="334800" cy="45576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ru-RU" sz="2400" b="1" strike="noStrike" spc="-1">
                  <a:solidFill>
                    <a:srgbClr val="FFFFFF"/>
                  </a:solidFill>
                  <a:latin typeface="Calibri"/>
                  <a:ea typeface="DejaVu Sans"/>
                </a:rPr>
                <a:t>3</a:t>
              </a:r>
              <a:endParaRPr lang="ru-RU" sz="2400" b="0" strike="noStrike" spc="-1">
                <a:latin typeface="Arial"/>
              </a:endParaRPr>
            </a:p>
          </p:txBody>
        </p:sp>
      </p:grpSp>
      <p:sp>
        <p:nvSpPr>
          <p:cNvPr id="124" name="CustomShape 17"/>
          <p:cNvSpPr/>
          <p:nvPr/>
        </p:nvSpPr>
        <p:spPr>
          <a:xfrm>
            <a:off x="1983960" y="864000"/>
            <a:ext cx="10030320" cy="10044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algn="just">
              <a:lnSpc>
                <a:spcPct val="100000"/>
              </a:lnSpc>
            </a:pPr>
            <a:r>
              <a:rPr lang="ru-RU" sz="2000" b="0" strike="noStrike" spc="-1">
                <a:solidFill>
                  <a:srgbClr val="000000"/>
                </a:solidFill>
                <a:latin typeface="Times New Roman"/>
                <a:ea typeface="Calibri"/>
              </a:rPr>
              <a:t>уточнение порядка представления </a:t>
            </a:r>
            <a:r>
              <a:rPr lang="ru-RU" sz="2000" b="1" strike="noStrike" spc="-1">
                <a:solidFill>
                  <a:srgbClr val="000000"/>
                </a:solidFill>
                <a:latin typeface="Times New Roman"/>
                <a:ea typeface="Calibri"/>
              </a:rPr>
              <a:t>КМ «Увольнение» </a:t>
            </a:r>
            <a:r>
              <a:rPr lang="ru-RU" sz="2000" b="0" strike="noStrike" spc="-1">
                <a:solidFill>
                  <a:srgbClr val="000000"/>
                </a:solidFill>
                <a:latin typeface="Times New Roman"/>
                <a:ea typeface="Calibri"/>
              </a:rPr>
              <a:t>при прекращении трудового договора в связи с переводом работника на постоянную работу к другому работодателю (</a:t>
            </a:r>
            <a:r>
              <a:rPr lang="ru-RU" sz="2000" b="1" strike="noStrike" spc="-1">
                <a:solidFill>
                  <a:srgbClr val="000000"/>
                </a:solidFill>
                <a:latin typeface="Times New Roman"/>
                <a:ea typeface="Calibri"/>
              </a:rPr>
              <a:t>пункт 43 </a:t>
            </a:r>
            <a:r>
              <a:rPr lang="ru-RU" sz="2000" b="0" strike="noStrike" spc="-1">
                <a:solidFill>
                  <a:srgbClr val="000000"/>
                </a:solidFill>
                <a:latin typeface="Times New Roman"/>
                <a:ea typeface="Calibri"/>
              </a:rPr>
              <a:t>порядка);</a:t>
            </a:r>
            <a:endParaRPr lang="ru-RU" sz="2000" b="0" strike="noStrike" spc="-1">
              <a:latin typeface="Arial"/>
            </a:endParaRPr>
          </a:p>
        </p:txBody>
      </p:sp>
      <p:sp>
        <p:nvSpPr>
          <p:cNvPr id="125" name="CustomShape 18"/>
          <p:cNvSpPr/>
          <p:nvPr/>
        </p:nvSpPr>
        <p:spPr>
          <a:xfrm>
            <a:off x="1968895" y="1821799"/>
            <a:ext cx="10073880" cy="92187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algn="just">
              <a:lnSpc>
                <a:spcPct val="100000"/>
              </a:lnSpc>
            </a:pPr>
            <a:r>
              <a:rPr lang="ru-RU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 </a:t>
            </a:r>
            <a:r>
              <a:rPr lang="ru-RU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графе 5</a:t>
            </a:r>
            <a:r>
              <a:rPr lang="ru-RU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— «Трудовая функция (должность, профессия, специальность, квалификация, конкретный вид поручаемой работы), структурное подразделение» — для мероприятий «ПРИЕМ» и «ПЕРЕВОД» дополнительно нужно указывать вид договора одним из следующих значений:</a:t>
            </a:r>
            <a:endParaRPr lang="ru-RU" b="0" strike="noStrike" spc="-1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6" name="CustomShape 19"/>
          <p:cNvSpPr/>
          <p:nvPr/>
        </p:nvSpPr>
        <p:spPr>
          <a:xfrm>
            <a:off x="1817280" y="2736000"/>
            <a:ext cx="10566360" cy="19198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ru-RU" sz="2000" b="1" strike="noStrike" spc="-1" dirty="0">
                <a:solidFill>
                  <a:srgbClr val="000000"/>
                </a:solidFill>
                <a:latin typeface="Times New Roman"/>
                <a:ea typeface="Calibri"/>
              </a:rPr>
              <a:t>- «0» -  бессрочный трудовой договор,</a:t>
            </a:r>
            <a:endParaRPr lang="ru-RU" sz="2000" b="0" strike="noStrike" spc="-1" dirty="0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ru-RU" sz="2000" b="1" strike="noStrike" spc="-1" dirty="0">
                <a:solidFill>
                  <a:srgbClr val="000000"/>
                </a:solidFill>
                <a:latin typeface="Times New Roman"/>
                <a:ea typeface="Calibri"/>
              </a:rPr>
              <a:t>- «1» - трудовой договор по совместительству,</a:t>
            </a:r>
            <a:endParaRPr lang="ru-RU" sz="2000" b="0" strike="noStrike" spc="-1" dirty="0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ru-RU" sz="2000" b="1" strike="noStrike" spc="-1" dirty="0">
                <a:solidFill>
                  <a:srgbClr val="000000"/>
                </a:solidFill>
                <a:latin typeface="Times New Roman"/>
                <a:ea typeface="Calibri"/>
              </a:rPr>
              <a:t>- «0.1» - срочный трудовой договор, заключаемый на срок до 6 месяцев,</a:t>
            </a:r>
            <a:endParaRPr lang="ru-RU" sz="2000" b="0" strike="noStrike" spc="-1" dirty="0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ru-RU" sz="2000" b="1" strike="noStrike" spc="-1" dirty="0">
                <a:solidFill>
                  <a:srgbClr val="000000"/>
                </a:solidFill>
                <a:latin typeface="Times New Roman"/>
                <a:ea typeface="Calibri"/>
              </a:rPr>
              <a:t>- «1.1» - трудовой договор по совместительству, заключаемый на срок до 6  месяцев, </a:t>
            </a:r>
            <a:endParaRPr lang="ru-RU" sz="2000" b="0" strike="noStrike" spc="-1" dirty="0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ru-RU" sz="2000" b="1" strike="noStrike" spc="-1" dirty="0">
                <a:solidFill>
                  <a:srgbClr val="000000"/>
                </a:solidFill>
                <a:latin typeface="Times New Roman"/>
                <a:ea typeface="Calibri"/>
              </a:rPr>
              <a:t>- «0.2» - срочный трудовой договор, заключаемый на срок более 6 месяцев,</a:t>
            </a:r>
            <a:endParaRPr lang="ru-RU" sz="2000" b="0" strike="noStrike" spc="-1" dirty="0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ru-RU" sz="2000" b="1" strike="noStrike" spc="-1" dirty="0">
                <a:solidFill>
                  <a:srgbClr val="000000"/>
                </a:solidFill>
                <a:latin typeface="Times New Roman"/>
                <a:ea typeface="Calibri"/>
              </a:rPr>
              <a:t>- «1.2» - трудовой договор по совместительству, заключаемый на срок более 6 месяцев;</a:t>
            </a:r>
            <a:endParaRPr lang="ru-RU" sz="2000" b="0" strike="noStrike" spc="-1" dirty="0">
              <a:latin typeface="Arial"/>
            </a:endParaRPr>
          </a:p>
        </p:txBody>
      </p:sp>
      <p:sp>
        <p:nvSpPr>
          <p:cNvPr id="127" name="CustomShape 20"/>
          <p:cNvSpPr/>
          <p:nvPr/>
        </p:nvSpPr>
        <p:spPr>
          <a:xfrm>
            <a:off x="2088000" y="4464000"/>
            <a:ext cx="9935640" cy="10044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algn="just">
              <a:lnSpc>
                <a:spcPct val="100000"/>
              </a:lnSpc>
            </a:pPr>
            <a:r>
              <a:rPr lang="ru-RU" sz="2000" b="0" strike="noStrike" spc="-1">
                <a:solidFill>
                  <a:srgbClr val="000000"/>
                </a:solidFill>
                <a:latin typeface="Times New Roman"/>
                <a:ea typeface="Calibri"/>
              </a:rPr>
              <a:t>дополнение таблицы кодов видов договоров ГПХ для указания в графе 6 «Код выполняемой функции» (</a:t>
            </a:r>
            <a:r>
              <a:rPr lang="ru-RU" sz="2000" b="1" strike="noStrike" spc="-1">
                <a:solidFill>
                  <a:srgbClr val="000000"/>
                </a:solidFill>
                <a:latin typeface="Times New Roman"/>
                <a:ea typeface="Calibri"/>
              </a:rPr>
              <a:t>пункт 46 </a:t>
            </a:r>
            <a:r>
              <a:rPr lang="ru-RU" sz="2000" b="0" strike="noStrike" spc="-1">
                <a:solidFill>
                  <a:srgbClr val="000000"/>
                </a:solidFill>
                <a:latin typeface="Times New Roman"/>
                <a:ea typeface="Calibri"/>
              </a:rPr>
              <a:t>порядка), новыми кодами </a:t>
            </a:r>
            <a:r>
              <a:rPr lang="ru-RU" sz="2000" b="1" strike="noStrike" spc="-1">
                <a:solidFill>
                  <a:srgbClr val="000000"/>
                </a:solidFill>
                <a:latin typeface="Times New Roman"/>
                <a:ea typeface="Calibri"/>
              </a:rPr>
              <a:t>«ДГПХФЛНС» </a:t>
            </a:r>
            <a:r>
              <a:rPr lang="ru-RU" sz="2000" b="0" strike="noStrike" spc="-1">
                <a:solidFill>
                  <a:srgbClr val="000000"/>
                </a:solidFill>
                <a:latin typeface="Times New Roman"/>
                <a:ea typeface="Calibri"/>
              </a:rPr>
              <a:t>и </a:t>
            </a:r>
            <a:r>
              <a:rPr lang="ru-RU" sz="2000" b="1" strike="noStrike" spc="-1">
                <a:solidFill>
                  <a:srgbClr val="000000"/>
                </a:solidFill>
                <a:latin typeface="Times New Roman"/>
                <a:ea typeface="Calibri"/>
              </a:rPr>
              <a:t>«ДАВТФЛНС»</a:t>
            </a:r>
            <a:r>
              <a:rPr lang="ru-RU" sz="2000" b="0" strike="noStrike" spc="-1">
                <a:solidFill>
                  <a:srgbClr val="000000"/>
                </a:solidFill>
                <a:latin typeface="Times New Roman"/>
                <a:ea typeface="Calibri"/>
              </a:rPr>
              <a:t>; </a:t>
            </a:r>
            <a:endParaRPr lang="ru-RU" sz="2000" b="0" strike="noStrike" spc="-1">
              <a:latin typeface="Arial"/>
            </a:endParaRPr>
          </a:p>
        </p:txBody>
      </p:sp>
      <p:grpSp>
        <p:nvGrpSpPr>
          <p:cNvPr id="128" name="Group 21"/>
          <p:cNvGrpSpPr/>
          <p:nvPr/>
        </p:nvGrpSpPr>
        <p:grpSpPr>
          <a:xfrm>
            <a:off x="1368360" y="5544000"/>
            <a:ext cx="5193000" cy="684720"/>
            <a:chOff x="1368360" y="5544000"/>
            <a:chExt cx="5193000" cy="684720"/>
          </a:xfrm>
        </p:grpSpPr>
        <p:sp>
          <p:nvSpPr>
            <p:cNvPr id="129" name="Line 22"/>
            <p:cNvSpPr/>
            <p:nvPr/>
          </p:nvSpPr>
          <p:spPr>
            <a:xfrm>
              <a:off x="1760760" y="6202440"/>
              <a:ext cx="4800600" cy="0"/>
            </a:xfrm>
            <a:prstGeom prst="line">
              <a:avLst/>
            </a:prstGeom>
            <a:ln w="25560" cap="rnd">
              <a:solidFill>
                <a:srgbClr val="969696"/>
              </a:solidFill>
              <a:prstDash val="sysDot"/>
              <a:round/>
              <a:tailEnd type="oval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30" name="CustomShape 23"/>
            <p:cNvSpPr/>
            <p:nvPr/>
          </p:nvSpPr>
          <p:spPr>
            <a:xfrm rot="3419400">
              <a:off x="1477080" y="5626080"/>
              <a:ext cx="478800" cy="519840"/>
            </a:xfrm>
            <a:prstGeom prst="rect">
              <a:avLst/>
            </a:prstGeom>
            <a:gradFill rotWithShape="0">
              <a:gsLst>
                <a:gs pos="0">
                  <a:srgbClr val="FF7C80"/>
                </a:gs>
                <a:gs pos="100000">
                  <a:srgbClr val="76393B"/>
                </a:gs>
              </a:gsLst>
              <a:lin ang="8814000"/>
            </a:gradFill>
            <a:ln w="9360">
              <a:noFill/>
            </a:ln>
            <a:scene3d>
              <a:camera prst="legacyPerspectiveFront">
                <a:rot lat="0" lon="1500000" rev="0"/>
              </a:camera>
              <a:lightRig rig="legacyFlat4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FF7C80"/>
              </a:extrusionClr>
            </a:sp3d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31" name="CustomShape 24"/>
            <p:cNvSpPr/>
            <p:nvPr/>
          </p:nvSpPr>
          <p:spPr>
            <a:xfrm>
              <a:off x="3162240" y="5713560"/>
              <a:ext cx="2225880" cy="45576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32" name="CustomShape 25"/>
            <p:cNvSpPr/>
            <p:nvPr/>
          </p:nvSpPr>
          <p:spPr>
            <a:xfrm>
              <a:off x="1541520" y="5669280"/>
              <a:ext cx="334800" cy="45576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ru-RU" sz="2400" b="1" strike="noStrike" spc="-1">
                  <a:solidFill>
                    <a:srgbClr val="FFFFFF"/>
                  </a:solidFill>
                  <a:latin typeface="Calibri"/>
                  <a:ea typeface="DejaVu Sans"/>
                </a:rPr>
                <a:t>4</a:t>
              </a:r>
              <a:endParaRPr lang="ru-RU" sz="2400" b="0" strike="noStrike" spc="-1">
                <a:latin typeface="Arial"/>
              </a:endParaRPr>
            </a:p>
          </p:txBody>
        </p:sp>
      </p:grpSp>
      <p:sp>
        <p:nvSpPr>
          <p:cNvPr id="133" name="CustomShape 26"/>
          <p:cNvSpPr/>
          <p:nvPr/>
        </p:nvSpPr>
        <p:spPr>
          <a:xfrm>
            <a:off x="2160000" y="5493240"/>
            <a:ext cx="9791640" cy="7002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algn="just">
              <a:lnSpc>
                <a:spcPct val="100000"/>
              </a:lnSpc>
            </a:pPr>
            <a:r>
              <a:rPr lang="ru-RU" sz="2000" b="0" strike="noStrike" spc="-1" dirty="0">
                <a:solidFill>
                  <a:srgbClr val="000000"/>
                </a:solidFill>
                <a:latin typeface="Times New Roman"/>
              </a:rPr>
              <a:t>новые коды для указания в графе 6 «Код выполняемой функции»: </a:t>
            </a:r>
            <a:r>
              <a:rPr lang="ru-RU" sz="2000" b="1" strike="noStrike" spc="-1" dirty="0">
                <a:solidFill>
                  <a:srgbClr val="000000"/>
                </a:solidFill>
                <a:latin typeface="Times New Roman"/>
              </a:rPr>
              <a:t>«ОСОБ», «ДИСТ</a:t>
            </a:r>
            <a:r>
              <a:rPr lang="ru-RU" sz="2000" b="1" strike="noStrike" spc="-1" dirty="0" smtClean="0">
                <a:solidFill>
                  <a:srgbClr val="000000"/>
                </a:solidFill>
                <a:latin typeface="Times New Roman"/>
              </a:rPr>
              <a:t>»,</a:t>
            </a:r>
            <a:r>
              <a:rPr lang="ru-RU" sz="2000" b="1" dirty="0"/>
              <a:t> 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«НДОМ»,</a:t>
            </a:r>
            <a:r>
              <a:rPr lang="ru-RU" sz="2000" b="1" strike="noStrike" spc="-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2000" b="1" strike="noStrike" spc="-1" dirty="0">
                <a:solidFill>
                  <a:srgbClr val="000000"/>
                </a:solidFill>
                <a:latin typeface="Times New Roman"/>
              </a:rPr>
              <a:t>«НЕПД» и «НЕПН».</a:t>
            </a:r>
            <a:endParaRPr lang="ru-RU" sz="2000" b="0" strike="noStrike" spc="-1" dirty="0"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CustomShape 1"/>
          <p:cNvSpPr/>
          <p:nvPr/>
        </p:nvSpPr>
        <p:spPr>
          <a:xfrm>
            <a:off x="504000" y="85680"/>
            <a:ext cx="11519640" cy="7488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spAutoFit/>
          </a:bodyPr>
          <a:lstStyle/>
          <a:p>
            <a:pPr algn="ctr">
              <a:lnSpc>
                <a:spcPct val="90000"/>
              </a:lnSpc>
            </a:pPr>
            <a:r>
              <a:rPr lang="ru-RU" sz="2400" b="1" strike="noStrike" spc="-1">
                <a:solidFill>
                  <a:srgbClr val="000000"/>
                </a:solidFill>
                <a:latin typeface="Times New Roman"/>
              </a:rPr>
              <a:t>Изменения в порядке заполнения подраздела 1.1 </a:t>
            </a:r>
            <a:r>
              <a:t/>
            </a:r>
            <a:br/>
            <a:r>
              <a:rPr lang="ru-RU" sz="2400" b="1" strike="noStrike" spc="-1">
                <a:solidFill>
                  <a:srgbClr val="000000"/>
                </a:solidFill>
                <a:latin typeface="Times New Roman"/>
              </a:rPr>
              <a:t>«Сведения о трудовой (иной) деятельности»</a:t>
            </a:r>
            <a:endParaRPr lang="ru-RU" sz="2400" b="0" strike="noStrike" spc="-1">
              <a:latin typeface="Arial"/>
            </a:endParaRPr>
          </a:p>
        </p:txBody>
      </p:sp>
      <p:grpSp>
        <p:nvGrpSpPr>
          <p:cNvPr id="135" name="Group 2"/>
          <p:cNvGrpSpPr/>
          <p:nvPr/>
        </p:nvGrpSpPr>
        <p:grpSpPr>
          <a:xfrm>
            <a:off x="1143000" y="1808280"/>
            <a:ext cx="5193000" cy="684720"/>
            <a:chOff x="1143000" y="1808280"/>
            <a:chExt cx="5193000" cy="684720"/>
          </a:xfrm>
        </p:grpSpPr>
        <p:sp>
          <p:nvSpPr>
            <p:cNvPr id="136" name="Line 3"/>
            <p:cNvSpPr/>
            <p:nvPr/>
          </p:nvSpPr>
          <p:spPr>
            <a:xfrm>
              <a:off x="1535400" y="2466720"/>
              <a:ext cx="4800600" cy="0"/>
            </a:xfrm>
            <a:prstGeom prst="line">
              <a:avLst/>
            </a:prstGeom>
            <a:ln w="25560" cap="rnd">
              <a:solidFill>
                <a:srgbClr val="969696"/>
              </a:solidFill>
              <a:prstDash val="sysDot"/>
              <a:round/>
              <a:tailEnd type="oval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37" name="CustomShape 4"/>
            <p:cNvSpPr/>
            <p:nvPr/>
          </p:nvSpPr>
          <p:spPr>
            <a:xfrm rot="3419400">
              <a:off x="1251720" y="1890360"/>
              <a:ext cx="478800" cy="519840"/>
            </a:xfrm>
            <a:prstGeom prst="rect">
              <a:avLst/>
            </a:prstGeom>
            <a:gradFill rotWithShape="0">
              <a:gsLst>
                <a:gs pos="0">
                  <a:srgbClr val="99CC00"/>
                </a:gs>
                <a:gs pos="100000">
                  <a:srgbClr val="465E00"/>
                </a:gs>
              </a:gsLst>
              <a:lin ang="8814000"/>
            </a:gradFill>
            <a:ln w="9360">
              <a:noFill/>
            </a:ln>
            <a:scene3d>
              <a:camera prst="legacyPerspectiveFront">
                <a:rot lat="0" lon="1500000" rev="0"/>
              </a:camera>
              <a:lightRig rig="legacyFlat4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99CC00"/>
              </a:extrusionClr>
            </a:sp3d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38" name="CustomShape 5"/>
            <p:cNvSpPr/>
            <p:nvPr/>
          </p:nvSpPr>
          <p:spPr>
            <a:xfrm>
              <a:off x="2936880" y="1977840"/>
              <a:ext cx="2225880" cy="45576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39" name="CustomShape 6"/>
            <p:cNvSpPr/>
            <p:nvPr/>
          </p:nvSpPr>
          <p:spPr>
            <a:xfrm>
              <a:off x="1316160" y="1933560"/>
              <a:ext cx="334800" cy="45576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ru-RU" sz="2400" b="1" strike="noStrike" spc="-1">
                  <a:solidFill>
                    <a:srgbClr val="FFFFFF"/>
                  </a:solidFill>
                  <a:latin typeface="Calibri"/>
                  <a:ea typeface="DejaVu Sans"/>
                </a:rPr>
                <a:t>1</a:t>
              </a:r>
              <a:endParaRPr lang="ru-RU" sz="2400" b="0" strike="noStrike" spc="-1">
                <a:latin typeface="Arial"/>
              </a:endParaRPr>
            </a:p>
          </p:txBody>
        </p:sp>
      </p:grpSp>
      <p:grpSp>
        <p:nvGrpSpPr>
          <p:cNvPr id="140" name="Group 7"/>
          <p:cNvGrpSpPr/>
          <p:nvPr/>
        </p:nvGrpSpPr>
        <p:grpSpPr>
          <a:xfrm>
            <a:off x="1215000" y="2914920"/>
            <a:ext cx="5193000" cy="684720"/>
            <a:chOff x="1215000" y="2914920"/>
            <a:chExt cx="5193000" cy="684720"/>
          </a:xfrm>
        </p:grpSpPr>
        <p:sp>
          <p:nvSpPr>
            <p:cNvPr id="141" name="Line 8"/>
            <p:cNvSpPr/>
            <p:nvPr/>
          </p:nvSpPr>
          <p:spPr>
            <a:xfrm>
              <a:off x="1607400" y="3573360"/>
              <a:ext cx="4800600" cy="0"/>
            </a:xfrm>
            <a:prstGeom prst="line">
              <a:avLst/>
            </a:prstGeom>
            <a:ln w="25560" cap="rnd">
              <a:solidFill>
                <a:srgbClr val="969696"/>
              </a:solidFill>
              <a:prstDash val="sysDot"/>
              <a:round/>
              <a:tailEnd type="oval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42" name="CustomShape 9"/>
            <p:cNvSpPr/>
            <p:nvPr/>
          </p:nvSpPr>
          <p:spPr>
            <a:xfrm rot="3419400">
              <a:off x="1323720" y="2997000"/>
              <a:ext cx="478800" cy="519840"/>
            </a:xfrm>
            <a:prstGeom prst="rect">
              <a:avLst/>
            </a:prstGeom>
            <a:gradFill rotWithShape="0">
              <a:gsLst>
                <a:gs pos="0">
                  <a:srgbClr val="006699"/>
                </a:gs>
                <a:gs pos="100000">
                  <a:srgbClr val="002F46"/>
                </a:gs>
              </a:gsLst>
              <a:lin ang="8814000"/>
            </a:gradFill>
            <a:ln w="9360">
              <a:noFill/>
            </a:ln>
            <a:scene3d>
              <a:camera prst="legacyPerspectiveFront">
                <a:rot lat="0" lon="1500000" rev="0"/>
              </a:camera>
              <a:lightRig rig="legacyFlat4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006699"/>
              </a:extrusionClr>
            </a:sp3d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43" name="CustomShape 10"/>
            <p:cNvSpPr/>
            <p:nvPr/>
          </p:nvSpPr>
          <p:spPr>
            <a:xfrm>
              <a:off x="3953520" y="3084840"/>
              <a:ext cx="333000" cy="45576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44" name="CustomShape 11"/>
            <p:cNvSpPr/>
            <p:nvPr/>
          </p:nvSpPr>
          <p:spPr>
            <a:xfrm>
              <a:off x="1388160" y="3040200"/>
              <a:ext cx="334800" cy="45576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ru-RU" sz="2400" b="1" strike="noStrike" spc="-1">
                  <a:solidFill>
                    <a:srgbClr val="FFFFFF"/>
                  </a:solidFill>
                  <a:latin typeface="Calibri"/>
                  <a:ea typeface="DejaVu Sans"/>
                </a:rPr>
                <a:t>2</a:t>
              </a:r>
              <a:endParaRPr lang="ru-RU" sz="2400" b="0" strike="noStrike" spc="-1">
                <a:latin typeface="Arial"/>
              </a:endParaRPr>
            </a:p>
          </p:txBody>
        </p:sp>
      </p:grpSp>
      <p:grpSp>
        <p:nvGrpSpPr>
          <p:cNvPr id="145" name="Group 12"/>
          <p:cNvGrpSpPr/>
          <p:nvPr/>
        </p:nvGrpSpPr>
        <p:grpSpPr>
          <a:xfrm>
            <a:off x="1287000" y="3994920"/>
            <a:ext cx="5193000" cy="684720"/>
            <a:chOff x="1287000" y="3994920"/>
            <a:chExt cx="5193000" cy="684720"/>
          </a:xfrm>
        </p:grpSpPr>
        <p:sp>
          <p:nvSpPr>
            <p:cNvPr id="146" name="Line 13"/>
            <p:cNvSpPr/>
            <p:nvPr/>
          </p:nvSpPr>
          <p:spPr>
            <a:xfrm>
              <a:off x="1681200" y="4651920"/>
              <a:ext cx="4798800" cy="1800"/>
            </a:xfrm>
            <a:prstGeom prst="line">
              <a:avLst/>
            </a:prstGeom>
            <a:ln w="25560" cap="rnd">
              <a:solidFill>
                <a:srgbClr val="969696"/>
              </a:solidFill>
              <a:prstDash val="sysDot"/>
              <a:round/>
              <a:tailEnd type="oval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47" name="CustomShape 14"/>
            <p:cNvSpPr/>
            <p:nvPr/>
          </p:nvSpPr>
          <p:spPr>
            <a:xfrm rot="3419400">
              <a:off x="1395720" y="4077000"/>
              <a:ext cx="478800" cy="519840"/>
            </a:xfrm>
            <a:prstGeom prst="rect">
              <a:avLst/>
            </a:prstGeom>
            <a:gradFill rotWithShape="0">
              <a:gsLst>
                <a:gs pos="0">
                  <a:srgbClr val="FF9933"/>
                </a:gs>
                <a:gs pos="100000">
                  <a:srgbClr val="764617"/>
                </a:gs>
              </a:gsLst>
              <a:lin ang="8814000"/>
            </a:gradFill>
            <a:ln w="9360">
              <a:noFill/>
            </a:ln>
            <a:scene3d>
              <a:camera prst="legacyPerspectiveFront">
                <a:rot lat="0" lon="1500000" rev="0"/>
              </a:camera>
              <a:lightRig rig="legacyFlat4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FF9933"/>
              </a:extrusionClr>
            </a:sp3d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48" name="CustomShape 15"/>
            <p:cNvSpPr/>
            <p:nvPr/>
          </p:nvSpPr>
          <p:spPr>
            <a:xfrm>
              <a:off x="3080880" y="4164840"/>
              <a:ext cx="2225880" cy="45576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49" name="CustomShape 16"/>
            <p:cNvSpPr/>
            <p:nvPr/>
          </p:nvSpPr>
          <p:spPr>
            <a:xfrm>
              <a:off x="1460160" y="4120560"/>
              <a:ext cx="334800" cy="45576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ru-RU" sz="2400" b="1" strike="noStrike" spc="-1">
                  <a:solidFill>
                    <a:srgbClr val="FFFFFF"/>
                  </a:solidFill>
                  <a:latin typeface="Calibri"/>
                  <a:ea typeface="DejaVu Sans"/>
                </a:rPr>
                <a:t>3</a:t>
              </a:r>
              <a:endParaRPr lang="ru-RU" sz="2400" b="0" strike="noStrike" spc="-1">
                <a:latin typeface="Arial"/>
              </a:endParaRPr>
            </a:p>
          </p:txBody>
        </p:sp>
      </p:grpSp>
      <p:sp>
        <p:nvSpPr>
          <p:cNvPr id="150" name="CustomShape 17"/>
          <p:cNvSpPr/>
          <p:nvPr/>
        </p:nvSpPr>
        <p:spPr>
          <a:xfrm>
            <a:off x="1306440" y="891360"/>
            <a:ext cx="10429200" cy="7002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algn="just">
              <a:lnSpc>
                <a:spcPct val="100000"/>
              </a:lnSpc>
            </a:pPr>
            <a:r>
              <a:rPr lang="ru-RU" sz="2000" b="1" strike="noStrike" spc="-1">
                <a:solidFill>
                  <a:srgbClr val="7030A0"/>
                </a:solidFill>
                <a:latin typeface="Times New Roman"/>
                <a:ea typeface="Calibri"/>
              </a:rPr>
              <a:t>Изменение правил заполнения подраздела 1.1 для кадрового мероприятия «Переименование» (пункт 53 порядка): </a:t>
            </a:r>
            <a:endParaRPr lang="ru-RU" sz="2000" b="0" strike="noStrike" spc="-1">
              <a:latin typeface="Arial"/>
            </a:endParaRPr>
          </a:p>
        </p:txBody>
      </p:sp>
      <p:sp>
        <p:nvSpPr>
          <p:cNvPr id="151" name="CustomShape 18"/>
          <p:cNvSpPr/>
          <p:nvPr/>
        </p:nvSpPr>
        <p:spPr>
          <a:xfrm>
            <a:off x="1796760" y="1573560"/>
            <a:ext cx="10226880" cy="10051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algn="just">
              <a:lnSpc>
                <a:spcPct val="100000"/>
              </a:lnSpc>
            </a:pPr>
            <a:r>
              <a:rPr lang="ru-RU" sz="2000" b="0" strike="noStrike" spc="-1">
                <a:solidFill>
                  <a:srgbClr val="000000"/>
                </a:solidFill>
                <a:latin typeface="Times New Roman"/>
                <a:ea typeface="Calibri"/>
              </a:rPr>
              <a:t>Указание КМ «Переименование» при переводе ЗЛ из одного обособленного подразделения юридического лица в другое и в случае снятия с учета в СФР юридического лица по месту нахождения обособленного подразделения.</a:t>
            </a:r>
            <a:endParaRPr lang="ru-RU" sz="2000" b="0" strike="noStrike" spc="-1">
              <a:latin typeface="Arial"/>
            </a:endParaRPr>
          </a:p>
        </p:txBody>
      </p:sp>
      <p:sp>
        <p:nvSpPr>
          <p:cNvPr id="152" name="CustomShape 19"/>
          <p:cNvSpPr/>
          <p:nvPr/>
        </p:nvSpPr>
        <p:spPr>
          <a:xfrm>
            <a:off x="2016000" y="2880000"/>
            <a:ext cx="9791640" cy="7002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algn="just">
              <a:lnSpc>
                <a:spcPct val="100000"/>
              </a:lnSpc>
            </a:pPr>
            <a:r>
              <a:rPr lang="ru-RU" sz="2000" b="0" strike="noStrike" spc="-1">
                <a:solidFill>
                  <a:srgbClr val="000000"/>
                </a:solidFill>
                <a:latin typeface="Times New Roman"/>
                <a:ea typeface="Calibri"/>
              </a:rPr>
              <a:t>Указание КМ «Переименование» в отношении каждого договора ЗЛ с работодателем,</a:t>
            </a:r>
            <a:endParaRPr lang="ru-RU" sz="2000" b="0" strike="noStrike" spc="-1"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ru-RU" sz="2000" b="0" strike="noStrike" spc="-1">
                <a:solidFill>
                  <a:srgbClr val="000000"/>
                </a:solidFill>
                <a:latin typeface="Times New Roman"/>
                <a:ea typeface="Calibri"/>
              </a:rPr>
              <a:t> в случае если у страхователя с ЗЛ заключено несколько договоров. </a:t>
            </a:r>
            <a:endParaRPr lang="ru-RU" sz="2000" b="0" strike="noStrike" spc="-1">
              <a:latin typeface="Arial"/>
            </a:endParaRPr>
          </a:p>
        </p:txBody>
      </p:sp>
      <p:sp>
        <p:nvSpPr>
          <p:cNvPr id="153" name="CustomShape 20"/>
          <p:cNvSpPr/>
          <p:nvPr/>
        </p:nvSpPr>
        <p:spPr>
          <a:xfrm>
            <a:off x="2024640" y="3994920"/>
            <a:ext cx="9783000" cy="7002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algn="just">
              <a:lnSpc>
                <a:spcPct val="100000"/>
              </a:lnSpc>
            </a:pPr>
            <a:r>
              <a:rPr lang="ru-RU" sz="2000" b="0" strike="noStrike" spc="-1">
                <a:solidFill>
                  <a:srgbClr val="000000"/>
                </a:solidFill>
                <a:latin typeface="Times New Roman"/>
                <a:ea typeface="Calibri"/>
              </a:rPr>
              <a:t>Обязательность указания при представлении КМ «Переименование» «старого» и нового регистрационного номера страхователя в СФР.</a:t>
            </a:r>
            <a:endParaRPr lang="ru-RU" sz="2000" b="0" strike="noStrike" spc="-1">
              <a:latin typeface="Arial"/>
            </a:endParaRPr>
          </a:p>
        </p:txBody>
      </p:sp>
      <p:sp>
        <p:nvSpPr>
          <p:cNvPr id="154" name="CustomShape 21"/>
          <p:cNvSpPr/>
          <p:nvPr/>
        </p:nvSpPr>
        <p:spPr>
          <a:xfrm>
            <a:off x="1872000" y="4824000"/>
            <a:ext cx="10007640" cy="7002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ru-RU" sz="2000" b="0" strike="noStrike" spc="-1">
                <a:solidFill>
                  <a:srgbClr val="000000"/>
                </a:solidFill>
                <a:latin typeface="Times New Roman"/>
                <a:ea typeface="Calibri"/>
              </a:rPr>
              <a:t>Если переименование страхователя производится </a:t>
            </a:r>
            <a:r>
              <a:rPr lang="ru-RU" sz="2000" b="0" u="sng" strike="noStrike" spc="-1">
                <a:solidFill>
                  <a:srgbClr val="000000"/>
                </a:solidFill>
                <a:uFillTx/>
                <a:latin typeface="Times New Roman"/>
                <a:ea typeface="Calibri"/>
              </a:rPr>
              <a:t>без изменения регистрационного номера</a:t>
            </a:r>
            <a:r>
              <a:rPr lang="ru-RU" sz="2000" b="0" strike="noStrike" spc="-1">
                <a:solidFill>
                  <a:srgbClr val="000000"/>
                </a:solidFill>
                <a:latin typeface="Times New Roman"/>
                <a:ea typeface="Calibri"/>
              </a:rPr>
              <a:t>, то необходимо </a:t>
            </a:r>
            <a:r>
              <a:rPr lang="ru-RU" sz="2000" b="0" u="sng" strike="noStrike" spc="-1">
                <a:solidFill>
                  <a:srgbClr val="000000"/>
                </a:solidFill>
                <a:uFillTx/>
                <a:latin typeface="Times New Roman"/>
                <a:ea typeface="Calibri"/>
              </a:rPr>
              <a:t>дважды указывать</a:t>
            </a:r>
            <a:r>
              <a:rPr lang="ru-RU" sz="2000" b="0" strike="noStrike" spc="-1">
                <a:solidFill>
                  <a:srgbClr val="000000"/>
                </a:solidFill>
                <a:latin typeface="Times New Roman"/>
                <a:ea typeface="Calibri"/>
              </a:rPr>
              <a:t> действующий регистрационный номер в СФР.</a:t>
            </a:r>
            <a:endParaRPr lang="ru-RU" sz="2000" b="0" strike="noStrike" spc="-1"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CustomShape 1"/>
          <p:cNvSpPr/>
          <p:nvPr/>
        </p:nvSpPr>
        <p:spPr>
          <a:xfrm>
            <a:off x="504000" y="192240"/>
            <a:ext cx="11519640" cy="3920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spAutoFit/>
          </a:bodyPr>
          <a:lstStyle/>
          <a:p>
            <a:pPr algn="ctr">
              <a:lnSpc>
                <a:spcPct val="90000"/>
              </a:lnSpc>
            </a:pPr>
            <a:r>
              <a:rPr lang="ru-RU" sz="2200" b="1" strike="noStrike" spc="-1">
                <a:solidFill>
                  <a:srgbClr val="000000"/>
                </a:solidFill>
                <a:latin typeface="Times New Roman"/>
              </a:rPr>
              <a:t>Изменения в порядке заполнения подраздела 1.2 «Сведения о страховом стаже»</a:t>
            </a:r>
            <a:endParaRPr lang="ru-RU" sz="2200" b="0" strike="noStrike" spc="-1">
              <a:latin typeface="Arial"/>
            </a:endParaRPr>
          </a:p>
        </p:txBody>
      </p:sp>
      <p:grpSp>
        <p:nvGrpSpPr>
          <p:cNvPr id="156" name="Group 2"/>
          <p:cNvGrpSpPr/>
          <p:nvPr/>
        </p:nvGrpSpPr>
        <p:grpSpPr>
          <a:xfrm>
            <a:off x="1368360" y="4968000"/>
            <a:ext cx="5193000" cy="684720"/>
            <a:chOff x="1368360" y="4968000"/>
            <a:chExt cx="5193000" cy="684720"/>
          </a:xfrm>
        </p:grpSpPr>
        <p:sp>
          <p:nvSpPr>
            <p:cNvPr id="157" name="Line 3"/>
            <p:cNvSpPr/>
            <p:nvPr/>
          </p:nvSpPr>
          <p:spPr>
            <a:xfrm>
              <a:off x="1760760" y="5626440"/>
              <a:ext cx="4800600" cy="0"/>
            </a:xfrm>
            <a:prstGeom prst="line">
              <a:avLst/>
            </a:prstGeom>
            <a:ln w="25560" cap="rnd">
              <a:solidFill>
                <a:srgbClr val="969696"/>
              </a:solidFill>
              <a:prstDash val="sysDot"/>
              <a:round/>
              <a:tailEnd type="oval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58" name="CustomShape 4"/>
            <p:cNvSpPr/>
            <p:nvPr/>
          </p:nvSpPr>
          <p:spPr>
            <a:xfrm rot="3419400">
              <a:off x="1477080" y="5050080"/>
              <a:ext cx="478800" cy="519840"/>
            </a:xfrm>
            <a:prstGeom prst="rect">
              <a:avLst/>
            </a:prstGeom>
            <a:gradFill rotWithShape="0">
              <a:gsLst>
                <a:gs pos="0">
                  <a:srgbClr val="FF7C80"/>
                </a:gs>
                <a:gs pos="100000">
                  <a:srgbClr val="76393B"/>
                </a:gs>
              </a:gsLst>
              <a:lin ang="8814000"/>
            </a:gradFill>
            <a:ln w="9360">
              <a:noFill/>
            </a:ln>
            <a:scene3d>
              <a:camera prst="legacyPerspectiveFront">
                <a:rot lat="0" lon="1500000" rev="0"/>
              </a:camera>
              <a:lightRig rig="legacyFlat4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FF7C80"/>
              </a:extrusionClr>
            </a:sp3d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59" name="CustomShape 5"/>
            <p:cNvSpPr/>
            <p:nvPr/>
          </p:nvSpPr>
          <p:spPr>
            <a:xfrm>
              <a:off x="3162240" y="5137560"/>
              <a:ext cx="2225880" cy="45576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60" name="CustomShape 6"/>
            <p:cNvSpPr/>
            <p:nvPr/>
          </p:nvSpPr>
          <p:spPr>
            <a:xfrm>
              <a:off x="1541520" y="5093280"/>
              <a:ext cx="334800" cy="45576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ru-RU" sz="2400" b="1" strike="noStrike" spc="-1">
                  <a:solidFill>
                    <a:srgbClr val="FFFFFF"/>
                  </a:solidFill>
                  <a:latin typeface="Calibri"/>
                  <a:ea typeface="DejaVu Sans"/>
                </a:rPr>
                <a:t>4</a:t>
              </a:r>
              <a:endParaRPr lang="ru-RU" sz="2400" b="0" strike="noStrike" spc="-1">
                <a:latin typeface="Arial"/>
              </a:endParaRPr>
            </a:p>
          </p:txBody>
        </p:sp>
      </p:grpSp>
      <p:grpSp>
        <p:nvGrpSpPr>
          <p:cNvPr id="161" name="Group 7"/>
          <p:cNvGrpSpPr/>
          <p:nvPr/>
        </p:nvGrpSpPr>
        <p:grpSpPr>
          <a:xfrm>
            <a:off x="1215000" y="1330920"/>
            <a:ext cx="5193000" cy="684720"/>
            <a:chOff x="1215000" y="1330920"/>
            <a:chExt cx="5193000" cy="684720"/>
          </a:xfrm>
        </p:grpSpPr>
        <p:sp>
          <p:nvSpPr>
            <p:cNvPr id="162" name="Line 8"/>
            <p:cNvSpPr/>
            <p:nvPr/>
          </p:nvSpPr>
          <p:spPr>
            <a:xfrm>
              <a:off x="1607400" y="1989360"/>
              <a:ext cx="4800600" cy="0"/>
            </a:xfrm>
            <a:prstGeom prst="line">
              <a:avLst/>
            </a:prstGeom>
            <a:ln w="25560" cap="rnd">
              <a:solidFill>
                <a:srgbClr val="969696"/>
              </a:solidFill>
              <a:prstDash val="sysDot"/>
              <a:round/>
              <a:tailEnd type="oval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63" name="CustomShape 9"/>
            <p:cNvSpPr/>
            <p:nvPr/>
          </p:nvSpPr>
          <p:spPr>
            <a:xfrm rot="3419400">
              <a:off x="1323720" y="1413000"/>
              <a:ext cx="478800" cy="519840"/>
            </a:xfrm>
            <a:prstGeom prst="rect">
              <a:avLst/>
            </a:prstGeom>
            <a:gradFill rotWithShape="0">
              <a:gsLst>
                <a:gs pos="0">
                  <a:srgbClr val="99CC00"/>
                </a:gs>
                <a:gs pos="100000">
                  <a:srgbClr val="465E00"/>
                </a:gs>
              </a:gsLst>
              <a:lin ang="8814000"/>
            </a:gradFill>
            <a:ln w="9360">
              <a:noFill/>
            </a:ln>
            <a:scene3d>
              <a:camera prst="legacyPerspectiveFront">
                <a:rot lat="0" lon="1500000" rev="0"/>
              </a:camera>
              <a:lightRig rig="legacyFlat4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99CC00"/>
              </a:extrusionClr>
            </a:sp3d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64" name="CustomShape 10"/>
            <p:cNvSpPr/>
            <p:nvPr/>
          </p:nvSpPr>
          <p:spPr>
            <a:xfrm>
              <a:off x="3008880" y="1500480"/>
              <a:ext cx="2225880" cy="45576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65" name="CustomShape 11"/>
            <p:cNvSpPr/>
            <p:nvPr/>
          </p:nvSpPr>
          <p:spPr>
            <a:xfrm>
              <a:off x="1388160" y="1456200"/>
              <a:ext cx="334800" cy="45576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ru-RU" sz="2400" b="1" strike="noStrike" spc="-1">
                  <a:solidFill>
                    <a:srgbClr val="FFFFFF"/>
                  </a:solidFill>
                  <a:latin typeface="Calibri"/>
                  <a:ea typeface="DejaVu Sans"/>
                </a:rPr>
                <a:t>1</a:t>
              </a:r>
              <a:endParaRPr lang="ru-RU" sz="2400" b="0" strike="noStrike" spc="-1">
                <a:latin typeface="Arial"/>
              </a:endParaRPr>
            </a:p>
          </p:txBody>
        </p:sp>
      </p:grpSp>
      <p:grpSp>
        <p:nvGrpSpPr>
          <p:cNvPr id="166" name="Group 12"/>
          <p:cNvGrpSpPr/>
          <p:nvPr/>
        </p:nvGrpSpPr>
        <p:grpSpPr>
          <a:xfrm>
            <a:off x="1296360" y="2482920"/>
            <a:ext cx="5193000" cy="684720"/>
            <a:chOff x="1296360" y="2482920"/>
            <a:chExt cx="5193000" cy="684720"/>
          </a:xfrm>
        </p:grpSpPr>
        <p:sp>
          <p:nvSpPr>
            <p:cNvPr id="167" name="Line 13"/>
            <p:cNvSpPr/>
            <p:nvPr/>
          </p:nvSpPr>
          <p:spPr>
            <a:xfrm>
              <a:off x="1688760" y="3141360"/>
              <a:ext cx="4800600" cy="0"/>
            </a:xfrm>
            <a:prstGeom prst="line">
              <a:avLst/>
            </a:prstGeom>
            <a:ln w="25560" cap="rnd">
              <a:solidFill>
                <a:srgbClr val="969696"/>
              </a:solidFill>
              <a:prstDash val="sysDot"/>
              <a:round/>
              <a:tailEnd type="oval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68" name="CustomShape 14"/>
            <p:cNvSpPr/>
            <p:nvPr/>
          </p:nvSpPr>
          <p:spPr>
            <a:xfrm rot="3419400">
              <a:off x="1405080" y="2565000"/>
              <a:ext cx="478800" cy="519840"/>
            </a:xfrm>
            <a:prstGeom prst="rect">
              <a:avLst/>
            </a:prstGeom>
            <a:gradFill rotWithShape="0">
              <a:gsLst>
                <a:gs pos="0">
                  <a:srgbClr val="006699"/>
                </a:gs>
                <a:gs pos="100000">
                  <a:srgbClr val="002F46"/>
                </a:gs>
              </a:gsLst>
              <a:lin ang="8814000"/>
            </a:gradFill>
            <a:ln w="9360">
              <a:noFill/>
            </a:ln>
            <a:scene3d>
              <a:camera prst="legacyPerspectiveFront">
                <a:rot lat="0" lon="1500000" rev="0"/>
              </a:camera>
              <a:lightRig rig="legacyFlat4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006699"/>
              </a:extrusionClr>
            </a:sp3d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69" name="CustomShape 15"/>
            <p:cNvSpPr/>
            <p:nvPr/>
          </p:nvSpPr>
          <p:spPr>
            <a:xfrm>
              <a:off x="3090240" y="2652840"/>
              <a:ext cx="2225880" cy="45576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70" name="CustomShape 16"/>
            <p:cNvSpPr/>
            <p:nvPr/>
          </p:nvSpPr>
          <p:spPr>
            <a:xfrm>
              <a:off x="1469520" y="2608200"/>
              <a:ext cx="334800" cy="45576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ru-RU" sz="2400" b="1" strike="noStrike" spc="-1">
                  <a:solidFill>
                    <a:srgbClr val="FFFFFF"/>
                  </a:solidFill>
                  <a:latin typeface="Calibri"/>
                  <a:ea typeface="DejaVu Sans"/>
                </a:rPr>
                <a:t>2</a:t>
              </a:r>
              <a:endParaRPr lang="ru-RU" sz="2400" b="0" strike="noStrike" spc="-1">
                <a:latin typeface="Arial"/>
              </a:endParaRPr>
            </a:p>
          </p:txBody>
        </p:sp>
      </p:grpSp>
      <p:grpSp>
        <p:nvGrpSpPr>
          <p:cNvPr id="171" name="Group 17"/>
          <p:cNvGrpSpPr/>
          <p:nvPr/>
        </p:nvGrpSpPr>
        <p:grpSpPr>
          <a:xfrm>
            <a:off x="1287000" y="3600000"/>
            <a:ext cx="5193000" cy="684720"/>
            <a:chOff x="1287000" y="3600000"/>
            <a:chExt cx="5193000" cy="684720"/>
          </a:xfrm>
        </p:grpSpPr>
        <p:sp>
          <p:nvSpPr>
            <p:cNvPr id="172" name="Line 18"/>
            <p:cNvSpPr/>
            <p:nvPr/>
          </p:nvSpPr>
          <p:spPr>
            <a:xfrm>
              <a:off x="1681200" y="4257000"/>
              <a:ext cx="4798800" cy="1800"/>
            </a:xfrm>
            <a:prstGeom prst="line">
              <a:avLst/>
            </a:prstGeom>
            <a:ln w="25560" cap="rnd">
              <a:solidFill>
                <a:srgbClr val="969696"/>
              </a:solidFill>
              <a:prstDash val="sysDot"/>
              <a:round/>
              <a:tailEnd type="oval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73" name="CustomShape 19"/>
            <p:cNvSpPr/>
            <p:nvPr/>
          </p:nvSpPr>
          <p:spPr>
            <a:xfrm rot="3419400">
              <a:off x="1395720" y="3682080"/>
              <a:ext cx="478800" cy="519840"/>
            </a:xfrm>
            <a:prstGeom prst="rect">
              <a:avLst/>
            </a:prstGeom>
            <a:gradFill rotWithShape="0">
              <a:gsLst>
                <a:gs pos="0">
                  <a:srgbClr val="FF9933"/>
                </a:gs>
                <a:gs pos="100000">
                  <a:srgbClr val="764617"/>
                </a:gs>
              </a:gsLst>
              <a:lin ang="8814000"/>
            </a:gradFill>
            <a:ln w="9360">
              <a:noFill/>
            </a:ln>
            <a:scene3d>
              <a:camera prst="legacyPerspectiveFront">
                <a:rot lat="0" lon="1500000" rev="0"/>
              </a:camera>
              <a:lightRig rig="legacyFlat4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FF9933"/>
              </a:extrusionClr>
            </a:sp3d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74" name="CustomShape 20"/>
            <p:cNvSpPr/>
            <p:nvPr/>
          </p:nvSpPr>
          <p:spPr>
            <a:xfrm>
              <a:off x="3080880" y="3769920"/>
              <a:ext cx="2225880" cy="45576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75" name="CustomShape 21"/>
            <p:cNvSpPr/>
            <p:nvPr/>
          </p:nvSpPr>
          <p:spPr>
            <a:xfrm>
              <a:off x="1460160" y="3725640"/>
              <a:ext cx="334800" cy="45576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ru-RU" sz="2400" b="1" strike="noStrike" spc="-1">
                  <a:solidFill>
                    <a:srgbClr val="FFFFFF"/>
                  </a:solidFill>
                  <a:latin typeface="Calibri"/>
                  <a:ea typeface="DejaVu Sans"/>
                </a:rPr>
                <a:t>3</a:t>
              </a:r>
              <a:endParaRPr lang="ru-RU" sz="2400" b="0" strike="noStrike" spc="-1">
                <a:latin typeface="Arial"/>
              </a:endParaRPr>
            </a:p>
          </p:txBody>
        </p:sp>
      </p:grpSp>
      <p:sp>
        <p:nvSpPr>
          <p:cNvPr id="176" name="CustomShape 22"/>
          <p:cNvSpPr/>
          <p:nvPr/>
        </p:nvSpPr>
        <p:spPr>
          <a:xfrm>
            <a:off x="1907640" y="798120"/>
            <a:ext cx="10116000" cy="13093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algn="just">
              <a:lnSpc>
                <a:spcPct val="100000"/>
              </a:lnSpc>
            </a:pPr>
            <a:r>
              <a:rPr lang="ru-RU" sz="2000" b="0" strike="noStrike" spc="-1">
                <a:solidFill>
                  <a:srgbClr val="000000"/>
                </a:solidFill>
                <a:latin typeface="Times New Roman"/>
                <a:ea typeface="Calibri"/>
              </a:rPr>
              <a:t>уточнение по указанию периода работы (</a:t>
            </a:r>
            <a:r>
              <a:rPr lang="ru-RU" sz="2000" b="1" strike="noStrike" spc="-1">
                <a:solidFill>
                  <a:srgbClr val="000000"/>
                </a:solidFill>
                <a:latin typeface="Times New Roman"/>
                <a:ea typeface="Calibri"/>
              </a:rPr>
              <a:t>пункт 6 </a:t>
            </a:r>
            <a:r>
              <a:rPr lang="ru-RU" sz="2000" b="0" strike="noStrike" spc="-1">
                <a:solidFill>
                  <a:srgbClr val="000000"/>
                </a:solidFill>
                <a:latin typeface="Times New Roman"/>
                <a:ea typeface="Calibri"/>
              </a:rPr>
              <a:t>порядка): в подразделе 1.2 должен указываться весь период работы ЗЛ у страхователя в отчетном периоде, а не только периоды, перечисленные в пункте 3 статьи 11 Федерального закона от 1 апреля 1996 г.         № 27-ФЗ;</a:t>
            </a:r>
            <a:endParaRPr lang="ru-RU" sz="2000" b="0" strike="noStrike" spc="-1">
              <a:latin typeface="Arial"/>
            </a:endParaRPr>
          </a:p>
        </p:txBody>
      </p:sp>
      <p:sp>
        <p:nvSpPr>
          <p:cNvPr id="177" name="CustomShape 23"/>
          <p:cNvSpPr/>
          <p:nvPr/>
        </p:nvSpPr>
        <p:spPr>
          <a:xfrm>
            <a:off x="1944000" y="2232000"/>
            <a:ext cx="9935640" cy="10051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algn="just">
              <a:lnSpc>
                <a:spcPct val="100000"/>
              </a:lnSpc>
            </a:pPr>
            <a:r>
              <a:rPr lang="ru-RU" sz="2000" b="0" strike="noStrike" spc="-1">
                <a:solidFill>
                  <a:srgbClr val="000000"/>
                </a:solidFill>
                <a:latin typeface="Times New Roman"/>
                <a:ea typeface="Calibri"/>
              </a:rPr>
              <a:t>дополнение новым типом сведений </a:t>
            </a:r>
            <a:r>
              <a:rPr lang="ru-RU" sz="2000" b="1" strike="noStrike" spc="-1">
                <a:solidFill>
                  <a:srgbClr val="000000"/>
                </a:solidFill>
                <a:latin typeface="Times New Roman"/>
                <a:ea typeface="Calibri"/>
              </a:rPr>
              <a:t>«Назначение выплат по ОСС» </a:t>
            </a:r>
            <a:r>
              <a:rPr lang="ru-RU" sz="2000" b="0" strike="noStrike" spc="-1">
                <a:solidFill>
                  <a:srgbClr val="000000"/>
                </a:solidFill>
                <a:latin typeface="Times New Roman"/>
                <a:ea typeface="Calibri"/>
              </a:rPr>
              <a:t>(</a:t>
            </a:r>
            <a:r>
              <a:rPr lang="ru-RU" sz="2000" b="1" strike="noStrike" spc="-1">
                <a:solidFill>
                  <a:srgbClr val="000000"/>
                </a:solidFill>
                <a:latin typeface="Times New Roman"/>
                <a:ea typeface="Calibri"/>
              </a:rPr>
              <a:t>пункт 55 </a:t>
            </a:r>
            <a:r>
              <a:rPr lang="ru-RU" sz="2000" b="0" strike="noStrike" spc="-1">
                <a:solidFill>
                  <a:srgbClr val="000000"/>
                </a:solidFill>
                <a:latin typeface="Times New Roman"/>
                <a:ea typeface="Calibri"/>
              </a:rPr>
              <a:t>порядка): представляется при подаче ЗЛ заявления о предоставлении отпуска по беременности и родам или заявления о предоставлении отпуска по уходу за ребенком;</a:t>
            </a:r>
            <a:endParaRPr lang="ru-RU" sz="2000" b="0" strike="noStrike" spc="-1">
              <a:latin typeface="Arial"/>
            </a:endParaRPr>
          </a:p>
        </p:txBody>
      </p:sp>
      <p:sp>
        <p:nvSpPr>
          <p:cNvPr id="178" name="CustomShape 24"/>
          <p:cNvSpPr/>
          <p:nvPr/>
        </p:nvSpPr>
        <p:spPr>
          <a:xfrm>
            <a:off x="2042640" y="3466800"/>
            <a:ext cx="10053000" cy="7002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algn="just">
              <a:lnSpc>
                <a:spcPct val="100000"/>
              </a:lnSpc>
            </a:pPr>
            <a:r>
              <a:rPr lang="ru-RU" sz="2000" b="0" strike="noStrike" spc="-1">
                <a:solidFill>
                  <a:srgbClr val="000000"/>
                </a:solidFill>
                <a:latin typeface="Times New Roman"/>
                <a:ea typeface="Calibri"/>
              </a:rPr>
              <a:t>новый </a:t>
            </a:r>
            <a:r>
              <a:rPr lang="ru-RU" sz="2000" b="1" strike="noStrike" spc="-1">
                <a:solidFill>
                  <a:srgbClr val="000000"/>
                </a:solidFill>
                <a:latin typeface="Times New Roman"/>
                <a:ea typeface="Calibri"/>
              </a:rPr>
              <a:t>код «ОКУ» </a:t>
            </a:r>
            <a:r>
              <a:rPr lang="ru-RU" sz="2000" b="0" strike="noStrike" spc="-1">
                <a:solidFill>
                  <a:srgbClr val="000000"/>
                </a:solidFill>
                <a:latin typeface="Times New Roman"/>
                <a:ea typeface="Calibri"/>
              </a:rPr>
              <a:t>(особые климатические условия) для указания в графе 4 «Код территориальных условий» (</a:t>
            </a:r>
            <a:r>
              <a:rPr lang="ru-RU" sz="2000" b="1" strike="noStrike" spc="-1">
                <a:solidFill>
                  <a:srgbClr val="000000"/>
                </a:solidFill>
                <a:latin typeface="Times New Roman"/>
                <a:ea typeface="Calibri"/>
              </a:rPr>
              <a:t>пункт 65 </a:t>
            </a:r>
            <a:r>
              <a:rPr lang="ru-RU" sz="2000" b="0" strike="noStrike" spc="-1">
                <a:solidFill>
                  <a:srgbClr val="000000"/>
                </a:solidFill>
                <a:latin typeface="Times New Roman"/>
                <a:ea typeface="Calibri"/>
              </a:rPr>
              <a:t>порядка);</a:t>
            </a:r>
            <a:endParaRPr lang="ru-RU" sz="2000" b="0" strike="noStrike" spc="-1">
              <a:latin typeface="Arial"/>
            </a:endParaRPr>
          </a:p>
        </p:txBody>
      </p:sp>
      <p:sp>
        <p:nvSpPr>
          <p:cNvPr id="179" name="CustomShape 25"/>
          <p:cNvSpPr/>
          <p:nvPr/>
        </p:nvSpPr>
        <p:spPr>
          <a:xfrm>
            <a:off x="2137320" y="4432320"/>
            <a:ext cx="9814320" cy="13100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algn="just">
              <a:lnSpc>
                <a:spcPct val="100000"/>
              </a:lnSpc>
            </a:pPr>
            <a:r>
              <a:rPr lang="ru-RU" sz="2000" b="0" strike="noStrike" spc="-1">
                <a:solidFill>
                  <a:srgbClr val="000000"/>
                </a:solidFill>
                <a:latin typeface="Times New Roman"/>
                <a:ea typeface="Calibri"/>
              </a:rPr>
              <a:t>уточнение правил заполнения граф по СОУТ (</a:t>
            </a:r>
            <a:r>
              <a:rPr lang="ru-RU" sz="2000" b="1" strike="noStrike" spc="-1">
                <a:solidFill>
                  <a:srgbClr val="000000"/>
                </a:solidFill>
                <a:latin typeface="Times New Roman"/>
                <a:ea typeface="Calibri"/>
              </a:rPr>
              <a:t>пункт 105 </a:t>
            </a:r>
            <a:r>
              <a:rPr lang="ru-RU" sz="2000" b="0" strike="noStrike" spc="-1">
                <a:solidFill>
                  <a:srgbClr val="000000"/>
                </a:solidFill>
                <a:latin typeface="Times New Roman"/>
                <a:ea typeface="Calibri"/>
              </a:rPr>
              <a:t>порядка);: графа 11 «Индивидуальный номер рабочего места» и графа 12 «Класс (подкласс) условий труда» обязательны к заполнению только в случае если у страхователя проведена специальная оценка условий труда, и у ЗЛ имеются основания для досрочного назначения пенсии.</a:t>
            </a:r>
            <a:endParaRPr lang="ru-RU" sz="2000" b="0" strike="noStrike" spc="-1"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CustomShape 1"/>
          <p:cNvSpPr/>
          <p:nvPr/>
        </p:nvSpPr>
        <p:spPr>
          <a:xfrm>
            <a:off x="504000" y="128520"/>
            <a:ext cx="11519640" cy="4471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spAutoFit/>
          </a:bodyPr>
          <a:lstStyle/>
          <a:p>
            <a:pPr algn="ctr">
              <a:lnSpc>
                <a:spcPct val="90000"/>
              </a:lnSpc>
            </a:pPr>
            <a:r>
              <a:rPr lang="ru-RU" sz="2600" b="1" strike="noStrike" spc="-1">
                <a:solidFill>
                  <a:srgbClr val="000000"/>
                </a:solidFill>
                <a:latin typeface="Times New Roman"/>
              </a:rPr>
              <a:t>Изменения в порядке заполнения подраздела 1.3 (бюджетники)</a:t>
            </a:r>
            <a:endParaRPr lang="ru-RU" sz="2600" b="0" strike="noStrike" spc="-1">
              <a:latin typeface="Arial"/>
            </a:endParaRPr>
          </a:p>
        </p:txBody>
      </p:sp>
      <p:grpSp>
        <p:nvGrpSpPr>
          <p:cNvPr id="181" name="Group 2"/>
          <p:cNvGrpSpPr/>
          <p:nvPr/>
        </p:nvGrpSpPr>
        <p:grpSpPr>
          <a:xfrm>
            <a:off x="1287000" y="1114920"/>
            <a:ext cx="5193000" cy="684720"/>
            <a:chOff x="1287000" y="1114920"/>
            <a:chExt cx="5193000" cy="684720"/>
          </a:xfrm>
        </p:grpSpPr>
        <p:sp>
          <p:nvSpPr>
            <p:cNvPr id="182" name="Line 3"/>
            <p:cNvSpPr/>
            <p:nvPr/>
          </p:nvSpPr>
          <p:spPr>
            <a:xfrm>
              <a:off x="1679400" y="1773360"/>
              <a:ext cx="4800600" cy="0"/>
            </a:xfrm>
            <a:prstGeom prst="line">
              <a:avLst/>
            </a:prstGeom>
            <a:ln w="25560" cap="rnd">
              <a:solidFill>
                <a:srgbClr val="969696"/>
              </a:solidFill>
              <a:prstDash val="sysDot"/>
              <a:round/>
              <a:tailEnd type="oval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83" name="CustomShape 4"/>
            <p:cNvSpPr/>
            <p:nvPr/>
          </p:nvSpPr>
          <p:spPr>
            <a:xfrm rot="3419400">
              <a:off x="1395720" y="1197000"/>
              <a:ext cx="478800" cy="519840"/>
            </a:xfrm>
            <a:prstGeom prst="rect">
              <a:avLst/>
            </a:prstGeom>
            <a:gradFill rotWithShape="0">
              <a:gsLst>
                <a:gs pos="0">
                  <a:srgbClr val="99CC00"/>
                </a:gs>
                <a:gs pos="100000">
                  <a:srgbClr val="465E00"/>
                </a:gs>
              </a:gsLst>
              <a:lin ang="8814000"/>
            </a:gradFill>
            <a:ln w="9360">
              <a:noFill/>
            </a:ln>
            <a:scene3d>
              <a:camera prst="legacyPerspectiveFront">
                <a:rot lat="0" lon="1500000" rev="0"/>
              </a:camera>
              <a:lightRig rig="legacyFlat4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99CC00"/>
              </a:extrusionClr>
            </a:sp3d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84" name="CustomShape 5"/>
            <p:cNvSpPr/>
            <p:nvPr/>
          </p:nvSpPr>
          <p:spPr>
            <a:xfrm>
              <a:off x="3080880" y="1284480"/>
              <a:ext cx="2225880" cy="45576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85" name="CustomShape 6"/>
            <p:cNvSpPr/>
            <p:nvPr/>
          </p:nvSpPr>
          <p:spPr>
            <a:xfrm>
              <a:off x="1460160" y="1240200"/>
              <a:ext cx="334800" cy="45576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ru-RU" sz="2400" b="1" strike="noStrike" spc="-1">
                  <a:solidFill>
                    <a:srgbClr val="FFFFFF"/>
                  </a:solidFill>
                  <a:latin typeface="Calibri"/>
                  <a:ea typeface="DejaVu Sans"/>
                </a:rPr>
                <a:t>1</a:t>
              </a:r>
              <a:endParaRPr lang="ru-RU" sz="2400" b="0" strike="noStrike" spc="-1">
                <a:latin typeface="Arial"/>
              </a:endParaRPr>
            </a:p>
          </p:txBody>
        </p:sp>
      </p:grpSp>
      <p:grpSp>
        <p:nvGrpSpPr>
          <p:cNvPr id="186" name="Group 7"/>
          <p:cNvGrpSpPr/>
          <p:nvPr/>
        </p:nvGrpSpPr>
        <p:grpSpPr>
          <a:xfrm>
            <a:off x="1368360" y="4032000"/>
            <a:ext cx="5193000" cy="684720"/>
            <a:chOff x="1368360" y="4032000"/>
            <a:chExt cx="5193000" cy="684720"/>
          </a:xfrm>
        </p:grpSpPr>
        <p:sp>
          <p:nvSpPr>
            <p:cNvPr id="187" name="Line 8"/>
            <p:cNvSpPr/>
            <p:nvPr/>
          </p:nvSpPr>
          <p:spPr>
            <a:xfrm>
              <a:off x="1760760" y="4690440"/>
              <a:ext cx="4800600" cy="0"/>
            </a:xfrm>
            <a:prstGeom prst="line">
              <a:avLst/>
            </a:prstGeom>
            <a:ln w="25560" cap="rnd">
              <a:solidFill>
                <a:srgbClr val="969696"/>
              </a:solidFill>
              <a:prstDash val="sysDot"/>
              <a:round/>
              <a:tailEnd type="oval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88" name="CustomShape 9"/>
            <p:cNvSpPr/>
            <p:nvPr/>
          </p:nvSpPr>
          <p:spPr>
            <a:xfrm rot="3419400">
              <a:off x="1477080" y="4114080"/>
              <a:ext cx="478800" cy="519840"/>
            </a:xfrm>
            <a:prstGeom prst="rect">
              <a:avLst/>
            </a:prstGeom>
            <a:gradFill rotWithShape="0">
              <a:gsLst>
                <a:gs pos="0">
                  <a:srgbClr val="006699"/>
                </a:gs>
                <a:gs pos="100000">
                  <a:srgbClr val="002F46"/>
                </a:gs>
              </a:gsLst>
              <a:lin ang="8814000"/>
            </a:gradFill>
            <a:ln w="9360">
              <a:noFill/>
            </a:ln>
            <a:scene3d>
              <a:camera prst="legacyPerspectiveFront">
                <a:rot lat="0" lon="1500000" rev="0"/>
              </a:camera>
              <a:lightRig rig="legacyFlat4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006699"/>
              </a:extrusionClr>
            </a:sp3d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89" name="CustomShape 10"/>
            <p:cNvSpPr/>
            <p:nvPr/>
          </p:nvSpPr>
          <p:spPr>
            <a:xfrm>
              <a:off x="3162240" y="4201920"/>
              <a:ext cx="2225880" cy="45576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90" name="CustomShape 11"/>
            <p:cNvSpPr/>
            <p:nvPr/>
          </p:nvSpPr>
          <p:spPr>
            <a:xfrm>
              <a:off x="1541520" y="4157280"/>
              <a:ext cx="334800" cy="45576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ru-RU" sz="2400" b="1" strike="noStrike" spc="-1">
                  <a:solidFill>
                    <a:srgbClr val="FFFFFF"/>
                  </a:solidFill>
                  <a:latin typeface="Calibri"/>
                  <a:ea typeface="DejaVu Sans"/>
                </a:rPr>
                <a:t>2</a:t>
              </a:r>
              <a:endParaRPr lang="ru-RU" sz="2400" b="0" strike="noStrike" spc="-1">
                <a:latin typeface="Arial"/>
              </a:endParaRPr>
            </a:p>
          </p:txBody>
        </p:sp>
      </p:grpSp>
      <p:sp>
        <p:nvSpPr>
          <p:cNvPr id="191" name="CustomShape 12"/>
          <p:cNvSpPr/>
          <p:nvPr/>
        </p:nvSpPr>
        <p:spPr>
          <a:xfrm>
            <a:off x="2146320" y="1224000"/>
            <a:ext cx="3757320" cy="4248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ru-RU" sz="2000" b="1" strike="noStrike" spc="-1">
                <a:solidFill>
                  <a:srgbClr val="000000"/>
                </a:solidFill>
                <a:latin typeface="Times New Roman"/>
                <a:ea typeface="Calibri"/>
              </a:rPr>
              <a:t>исключены</a:t>
            </a:r>
            <a:r>
              <a:rPr lang="ru-RU" sz="2000" b="0" strike="noStrike" spc="-1">
                <a:solidFill>
                  <a:srgbClr val="000000"/>
                </a:solidFill>
                <a:latin typeface="Times New Roman"/>
                <a:ea typeface="Calibri"/>
              </a:rPr>
              <a:t> следующие коды:</a:t>
            </a:r>
            <a:r>
              <a:rPr lang="ru-RU" sz="2200" b="0" strike="noStrike" spc="-1">
                <a:solidFill>
                  <a:srgbClr val="002060"/>
                </a:solidFill>
                <a:latin typeface="Times New Roman"/>
                <a:ea typeface="Calibri"/>
              </a:rPr>
              <a:t> </a:t>
            </a:r>
            <a:endParaRPr lang="ru-RU" sz="2200" b="0" strike="noStrike" spc="-1">
              <a:latin typeface="Arial"/>
            </a:endParaRPr>
          </a:p>
        </p:txBody>
      </p:sp>
      <p:sp>
        <p:nvSpPr>
          <p:cNvPr id="192" name="CustomShape 13"/>
          <p:cNvSpPr/>
          <p:nvPr/>
        </p:nvSpPr>
        <p:spPr>
          <a:xfrm>
            <a:off x="1800000" y="1872000"/>
            <a:ext cx="9863640" cy="19191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algn="just">
              <a:lnSpc>
                <a:spcPct val="100000"/>
              </a:lnSpc>
            </a:pPr>
            <a:r>
              <a:rPr lang="ru-RU" sz="2000" b="0" strike="noStrike" spc="-1">
                <a:solidFill>
                  <a:srgbClr val="000000"/>
                </a:solidFill>
                <a:latin typeface="Times New Roman"/>
                <a:ea typeface="Calibri"/>
              </a:rPr>
              <a:t>- из справочника кодов типа организации - код 6.0 «Иные организации, не заполняющие формы статистического наблюдения в соответствии с приказом Росстата № 457»</a:t>
            </a:r>
            <a:endParaRPr lang="ru-RU" sz="2000" b="0" strike="noStrike" spc="-1"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ru-RU" sz="2000" b="0" strike="noStrike" spc="-1">
                <a:solidFill>
                  <a:srgbClr val="000000"/>
                </a:solidFill>
                <a:latin typeface="Times New Roman"/>
                <a:ea typeface="Calibri"/>
              </a:rPr>
              <a:t> </a:t>
            </a:r>
            <a:endParaRPr lang="ru-RU" sz="2000" b="0" strike="noStrike" spc="-1"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ru-RU" sz="2000" b="0" strike="noStrike" spc="-1">
                <a:solidFill>
                  <a:srgbClr val="000000"/>
                </a:solidFill>
                <a:latin typeface="Times New Roman"/>
                <a:ea typeface="Calibri"/>
              </a:rPr>
              <a:t>- из справочника кодов категории персонала - код 600 «Работники организаций, не представляющих формы статистической отчетности в соответствии с приказом Росстата от 30 июля 2021 г. № 457»;</a:t>
            </a:r>
            <a:endParaRPr lang="ru-RU" sz="2000" b="0" strike="noStrike" spc="-1">
              <a:latin typeface="Arial"/>
            </a:endParaRPr>
          </a:p>
        </p:txBody>
      </p:sp>
      <p:sp>
        <p:nvSpPr>
          <p:cNvPr id="193" name="CustomShape 14"/>
          <p:cNvSpPr/>
          <p:nvPr/>
        </p:nvSpPr>
        <p:spPr>
          <a:xfrm>
            <a:off x="2088000" y="3744000"/>
            <a:ext cx="9719640" cy="10051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algn="just">
              <a:lnSpc>
                <a:spcPct val="100000"/>
              </a:lnSpc>
            </a:pPr>
            <a:r>
              <a:rPr lang="ru-RU" sz="2000" b="0" strike="noStrike" spc="-1">
                <a:solidFill>
                  <a:srgbClr val="000000"/>
                </a:solidFill>
                <a:latin typeface="Times New Roman"/>
                <a:ea typeface="Calibri"/>
              </a:rPr>
              <a:t>введена новая графа 4 «Работники, не включаемые в расчет среднесписочной численности» в таблице «Сведения об условиях занятости и заработной плате» (</a:t>
            </a:r>
            <a:r>
              <a:rPr lang="ru-RU" sz="2000" b="1" strike="noStrike" spc="-1">
                <a:solidFill>
                  <a:srgbClr val="000000"/>
                </a:solidFill>
                <a:latin typeface="Times New Roman"/>
                <a:ea typeface="Calibri"/>
              </a:rPr>
              <a:t>пункт 122</a:t>
            </a:r>
            <a:r>
              <a:rPr lang="ru-RU" sz="2000" b="0" strike="noStrike" spc="-1">
                <a:solidFill>
                  <a:srgbClr val="000000"/>
                </a:solidFill>
                <a:latin typeface="Times New Roman"/>
                <a:ea typeface="Calibri"/>
              </a:rPr>
              <a:t> порядка) для следующих категорий работников:</a:t>
            </a:r>
            <a:endParaRPr lang="ru-RU" sz="2000" b="0" strike="noStrike" spc="-1">
              <a:latin typeface="Arial"/>
            </a:endParaRPr>
          </a:p>
        </p:txBody>
      </p:sp>
      <p:sp>
        <p:nvSpPr>
          <p:cNvPr id="194" name="CustomShape 15"/>
          <p:cNvSpPr/>
          <p:nvPr/>
        </p:nvSpPr>
        <p:spPr>
          <a:xfrm>
            <a:off x="1728000" y="4824000"/>
            <a:ext cx="9110880" cy="16142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algn="just">
              <a:lnSpc>
                <a:spcPct val="100000"/>
              </a:lnSpc>
            </a:pPr>
            <a:r>
              <a:rPr lang="ru-RU" sz="2000" b="0" strike="noStrike" spc="-1">
                <a:solidFill>
                  <a:srgbClr val="000000"/>
                </a:solidFill>
                <a:latin typeface="Times New Roman"/>
                <a:ea typeface="Calibri"/>
              </a:rPr>
              <a:t>- женщины, находившиеся в отпусках по беременности и родам, и в отпусках по уходу за ребенком;</a:t>
            </a:r>
            <a:endParaRPr lang="ru-RU" sz="2000" b="0" strike="noStrike" spc="-1"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ru-RU" sz="2000" b="0" strike="noStrike" spc="-1">
                <a:solidFill>
                  <a:srgbClr val="000000"/>
                </a:solidFill>
                <a:latin typeface="Times New Roman"/>
                <a:ea typeface="Calibri"/>
              </a:rPr>
              <a:t>- работники, которые находятся в отпуске без сохранения заработной платы в связи с обучением или поступлением в ВУЗ; </a:t>
            </a:r>
            <a:endParaRPr lang="ru-RU" sz="2000" b="0" strike="noStrike" spc="-1"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ru-RU" sz="2000" b="0" strike="noStrike" spc="-1">
                <a:solidFill>
                  <a:srgbClr val="000000"/>
                </a:solidFill>
                <a:latin typeface="Times New Roman"/>
                <a:ea typeface="Calibri"/>
              </a:rPr>
              <a:t>- работники – участники СВО.</a:t>
            </a:r>
            <a:endParaRPr lang="ru-RU" sz="2000" b="0" strike="noStrike" spc="-1"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CustomShape 1"/>
          <p:cNvSpPr/>
          <p:nvPr/>
        </p:nvSpPr>
        <p:spPr>
          <a:xfrm>
            <a:off x="838080" y="0"/>
            <a:ext cx="10514880" cy="10616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90000"/>
              </a:lnSpc>
            </a:pPr>
            <a:r>
              <a:rPr lang="ru-RU" sz="2200" b="1" strike="noStrike" spc="-1">
                <a:solidFill>
                  <a:srgbClr val="000000"/>
                </a:solidFill>
                <a:latin typeface="Times New Roman"/>
              </a:rPr>
              <a:t>Изменения в порядке заполнения раздела 2 «Сведения о начисленных страховых взносах на обязательное социальное страхование от несчастных случаев на производстве и профессиональных заболеваний»</a:t>
            </a:r>
            <a:endParaRPr lang="ru-RU" sz="2200" b="0" strike="noStrike" spc="-1">
              <a:latin typeface="Arial"/>
            </a:endParaRPr>
          </a:p>
        </p:txBody>
      </p:sp>
      <p:grpSp>
        <p:nvGrpSpPr>
          <p:cNvPr id="196" name="Group 2"/>
          <p:cNvGrpSpPr/>
          <p:nvPr/>
        </p:nvGrpSpPr>
        <p:grpSpPr>
          <a:xfrm>
            <a:off x="1296360" y="1296000"/>
            <a:ext cx="5193000" cy="684720"/>
            <a:chOff x="1296360" y="1296000"/>
            <a:chExt cx="5193000" cy="684720"/>
          </a:xfrm>
        </p:grpSpPr>
        <p:sp>
          <p:nvSpPr>
            <p:cNvPr id="197" name="Line 3"/>
            <p:cNvSpPr/>
            <p:nvPr/>
          </p:nvSpPr>
          <p:spPr>
            <a:xfrm>
              <a:off x="1688760" y="1954440"/>
              <a:ext cx="4800600" cy="0"/>
            </a:xfrm>
            <a:prstGeom prst="line">
              <a:avLst/>
            </a:prstGeom>
            <a:ln w="25560" cap="rnd">
              <a:solidFill>
                <a:srgbClr val="969696"/>
              </a:solidFill>
              <a:prstDash val="sysDot"/>
              <a:round/>
              <a:tailEnd type="oval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98" name="CustomShape 4"/>
            <p:cNvSpPr/>
            <p:nvPr/>
          </p:nvSpPr>
          <p:spPr>
            <a:xfrm rot="3419400">
              <a:off x="1405080" y="1378080"/>
              <a:ext cx="478800" cy="519840"/>
            </a:xfrm>
            <a:prstGeom prst="rect">
              <a:avLst/>
            </a:prstGeom>
            <a:gradFill rotWithShape="0">
              <a:gsLst>
                <a:gs pos="0">
                  <a:srgbClr val="99CC00"/>
                </a:gs>
                <a:gs pos="100000">
                  <a:srgbClr val="465E00"/>
                </a:gs>
              </a:gsLst>
              <a:lin ang="8814000"/>
            </a:gradFill>
            <a:ln w="9360">
              <a:noFill/>
            </a:ln>
            <a:scene3d>
              <a:camera prst="legacyPerspectiveFront">
                <a:rot lat="0" lon="1500000" rev="0"/>
              </a:camera>
              <a:lightRig rig="legacyFlat4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99CC00"/>
              </a:extrusionClr>
            </a:sp3d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99" name="CustomShape 5"/>
            <p:cNvSpPr/>
            <p:nvPr/>
          </p:nvSpPr>
          <p:spPr>
            <a:xfrm>
              <a:off x="3090240" y="1465560"/>
              <a:ext cx="2225880" cy="45576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200" name="CustomShape 6"/>
            <p:cNvSpPr/>
            <p:nvPr/>
          </p:nvSpPr>
          <p:spPr>
            <a:xfrm>
              <a:off x="1469520" y="1421280"/>
              <a:ext cx="334800" cy="45576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ru-RU" sz="2400" b="1" strike="noStrike" spc="-1">
                  <a:solidFill>
                    <a:srgbClr val="FFFFFF"/>
                  </a:solidFill>
                  <a:latin typeface="Calibri"/>
                  <a:ea typeface="DejaVu Sans"/>
                </a:rPr>
                <a:t>1</a:t>
              </a:r>
              <a:endParaRPr lang="ru-RU" sz="2400" b="0" strike="noStrike" spc="-1">
                <a:latin typeface="Arial"/>
              </a:endParaRPr>
            </a:p>
          </p:txBody>
        </p:sp>
      </p:grpSp>
      <p:grpSp>
        <p:nvGrpSpPr>
          <p:cNvPr id="201" name="Group 7"/>
          <p:cNvGrpSpPr/>
          <p:nvPr/>
        </p:nvGrpSpPr>
        <p:grpSpPr>
          <a:xfrm>
            <a:off x="1440360" y="5146920"/>
            <a:ext cx="5193000" cy="684720"/>
            <a:chOff x="1440360" y="5146920"/>
            <a:chExt cx="5193000" cy="684720"/>
          </a:xfrm>
        </p:grpSpPr>
        <p:sp>
          <p:nvSpPr>
            <p:cNvPr id="202" name="Line 8"/>
            <p:cNvSpPr/>
            <p:nvPr/>
          </p:nvSpPr>
          <p:spPr>
            <a:xfrm>
              <a:off x="1832760" y="5805360"/>
              <a:ext cx="4800600" cy="0"/>
            </a:xfrm>
            <a:prstGeom prst="line">
              <a:avLst/>
            </a:prstGeom>
            <a:ln w="25560" cap="rnd">
              <a:solidFill>
                <a:srgbClr val="969696"/>
              </a:solidFill>
              <a:prstDash val="sysDot"/>
              <a:round/>
              <a:tailEnd type="oval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203" name="CustomShape 9"/>
            <p:cNvSpPr/>
            <p:nvPr/>
          </p:nvSpPr>
          <p:spPr>
            <a:xfrm rot="3419400">
              <a:off x="1549080" y="5229000"/>
              <a:ext cx="478800" cy="519840"/>
            </a:xfrm>
            <a:prstGeom prst="rect">
              <a:avLst/>
            </a:prstGeom>
            <a:gradFill rotWithShape="0">
              <a:gsLst>
                <a:gs pos="0">
                  <a:srgbClr val="006699"/>
                </a:gs>
                <a:gs pos="100000">
                  <a:srgbClr val="002F46"/>
                </a:gs>
              </a:gsLst>
              <a:lin ang="8814000"/>
            </a:gradFill>
            <a:ln w="9360">
              <a:noFill/>
            </a:ln>
            <a:scene3d>
              <a:camera prst="legacyPerspectiveFront">
                <a:rot lat="0" lon="1500000" rev="0"/>
              </a:camera>
              <a:lightRig rig="legacyFlat4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006699"/>
              </a:extrusionClr>
            </a:sp3d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204" name="CustomShape 10"/>
            <p:cNvSpPr/>
            <p:nvPr/>
          </p:nvSpPr>
          <p:spPr>
            <a:xfrm>
              <a:off x="3234240" y="5316840"/>
              <a:ext cx="2225880" cy="45576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205" name="CustomShape 11"/>
            <p:cNvSpPr/>
            <p:nvPr/>
          </p:nvSpPr>
          <p:spPr>
            <a:xfrm>
              <a:off x="1613520" y="5272200"/>
              <a:ext cx="334800" cy="45576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ru-RU" sz="2400" b="1" strike="noStrike" spc="-1">
                  <a:solidFill>
                    <a:srgbClr val="FFFFFF"/>
                  </a:solidFill>
                  <a:latin typeface="Calibri"/>
                  <a:ea typeface="DejaVu Sans"/>
                </a:rPr>
                <a:t>2</a:t>
              </a:r>
              <a:endParaRPr lang="ru-RU" sz="2400" b="0" strike="noStrike" spc="-1">
                <a:latin typeface="Arial"/>
              </a:endParaRPr>
            </a:p>
          </p:txBody>
        </p:sp>
      </p:grpSp>
      <p:sp>
        <p:nvSpPr>
          <p:cNvPr id="206" name="CustomShape 12"/>
          <p:cNvSpPr/>
          <p:nvPr/>
        </p:nvSpPr>
        <p:spPr>
          <a:xfrm>
            <a:off x="2045880" y="1427400"/>
            <a:ext cx="9401760" cy="3945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ru-RU" sz="2000" b="0" strike="noStrike" spc="-1">
                <a:solidFill>
                  <a:srgbClr val="000000"/>
                </a:solidFill>
                <a:latin typeface="Times New Roman"/>
                <a:ea typeface="Calibri"/>
              </a:rPr>
              <a:t>новое поле </a:t>
            </a:r>
            <a:r>
              <a:rPr lang="ru-RU" sz="2000" b="1" strike="noStrike" spc="-1">
                <a:solidFill>
                  <a:srgbClr val="000000"/>
                </a:solidFill>
                <a:latin typeface="Times New Roman"/>
                <a:ea typeface="Calibri"/>
              </a:rPr>
              <a:t>«Льгота» </a:t>
            </a:r>
            <a:r>
              <a:rPr lang="ru-RU" sz="2000" b="0" strike="noStrike" spc="-1">
                <a:solidFill>
                  <a:srgbClr val="000000"/>
                </a:solidFill>
                <a:latin typeface="Times New Roman"/>
                <a:ea typeface="Calibri"/>
              </a:rPr>
              <a:t>(</a:t>
            </a:r>
            <a:r>
              <a:rPr lang="ru-RU" sz="2000" b="1" strike="noStrike" spc="-1">
                <a:solidFill>
                  <a:srgbClr val="000000"/>
                </a:solidFill>
                <a:latin typeface="Times New Roman"/>
                <a:ea typeface="Calibri"/>
              </a:rPr>
              <a:t>пункт 162 </a:t>
            </a:r>
            <a:r>
              <a:rPr lang="ru-RU" sz="2000" b="0" strike="noStrike" spc="-1">
                <a:solidFill>
                  <a:srgbClr val="000000"/>
                </a:solidFill>
                <a:latin typeface="Times New Roman"/>
                <a:ea typeface="Calibri"/>
              </a:rPr>
              <a:t>порядка) для следующих категорий работодателей:</a:t>
            </a:r>
            <a:endParaRPr lang="ru-RU" sz="2000" b="0" strike="noStrike" spc="-1">
              <a:latin typeface="Arial"/>
            </a:endParaRPr>
          </a:p>
        </p:txBody>
      </p:sp>
      <p:sp>
        <p:nvSpPr>
          <p:cNvPr id="207" name="CustomShape 13"/>
          <p:cNvSpPr/>
          <p:nvPr/>
        </p:nvSpPr>
        <p:spPr>
          <a:xfrm>
            <a:off x="1872000" y="2016000"/>
            <a:ext cx="10079640" cy="28339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algn="just">
              <a:lnSpc>
                <a:spcPct val="100000"/>
              </a:lnSpc>
            </a:pPr>
            <a:r>
              <a:rPr lang="ru-RU" sz="2000" b="0" strike="noStrike" spc="-1">
                <a:solidFill>
                  <a:srgbClr val="000000"/>
                </a:solidFill>
                <a:latin typeface="Times New Roman"/>
                <a:ea typeface="Calibri"/>
              </a:rPr>
              <a:t>- общественные организации инвалидов, среди членов которых инвалиды и их законные представители составляют не менее 80 процентов;</a:t>
            </a:r>
            <a:endParaRPr lang="ru-RU" sz="2000" b="0" strike="noStrike" spc="-1"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ru-RU" sz="2000" b="0" strike="noStrike" spc="-1">
                <a:solidFill>
                  <a:srgbClr val="000000"/>
                </a:solidFill>
                <a:latin typeface="Times New Roman"/>
                <a:ea typeface="Calibri"/>
              </a:rPr>
              <a:t>- организации, уставный капитал которых полностью состоит из вкладов общественных организаций инвалидов и в которых среднесписочная численность инвалидов составляет не менее 50 процентов, а доля заработной платы инвалидов в фонде оплаты труда составляет не менее 25 процентов;</a:t>
            </a:r>
            <a:endParaRPr lang="ru-RU" sz="2000" b="0" strike="noStrike" spc="-1"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ru-RU" sz="2000" b="0" strike="noStrike" spc="-1">
                <a:solidFill>
                  <a:srgbClr val="000000"/>
                </a:solidFill>
                <a:latin typeface="Times New Roman"/>
                <a:ea typeface="Calibri"/>
              </a:rPr>
              <a:t>- учреждения, которые созданы для достижения образовательных, культурных и иных социальных целей, единственными собственниками имущества которых являются указанные общественные организации инвалидов;</a:t>
            </a:r>
            <a:endParaRPr lang="ru-RU" sz="2000" b="0" strike="noStrike" spc="-1">
              <a:latin typeface="Arial"/>
            </a:endParaRPr>
          </a:p>
        </p:txBody>
      </p:sp>
      <p:sp>
        <p:nvSpPr>
          <p:cNvPr id="208" name="CustomShape 14"/>
          <p:cNvSpPr/>
          <p:nvPr/>
        </p:nvSpPr>
        <p:spPr>
          <a:xfrm>
            <a:off x="2127960" y="4869000"/>
            <a:ext cx="9791640" cy="10044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algn="just">
              <a:lnSpc>
                <a:spcPct val="100000"/>
              </a:lnSpc>
            </a:pPr>
            <a:r>
              <a:rPr lang="ru-RU" sz="2000" b="0" strike="noStrike" spc="-1">
                <a:solidFill>
                  <a:srgbClr val="000000"/>
                </a:solidFill>
                <a:latin typeface="Times New Roman"/>
                <a:ea typeface="Calibri"/>
              </a:rPr>
              <a:t>уточнение наименования графы 4 подраздела 2.1 «Расчет сумм страховых взносов» и граф 11-12 и 20 подраздела 2.1.1: наименование изменено с «На начало отчетного периода» на «На конец предыдущего отчетного периода». </a:t>
            </a:r>
            <a:endParaRPr lang="ru-RU" sz="2000" b="0" strike="noStrike" spc="-1"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CustomShape 1"/>
          <p:cNvSpPr/>
          <p:nvPr/>
        </p:nvSpPr>
        <p:spPr>
          <a:xfrm>
            <a:off x="5112000" y="216000"/>
            <a:ext cx="6695640" cy="17996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b">
            <a:noAutofit/>
          </a:bodyPr>
          <a:lstStyle/>
          <a:p>
            <a:pPr algn="ctr">
              <a:lnSpc>
                <a:spcPct val="100000"/>
              </a:lnSpc>
            </a:pPr>
            <a:r>
              <a:rPr lang="ru-RU" sz="3600" b="1" strike="noStrike" spc="-1">
                <a:solidFill>
                  <a:srgbClr val="000000"/>
                </a:solidFill>
                <a:latin typeface="Calibri"/>
              </a:rPr>
              <a:t>Формирование сведений </a:t>
            </a:r>
            <a:r>
              <a:t/>
            </a:r>
            <a:br/>
            <a:r>
              <a:rPr lang="ru-RU" sz="3600" b="1" strike="noStrike" spc="-1">
                <a:solidFill>
                  <a:srgbClr val="000000"/>
                </a:solidFill>
                <a:latin typeface="Calibri"/>
              </a:rPr>
              <a:t>о страховом стаже застрахованных лиц за 2023 год</a:t>
            </a:r>
            <a:endParaRPr lang="ru-RU" sz="3600" b="0" strike="noStrike" spc="-1"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CustomShape 1"/>
          <p:cNvSpPr/>
          <p:nvPr/>
        </p:nvSpPr>
        <p:spPr>
          <a:xfrm>
            <a:off x="838080" y="0"/>
            <a:ext cx="10514880" cy="7916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ru-RU" sz="2400" b="1" strike="noStrike" spc="-1">
                <a:solidFill>
                  <a:srgbClr val="000000"/>
                </a:solidFill>
                <a:latin typeface="Times New Roman"/>
              </a:rPr>
              <a:t>Формирование сведений </a:t>
            </a:r>
            <a:r>
              <a:t/>
            </a:r>
            <a:br/>
            <a:r>
              <a:rPr lang="ru-RU" sz="2400" b="1" strike="noStrike" spc="-1">
                <a:solidFill>
                  <a:srgbClr val="000000"/>
                </a:solidFill>
                <a:latin typeface="Times New Roman"/>
              </a:rPr>
              <a:t>о страховом стаже застрахованных лиц за 2023 год</a:t>
            </a:r>
            <a:endParaRPr lang="ru-RU" sz="2400" b="0" strike="noStrike" spc="-1">
              <a:latin typeface="Arial"/>
            </a:endParaRPr>
          </a:p>
        </p:txBody>
      </p:sp>
      <p:grpSp>
        <p:nvGrpSpPr>
          <p:cNvPr id="211" name="Group 2"/>
          <p:cNvGrpSpPr/>
          <p:nvPr/>
        </p:nvGrpSpPr>
        <p:grpSpPr>
          <a:xfrm>
            <a:off x="1143000" y="1368000"/>
            <a:ext cx="5193000" cy="684720"/>
            <a:chOff x="1143000" y="1368000"/>
            <a:chExt cx="5193000" cy="684720"/>
          </a:xfrm>
        </p:grpSpPr>
        <p:sp>
          <p:nvSpPr>
            <p:cNvPr id="212" name="Line 3"/>
            <p:cNvSpPr/>
            <p:nvPr/>
          </p:nvSpPr>
          <p:spPr>
            <a:xfrm>
              <a:off x="1535400" y="2026440"/>
              <a:ext cx="4800600" cy="0"/>
            </a:xfrm>
            <a:prstGeom prst="line">
              <a:avLst/>
            </a:prstGeom>
            <a:ln w="25560" cap="rnd">
              <a:solidFill>
                <a:srgbClr val="969696"/>
              </a:solidFill>
              <a:prstDash val="sysDot"/>
              <a:round/>
              <a:tailEnd type="oval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213" name="CustomShape 4"/>
            <p:cNvSpPr/>
            <p:nvPr/>
          </p:nvSpPr>
          <p:spPr>
            <a:xfrm rot="3419400">
              <a:off x="1251720" y="1450080"/>
              <a:ext cx="478800" cy="519840"/>
            </a:xfrm>
            <a:prstGeom prst="rect">
              <a:avLst/>
            </a:prstGeom>
            <a:gradFill rotWithShape="0">
              <a:gsLst>
                <a:gs pos="0">
                  <a:srgbClr val="99CC00"/>
                </a:gs>
                <a:gs pos="100000">
                  <a:srgbClr val="465E00"/>
                </a:gs>
              </a:gsLst>
              <a:lin ang="8814000"/>
            </a:gradFill>
            <a:ln w="9360">
              <a:noFill/>
            </a:ln>
            <a:scene3d>
              <a:camera prst="legacyPerspectiveFront">
                <a:rot lat="0" lon="1500000" rev="0"/>
              </a:camera>
              <a:lightRig rig="legacyFlat4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99CC00"/>
              </a:extrusionClr>
            </a:sp3d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214" name="CustomShape 5"/>
            <p:cNvSpPr/>
            <p:nvPr/>
          </p:nvSpPr>
          <p:spPr>
            <a:xfrm>
              <a:off x="2936880" y="1537560"/>
              <a:ext cx="2225880" cy="45576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215" name="CustomShape 6"/>
            <p:cNvSpPr/>
            <p:nvPr/>
          </p:nvSpPr>
          <p:spPr>
            <a:xfrm>
              <a:off x="1316160" y="1493280"/>
              <a:ext cx="334800" cy="45576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ru-RU" sz="2400" b="1" strike="noStrike" spc="-1">
                  <a:solidFill>
                    <a:srgbClr val="FFFFFF"/>
                  </a:solidFill>
                  <a:latin typeface="Calibri"/>
                  <a:ea typeface="DejaVu Sans"/>
                </a:rPr>
                <a:t>1</a:t>
              </a:r>
              <a:endParaRPr lang="ru-RU" sz="2400" b="0" strike="noStrike" spc="-1">
                <a:latin typeface="Arial"/>
              </a:endParaRPr>
            </a:p>
          </p:txBody>
        </p:sp>
      </p:grpSp>
      <p:grpSp>
        <p:nvGrpSpPr>
          <p:cNvPr id="216" name="Group 7"/>
          <p:cNvGrpSpPr/>
          <p:nvPr/>
        </p:nvGrpSpPr>
        <p:grpSpPr>
          <a:xfrm>
            <a:off x="1224360" y="3130920"/>
            <a:ext cx="5193000" cy="684720"/>
            <a:chOff x="1224360" y="3130920"/>
            <a:chExt cx="5193000" cy="684720"/>
          </a:xfrm>
        </p:grpSpPr>
        <p:sp>
          <p:nvSpPr>
            <p:cNvPr id="217" name="Line 8"/>
            <p:cNvSpPr/>
            <p:nvPr/>
          </p:nvSpPr>
          <p:spPr>
            <a:xfrm>
              <a:off x="1616760" y="3789360"/>
              <a:ext cx="4800600" cy="0"/>
            </a:xfrm>
            <a:prstGeom prst="line">
              <a:avLst/>
            </a:prstGeom>
            <a:ln w="25560" cap="rnd">
              <a:solidFill>
                <a:srgbClr val="969696"/>
              </a:solidFill>
              <a:prstDash val="sysDot"/>
              <a:round/>
              <a:tailEnd type="oval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218" name="CustomShape 9"/>
            <p:cNvSpPr/>
            <p:nvPr/>
          </p:nvSpPr>
          <p:spPr>
            <a:xfrm rot="3419400">
              <a:off x="1333080" y="3213000"/>
              <a:ext cx="478800" cy="519840"/>
            </a:xfrm>
            <a:prstGeom prst="rect">
              <a:avLst/>
            </a:prstGeom>
            <a:gradFill rotWithShape="0">
              <a:gsLst>
                <a:gs pos="0">
                  <a:srgbClr val="006699"/>
                </a:gs>
                <a:gs pos="100000">
                  <a:srgbClr val="002F46"/>
                </a:gs>
              </a:gsLst>
              <a:lin ang="8814000"/>
            </a:gradFill>
            <a:ln w="9360">
              <a:noFill/>
            </a:ln>
            <a:scene3d>
              <a:camera prst="legacyPerspectiveFront">
                <a:rot lat="0" lon="1500000" rev="0"/>
              </a:camera>
              <a:lightRig rig="legacyFlat4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006699"/>
              </a:extrusionClr>
            </a:sp3d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219" name="CustomShape 10"/>
            <p:cNvSpPr/>
            <p:nvPr/>
          </p:nvSpPr>
          <p:spPr>
            <a:xfrm>
              <a:off x="3018240" y="3300840"/>
              <a:ext cx="2225880" cy="45576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220" name="CustomShape 11"/>
            <p:cNvSpPr/>
            <p:nvPr/>
          </p:nvSpPr>
          <p:spPr>
            <a:xfrm>
              <a:off x="1397520" y="3256200"/>
              <a:ext cx="334800" cy="45576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ru-RU" sz="2400" b="1" strike="noStrike" spc="-1">
                  <a:solidFill>
                    <a:srgbClr val="FFFFFF"/>
                  </a:solidFill>
                  <a:latin typeface="Calibri"/>
                  <a:ea typeface="DejaVu Sans"/>
                </a:rPr>
                <a:t>2</a:t>
              </a:r>
              <a:endParaRPr lang="ru-RU" sz="2400" b="0" strike="noStrike" spc="-1">
                <a:latin typeface="Arial"/>
              </a:endParaRPr>
            </a:p>
          </p:txBody>
        </p:sp>
      </p:grpSp>
      <p:grpSp>
        <p:nvGrpSpPr>
          <p:cNvPr id="221" name="Group 12"/>
          <p:cNvGrpSpPr/>
          <p:nvPr/>
        </p:nvGrpSpPr>
        <p:grpSpPr>
          <a:xfrm>
            <a:off x="1287000" y="4176000"/>
            <a:ext cx="5193000" cy="684720"/>
            <a:chOff x="1287000" y="4176000"/>
            <a:chExt cx="5193000" cy="684720"/>
          </a:xfrm>
        </p:grpSpPr>
        <p:sp>
          <p:nvSpPr>
            <p:cNvPr id="222" name="Line 13"/>
            <p:cNvSpPr/>
            <p:nvPr/>
          </p:nvSpPr>
          <p:spPr>
            <a:xfrm>
              <a:off x="1681200" y="4833000"/>
              <a:ext cx="4798800" cy="1800"/>
            </a:xfrm>
            <a:prstGeom prst="line">
              <a:avLst/>
            </a:prstGeom>
            <a:ln w="25560" cap="rnd">
              <a:solidFill>
                <a:srgbClr val="969696"/>
              </a:solidFill>
              <a:prstDash val="sysDot"/>
              <a:round/>
              <a:tailEnd type="oval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223" name="CustomShape 14"/>
            <p:cNvSpPr/>
            <p:nvPr/>
          </p:nvSpPr>
          <p:spPr>
            <a:xfrm rot="3419400">
              <a:off x="1395720" y="4258080"/>
              <a:ext cx="478800" cy="519840"/>
            </a:xfrm>
            <a:prstGeom prst="rect">
              <a:avLst/>
            </a:prstGeom>
            <a:gradFill rotWithShape="0">
              <a:gsLst>
                <a:gs pos="0">
                  <a:srgbClr val="FF9933"/>
                </a:gs>
                <a:gs pos="100000">
                  <a:srgbClr val="764617"/>
                </a:gs>
              </a:gsLst>
              <a:lin ang="8814000"/>
            </a:gradFill>
            <a:ln w="9360">
              <a:noFill/>
            </a:ln>
            <a:scene3d>
              <a:camera prst="legacyPerspectiveFront">
                <a:rot lat="0" lon="1500000" rev="0"/>
              </a:camera>
              <a:lightRig rig="legacyFlat4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FF9933"/>
              </a:extrusionClr>
            </a:sp3d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224" name="CustomShape 15"/>
            <p:cNvSpPr/>
            <p:nvPr/>
          </p:nvSpPr>
          <p:spPr>
            <a:xfrm>
              <a:off x="3080880" y="4345920"/>
              <a:ext cx="2225880" cy="45576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225" name="CustomShape 16"/>
            <p:cNvSpPr/>
            <p:nvPr/>
          </p:nvSpPr>
          <p:spPr>
            <a:xfrm>
              <a:off x="1460160" y="4301640"/>
              <a:ext cx="334800" cy="45576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ru-RU" sz="2400" b="1" strike="noStrike" spc="-1">
                  <a:solidFill>
                    <a:srgbClr val="FFFFFF"/>
                  </a:solidFill>
                  <a:latin typeface="Calibri"/>
                  <a:ea typeface="DejaVu Sans"/>
                </a:rPr>
                <a:t>3</a:t>
              </a:r>
              <a:endParaRPr lang="ru-RU" sz="2400" b="0" strike="noStrike" spc="-1">
                <a:latin typeface="Arial"/>
              </a:endParaRPr>
            </a:p>
          </p:txBody>
        </p:sp>
      </p:grpSp>
      <p:sp>
        <p:nvSpPr>
          <p:cNvPr id="226" name="CustomShape 17"/>
          <p:cNvSpPr/>
          <p:nvPr/>
        </p:nvSpPr>
        <p:spPr>
          <a:xfrm>
            <a:off x="1872000" y="835560"/>
            <a:ext cx="10132560" cy="11869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algn="just">
              <a:lnSpc>
                <a:spcPct val="100000"/>
              </a:lnSpc>
            </a:pPr>
            <a:r>
              <a:rPr lang="ru-RU" sz="1800" b="0" strike="noStrike" spc="-1">
                <a:solidFill>
                  <a:srgbClr val="000000"/>
                </a:solidFill>
                <a:latin typeface="Times New Roman"/>
              </a:rPr>
              <a:t>С 1 января 2023 года сведения о страховом стаже застрахованных лиц представляются страхователями в составе формы ЕФС-1 (подраздел 1.2 «Сведения о страховом стаже») в отношении отдельных категорий застрахованных лиц, определенных пунктом 3 статьи 11 Федерального закона от 01 апреля 1996 № 27-ФЗ.</a:t>
            </a:r>
            <a:endParaRPr lang="ru-RU" sz="1800" b="0" strike="noStrike" spc="-1">
              <a:latin typeface="Arial"/>
            </a:endParaRPr>
          </a:p>
        </p:txBody>
      </p:sp>
      <p:sp>
        <p:nvSpPr>
          <p:cNvPr id="227" name="CustomShape 18"/>
          <p:cNvSpPr/>
          <p:nvPr/>
        </p:nvSpPr>
        <p:spPr>
          <a:xfrm>
            <a:off x="1346400" y="2136240"/>
            <a:ext cx="10845360" cy="6382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algn="just">
              <a:lnSpc>
                <a:spcPct val="100000"/>
              </a:lnSpc>
            </a:pPr>
            <a:r>
              <a:rPr lang="ru-RU" sz="1800" b="0" strike="noStrike" spc="-1">
                <a:solidFill>
                  <a:srgbClr val="000000"/>
                </a:solidFill>
                <a:latin typeface="Times New Roman"/>
              </a:rPr>
              <a:t>- при этом ПЕРИОД СТАЖА </a:t>
            </a:r>
            <a:r>
              <a:rPr lang="ru-RU" sz="1800" b="1" strike="noStrike" spc="-1">
                <a:solidFill>
                  <a:srgbClr val="000000"/>
                </a:solidFill>
                <a:latin typeface="Times New Roman"/>
              </a:rPr>
              <a:t>сдается за весь год</a:t>
            </a:r>
            <a:r>
              <a:rPr lang="ru-RU" sz="1800" b="0" strike="noStrike" spc="-1">
                <a:solidFill>
                  <a:srgbClr val="000000"/>
                </a:solidFill>
                <a:latin typeface="Times New Roman"/>
              </a:rPr>
              <a:t>, а не «кусками»;</a:t>
            </a:r>
            <a:endParaRPr lang="ru-RU" sz="1800" b="0" strike="noStrike" spc="-1"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ru-RU" sz="1800" b="0" strike="noStrike" spc="-1">
                <a:solidFill>
                  <a:srgbClr val="000000"/>
                </a:solidFill>
                <a:latin typeface="Times New Roman"/>
              </a:rPr>
              <a:t>- если сдадут на всех (включая тех у которых есть только общий стаж) СФР примет всю отчетность.</a:t>
            </a:r>
            <a:endParaRPr lang="ru-RU" sz="1800" b="0" strike="noStrike" spc="-1">
              <a:latin typeface="Arial"/>
            </a:endParaRPr>
          </a:p>
        </p:txBody>
      </p:sp>
      <p:sp>
        <p:nvSpPr>
          <p:cNvPr id="228" name="CustomShape 19"/>
          <p:cNvSpPr/>
          <p:nvPr/>
        </p:nvSpPr>
        <p:spPr>
          <a:xfrm>
            <a:off x="1921320" y="2935080"/>
            <a:ext cx="9935640" cy="9126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algn="just">
              <a:lnSpc>
                <a:spcPct val="100000"/>
              </a:lnSpc>
            </a:pPr>
            <a:r>
              <a:rPr lang="ru-RU" sz="1800" b="0" strike="noStrike" spc="-1">
                <a:solidFill>
                  <a:srgbClr val="000000"/>
                </a:solidFill>
                <a:latin typeface="Times New Roman"/>
              </a:rPr>
              <a:t>В отношении ЗЛ, на которых страхователями не представлен подраздел 1.2 формы ЕФС-1, формирование и включение в ИЛС ЗЛ сведений о страховом стаже производится на основании сведений о трудовой (иной) деятельности, и других данных, имеющихся в распоряжении СФР.</a:t>
            </a:r>
            <a:endParaRPr lang="ru-RU" sz="1800" b="0" strike="noStrike" spc="-1">
              <a:latin typeface="Arial"/>
            </a:endParaRPr>
          </a:p>
        </p:txBody>
      </p:sp>
      <p:sp>
        <p:nvSpPr>
          <p:cNvPr id="229" name="CustomShape 20"/>
          <p:cNvSpPr/>
          <p:nvPr/>
        </p:nvSpPr>
        <p:spPr>
          <a:xfrm>
            <a:off x="1983960" y="4233240"/>
            <a:ext cx="9863640" cy="6382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algn="just">
              <a:lnSpc>
                <a:spcPct val="100000"/>
              </a:lnSpc>
            </a:pPr>
            <a:r>
              <a:rPr lang="ru-RU" sz="1800" b="0" strike="noStrike" spc="-1">
                <a:solidFill>
                  <a:srgbClr val="000000"/>
                </a:solidFill>
                <a:latin typeface="Times New Roman"/>
              </a:rPr>
              <a:t>Сведения о страховом стаже будут формироваться СФР после обработки подраздела 1.2 формы ЕФС-1 за 2023 год, который должен быть представлен в СФР не позднее 25.01.2023.</a:t>
            </a:r>
            <a:endParaRPr lang="ru-RU" sz="1800" b="0" strike="noStrike" spc="-1">
              <a:latin typeface="Arial"/>
            </a:endParaRPr>
          </a:p>
        </p:txBody>
      </p:sp>
      <p:grpSp>
        <p:nvGrpSpPr>
          <p:cNvPr id="230" name="Group 21"/>
          <p:cNvGrpSpPr/>
          <p:nvPr/>
        </p:nvGrpSpPr>
        <p:grpSpPr>
          <a:xfrm>
            <a:off x="1359000" y="5328000"/>
            <a:ext cx="5193000" cy="684720"/>
            <a:chOff x="1359000" y="5328000"/>
            <a:chExt cx="5193000" cy="684720"/>
          </a:xfrm>
        </p:grpSpPr>
        <p:sp>
          <p:nvSpPr>
            <p:cNvPr id="231" name="Line 22"/>
            <p:cNvSpPr/>
            <p:nvPr/>
          </p:nvSpPr>
          <p:spPr>
            <a:xfrm>
              <a:off x="1751400" y="5986440"/>
              <a:ext cx="4800600" cy="0"/>
            </a:xfrm>
            <a:prstGeom prst="line">
              <a:avLst/>
            </a:prstGeom>
            <a:ln w="25560" cap="rnd">
              <a:solidFill>
                <a:srgbClr val="969696"/>
              </a:solidFill>
              <a:prstDash val="sysDot"/>
              <a:round/>
              <a:tailEnd type="oval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232" name="CustomShape 23"/>
            <p:cNvSpPr/>
            <p:nvPr/>
          </p:nvSpPr>
          <p:spPr>
            <a:xfrm rot="3419400">
              <a:off x="1467720" y="5410080"/>
              <a:ext cx="478800" cy="519840"/>
            </a:xfrm>
            <a:prstGeom prst="rect">
              <a:avLst/>
            </a:prstGeom>
            <a:gradFill rotWithShape="0">
              <a:gsLst>
                <a:gs pos="0">
                  <a:srgbClr val="FF7C80"/>
                </a:gs>
                <a:gs pos="100000">
                  <a:srgbClr val="76393B"/>
                </a:gs>
              </a:gsLst>
              <a:lin ang="8814000"/>
            </a:gradFill>
            <a:ln w="9360">
              <a:noFill/>
            </a:ln>
            <a:scene3d>
              <a:camera prst="legacyPerspectiveFront">
                <a:rot lat="0" lon="1500000" rev="0"/>
              </a:camera>
              <a:lightRig rig="legacyFlat4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FF7C80"/>
              </a:extrusionClr>
            </a:sp3d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233" name="CustomShape 24"/>
            <p:cNvSpPr/>
            <p:nvPr/>
          </p:nvSpPr>
          <p:spPr>
            <a:xfrm>
              <a:off x="3152880" y="5497560"/>
              <a:ext cx="2225880" cy="45576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234" name="CustomShape 25"/>
            <p:cNvSpPr/>
            <p:nvPr/>
          </p:nvSpPr>
          <p:spPr>
            <a:xfrm>
              <a:off x="1532160" y="5453280"/>
              <a:ext cx="334800" cy="45576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ru-RU" sz="2400" b="1" strike="noStrike" spc="-1">
                  <a:solidFill>
                    <a:srgbClr val="FFFFFF"/>
                  </a:solidFill>
                  <a:latin typeface="Calibri"/>
                  <a:ea typeface="DejaVu Sans"/>
                </a:rPr>
                <a:t>4</a:t>
              </a:r>
              <a:endParaRPr lang="ru-RU" sz="2400" b="0" strike="noStrike" spc="-1">
                <a:latin typeface="Arial"/>
              </a:endParaRPr>
            </a:p>
          </p:txBody>
        </p:sp>
      </p:grpSp>
      <p:sp>
        <p:nvSpPr>
          <p:cNvPr id="235" name="CustomShape 26"/>
          <p:cNvSpPr/>
          <p:nvPr/>
        </p:nvSpPr>
        <p:spPr>
          <a:xfrm>
            <a:off x="2088000" y="5132520"/>
            <a:ext cx="9647640" cy="9133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algn="just">
              <a:lnSpc>
                <a:spcPct val="100000"/>
              </a:lnSpc>
            </a:pPr>
            <a:r>
              <a:rPr lang="ru-RU" sz="1800" b="0" strike="noStrike" spc="-1">
                <a:solidFill>
                  <a:srgbClr val="000000"/>
                </a:solidFill>
                <a:latin typeface="Times New Roman"/>
              </a:rPr>
              <a:t>В случае представления страхователями сведений о стаже после самостоятельного формирования стажа СФР, сформированный стаж будет деактуализирован и заменен на сведения, представленные страхователями.</a:t>
            </a:r>
            <a:endParaRPr lang="ru-RU" sz="1800" b="0" strike="noStrike" spc="-1"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281</TotalTime>
  <Words>2133</Words>
  <Application>Microsoft Office PowerPoint</Application>
  <PresentationFormat>Произвольный</PresentationFormat>
  <Paragraphs>150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2</vt:i4>
      </vt:variant>
      <vt:variant>
        <vt:lpstr>Заголовки слайдов</vt:lpstr>
      </vt:variant>
      <vt:variant>
        <vt:i4>15</vt:i4>
      </vt:variant>
    </vt:vector>
  </HeadingPairs>
  <TitlesOfParts>
    <vt:vector size="17" baseType="lpstr">
      <vt:lpstr>Office Theme</vt:lpstr>
      <vt:lpstr>Office Theme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Name of presentation</dc:title>
  <dc:creator>user</dc:creator>
  <cp:lastModifiedBy>047KitaevaNV</cp:lastModifiedBy>
  <cp:revision>23</cp:revision>
  <dcterms:created xsi:type="dcterms:W3CDTF">2021-07-20T13:09:20Z</dcterms:created>
  <dcterms:modified xsi:type="dcterms:W3CDTF">2025-08-27T13:16:02Z</dcterms:modified>
  <dc:language>ru-RU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16.0000</vt:lpwstr>
  </property>
  <property fmtid="{D5CDD505-2E9C-101B-9397-08002B2CF9AE}" pid="3" name="HiddenSlides">
    <vt:i4>0</vt:i4>
  </property>
  <property fmtid="{D5CDD505-2E9C-101B-9397-08002B2CF9AE}" pid="4" name="HyperlinksChanged">
    <vt:bool>false</vt:bool>
  </property>
  <property fmtid="{D5CDD505-2E9C-101B-9397-08002B2CF9AE}" pid="5" name="LinksUpToDate">
    <vt:bool>false</vt:bool>
  </property>
  <property fmtid="{D5CDD505-2E9C-101B-9397-08002B2CF9AE}" pid="6" name="MMClips">
    <vt:i4>0</vt:i4>
  </property>
  <property fmtid="{D5CDD505-2E9C-101B-9397-08002B2CF9AE}" pid="7" name="Notes">
    <vt:i4>0</vt:i4>
  </property>
  <property fmtid="{D5CDD505-2E9C-101B-9397-08002B2CF9AE}" pid="8" name="PresentationFormat">
    <vt:lpwstr>Широкоэкранный</vt:lpwstr>
  </property>
  <property fmtid="{D5CDD505-2E9C-101B-9397-08002B2CF9AE}" pid="9" name="ScaleCrop">
    <vt:bool>false</vt:bool>
  </property>
  <property fmtid="{D5CDD505-2E9C-101B-9397-08002B2CF9AE}" pid="10" name="ShareDoc">
    <vt:bool>false</vt:bool>
  </property>
  <property fmtid="{D5CDD505-2E9C-101B-9397-08002B2CF9AE}" pid="11" name="Slides">
    <vt:i4>3</vt:i4>
  </property>
</Properties>
</file>