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60" r:id="rId1"/>
  </p:sldMasterIdLst>
  <p:notesMasterIdLst>
    <p:notesMasterId r:id="rId79"/>
  </p:notesMasterIdLst>
  <p:handoutMasterIdLst>
    <p:handoutMasterId r:id="rId80"/>
  </p:handoutMasterIdLst>
  <p:sldIdLst>
    <p:sldId id="589" r:id="rId2"/>
    <p:sldId id="485" r:id="rId3"/>
    <p:sldId id="486" r:id="rId4"/>
    <p:sldId id="488" r:id="rId5"/>
    <p:sldId id="494" r:id="rId6"/>
    <p:sldId id="495" r:id="rId7"/>
    <p:sldId id="521" r:id="rId8"/>
    <p:sldId id="590" r:id="rId9"/>
    <p:sldId id="561" r:id="rId10"/>
    <p:sldId id="497" r:id="rId11"/>
    <p:sldId id="531" r:id="rId12"/>
    <p:sldId id="498" r:id="rId13"/>
    <p:sldId id="499" r:id="rId14"/>
    <p:sldId id="562" r:id="rId15"/>
    <p:sldId id="563" r:id="rId16"/>
    <p:sldId id="500" r:id="rId17"/>
    <p:sldId id="501" r:id="rId18"/>
    <p:sldId id="502" r:id="rId19"/>
    <p:sldId id="564" r:id="rId20"/>
    <p:sldId id="565" r:id="rId21"/>
    <p:sldId id="532" r:id="rId22"/>
    <p:sldId id="566" r:id="rId23"/>
    <p:sldId id="503" r:id="rId24"/>
    <p:sldId id="567" r:id="rId25"/>
    <p:sldId id="504" r:id="rId26"/>
    <p:sldId id="568" r:id="rId27"/>
    <p:sldId id="569" r:id="rId28"/>
    <p:sldId id="570" r:id="rId29"/>
    <p:sldId id="571" r:id="rId30"/>
    <p:sldId id="572" r:id="rId31"/>
    <p:sldId id="573" r:id="rId32"/>
    <p:sldId id="574" r:id="rId33"/>
    <p:sldId id="575" r:id="rId34"/>
    <p:sldId id="576" r:id="rId35"/>
    <p:sldId id="577" r:id="rId36"/>
    <p:sldId id="578" r:id="rId37"/>
    <p:sldId id="579" r:id="rId38"/>
    <p:sldId id="580" r:id="rId39"/>
    <p:sldId id="581" r:id="rId40"/>
    <p:sldId id="582" r:id="rId41"/>
    <p:sldId id="508" r:id="rId42"/>
    <p:sldId id="506" r:id="rId43"/>
    <p:sldId id="536" r:id="rId44"/>
    <p:sldId id="537" r:id="rId45"/>
    <p:sldId id="538" r:id="rId46"/>
    <p:sldId id="539" r:id="rId47"/>
    <p:sldId id="543" r:id="rId48"/>
    <p:sldId id="544" r:id="rId49"/>
    <p:sldId id="545" r:id="rId50"/>
    <p:sldId id="546" r:id="rId51"/>
    <p:sldId id="547" r:id="rId52"/>
    <p:sldId id="548" r:id="rId53"/>
    <p:sldId id="549" r:id="rId54"/>
    <p:sldId id="550" r:id="rId55"/>
    <p:sldId id="551" r:id="rId56"/>
    <p:sldId id="552" r:id="rId57"/>
    <p:sldId id="553" r:id="rId58"/>
    <p:sldId id="554" r:id="rId59"/>
    <p:sldId id="555" r:id="rId60"/>
    <p:sldId id="556" r:id="rId61"/>
    <p:sldId id="557" r:id="rId62"/>
    <p:sldId id="558" r:id="rId63"/>
    <p:sldId id="559" r:id="rId64"/>
    <p:sldId id="560" r:id="rId65"/>
    <p:sldId id="583" r:id="rId66"/>
    <p:sldId id="510" r:id="rId67"/>
    <p:sldId id="511" r:id="rId68"/>
    <p:sldId id="512" r:id="rId69"/>
    <p:sldId id="513" r:id="rId70"/>
    <p:sldId id="514" r:id="rId71"/>
    <p:sldId id="586" r:id="rId72"/>
    <p:sldId id="587" r:id="rId73"/>
    <p:sldId id="533" r:id="rId74"/>
    <p:sldId id="515" r:id="rId75"/>
    <p:sldId id="517" r:id="rId76"/>
    <p:sldId id="441" r:id="rId77"/>
    <p:sldId id="484" r:id="rId78"/>
  </p:sldIdLst>
  <p:sldSz cx="9144000" cy="6858000" type="screen4x3"/>
  <p:notesSz cx="6808788" cy="9940925"/>
  <p:defaultTextStyle>
    <a:defPPr>
      <a:defRPr lang="ru-RU"/>
    </a:defPPr>
    <a:lvl1pPr algn="l" defTabSz="914145" rtl="0" fontAlgn="base" hangingPunct="0">
      <a:spcBef>
        <a:spcPct val="0"/>
      </a:spcBef>
      <a:spcAft>
        <a:spcPct val="0"/>
      </a:spcAft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1pPr>
    <a:lvl2pPr indent="321457" algn="l" defTabSz="914145" rtl="0" fontAlgn="base" hangingPunct="0">
      <a:spcBef>
        <a:spcPct val="0"/>
      </a:spcBef>
      <a:spcAft>
        <a:spcPct val="0"/>
      </a:spcAft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2pPr>
    <a:lvl3pPr indent="642915" algn="l" defTabSz="914145" rtl="0" fontAlgn="base" hangingPunct="0">
      <a:spcBef>
        <a:spcPct val="0"/>
      </a:spcBef>
      <a:spcAft>
        <a:spcPct val="0"/>
      </a:spcAft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3pPr>
    <a:lvl4pPr indent="964372" algn="l" defTabSz="914145" rtl="0" fontAlgn="base" hangingPunct="0">
      <a:spcBef>
        <a:spcPct val="0"/>
      </a:spcBef>
      <a:spcAft>
        <a:spcPct val="0"/>
      </a:spcAft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4pPr>
    <a:lvl5pPr indent="1285829" algn="l" defTabSz="914145" rtl="0" fontAlgn="base" hangingPunct="0">
      <a:spcBef>
        <a:spcPct val="0"/>
      </a:spcBef>
      <a:spcAft>
        <a:spcPct val="0"/>
      </a:spcAft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5pPr>
    <a:lvl6pPr marL="1607287" algn="l" defTabSz="642915" rtl="0" eaLnBrk="1" latinLnBrk="0" hangingPunct="1"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6pPr>
    <a:lvl7pPr marL="1928744" algn="l" defTabSz="642915" rtl="0" eaLnBrk="1" latinLnBrk="0" hangingPunct="1"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7pPr>
    <a:lvl8pPr marL="2250201" algn="l" defTabSz="642915" rtl="0" eaLnBrk="1" latinLnBrk="0" hangingPunct="1"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8pPr>
    <a:lvl9pPr marL="2571659" algn="l" defTabSz="642915" rtl="0" eaLnBrk="1" latinLnBrk="0" hangingPunct="1">
      <a:defRPr sz="17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89A"/>
    <a:srgbClr val="5F9127"/>
    <a:srgbClr val="00FF99"/>
    <a:srgbClr val="004D86"/>
    <a:srgbClr val="9ADA0C"/>
    <a:srgbClr val="ABF20E"/>
    <a:srgbClr val="EA2D00"/>
    <a:srgbClr val="FF3300"/>
    <a:srgbClr val="0ACFD4"/>
    <a:srgbClr val="20859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65" autoAdjust="0"/>
    <p:restoredTop sz="94643" autoAdjust="0"/>
  </p:normalViewPr>
  <p:slideViewPr>
    <p:cSldViewPr showGuides="1">
      <p:cViewPr>
        <p:scale>
          <a:sx n="100" d="100"/>
          <a:sy n="100" d="100"/>
        </p:scale>
        <p:origin x="-94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4020" y="-102"/>
      </p:cViewPr>
      <p:guideLst>
        <p:guide orient="horz" pos="3132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1217" cy="49760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2" y="2"/>
            <a:ext cx="2951217" cy="49760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3BD57CCB-4CB4-4603-BE81-31111D150E6E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1734"/>
            <a:ext cx="2951217" cy="49760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2" y="9441734"/>
            <a:ext cx="2951217" cy="49760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65901722-F989-46C2-A2A2-CBA4C376C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004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9163" y="746125"/>
            <a:ext cx="4970462" cy="372745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triangle" w="med" len="med"/>
          </a:ln>
          <a:effectLst/>
        </p:spPr>
      </p:sp>
      <p:sp>
        <p:nvSpPr>
          <p:cNvPr id="2050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07839" y="4721941"/>
            <a:ext cx="4993112" cy="447341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ru-RU">
                <a:sym typeface="Calibri" pitchFamily="34" charset="0"/>
              </a:rPr>
              <a:t>Second level</a:t>
            </a:r>
          </a:p>
          <a:p>
            <a:pPr lvl="2"/>
            <a:r>
              <a:rPr lang="ru-RU">
                <a:sym typeface="Calibri" pitchFamily="34" charset="0"/>
              </a:rPr>
              <a:t>Third level</a:t>
            </a:r>
          </a:p>
          <a:p>
            <a:pPr lvl="3"/>
            <a:r>
              <a:rPr lang="ru-RU">
                <a:sym typeface="Calibri" pitchFamily="34" charset="0"/>
              </a:rPr>
              <a:t>Fourth level</a:t>
            </a:r>
          </a:p>
          <a:p>
            <a:pPr lvl="4"/>
            <a:r>
              <a:rPr lang="ru-RU">
                <a:sym typeface="Calibri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871808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4145" rtl="0" fontAlgn="base" hangingPunct="0">
      <a:spcBef>
        <a:spcPct val="0"/>
      </a:spcBef>
      <a:spcAft>
        <a:spcPct val="0"/>
      </a:spcAft>
      <a:defRPr sz="11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1pPr>
    <a:lvl2pPr indent="160729" algn="l" defTabSz="914145" rtl="0" fontAlgn="base" hangingPunct="0">
      <a:spcBef>
        <a:spcPct val="0"/>
      </a:spcBef>
      <a:spcAft>
        <a:spcPct val="0"/>
      </a:spcAft>
      <a:defRPr sz="11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2pPr>
    <a:lvl3pPr indent="321457" algn="l" defTabSz="914145" rtl="0" fontAlgn="base" hangingPunct="0">
      <a:spcBef>
        <a:spcPct val="0"/>
      </a:spcBef>
      <a:spcAft>
        <a:spcPct val="0"/>
      </a:spcAft>
      <a:defRPr sz="11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3pPr>
    <a:lvl4pPr indent="482186" algn="l" defTabSz="914145" rtl="0" fontAlgn="base" hangingPunct="0">
      <a:spcBef>
        <a:spcPct val="0"/>
      </a:spcBef>
      <a:spcAft>
        <a:spcPct val="0"/>
      </a:spcAft>
      <a:defRPr sz="11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4pPr>
    <a:lvl5pPr indent="642915" algn="l" defTabSz="914145" rtl="0" fontAlgn="base" hangingPunct="0">
      <a:spcBef>
        <a:spcPct val="0"/>
      </a:spcBef>
      <a:spcAft>
        <a:spcPct val="0"/>
      </a:spcAft>
      <a:defRPr sz="1100" kern="1200">
        <a:solidFill>
          <a:srgbClr val="000000"/>
        </a:solidFill>
        <a:latin typeface="Calibri" pitchFamily="34" charset="0"/>
        <a:ea typeface="+mn-ea"/>
        <a:cs typeface="Calibri" pitchFamily="34" charset="0"/>
        <a:sym typeface="Calibri" pitchFamily="34" charset="0"/>
      </a:defRPr>
    </a:lvl5pPr>
    <a:lvl6pPr marL="1607287" algn="l" defTabSz="6429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928744" algn="l" defTabSz="6429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250201" algn="l" defTabSz="6429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71659" algn="l" defTabSz="6429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5981" y="9441733"/>
            <a:ext cx="2951217" cy="497602"/>
          </a:xfrm>
          <a:prstGeom prst="rect">
            <a:avLst/>
          </a:prstGeom>
        </p:spPr>
        <p:txBody>
          <a:bodyPr lIns="91568" tIns="45784" rIns="91568" bIns="45784"/>
          <a:lstStyle/>
          <a:p>
            <a:fld id="{D94808BE-2381-44C0-BDB5-933B5C218F1E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3730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4356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190883-DBE6-F74D-9E5F-5711B68AF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F603B7E-A2F6-2B48-97CB-18F6C1F83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9BA5F2E-D9A8-8446-812D-0AE042AB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AD3F219-CB82-6845-A0F2-3E110298D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70619A7-6E10-1642-BE7D-38546FB8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3AFC1-63AA-44E6-BB46-C3F8142C6C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229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DF8393-D500-2144-9504-037E970D7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D3CE780-B722-3942-A261-4D80B1C6E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107BD0C-04BC-0341-A9CD-47ABECB9F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E0FAB70-00B2-4C40-A5D0-C81F68DE0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E432DCF-9182-054C-9528-03DB336A2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E959-9466-49E6-BB4A-4361C59D1AC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209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0D97268-BC02-714C-8132-2B5B0390F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D218C42-3B0F-4841-A004-E0313E5ED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3E6C46B-ED69-4244-B39A-A20618BDB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C287597-BBBE-5E45-B360-297935FEE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26C825D-9C65-2346-99F5-7E5879FEB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2EBE-9C10-442B-A9B6-99CFED2DB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8401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C6ED5-8FC2-4F1D-8503-FF10359BB0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80718" y="6356351"/>
            <a:ext cx="1509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521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B33DC8-9C1F-5F49-AA55-17DC3DD60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673065-C083-694C-8D1F-3DDE03C71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BD11420-5640-4F4A-B277-48908D6F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8812040-4960-8041-B420-0C528E84A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3FB3C1B-DECC-E644-9F52-8A7DD9B4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2D80-6555-461B-8544-81CB16A2E0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6479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F421F2-AB80-4E41-A4C3-D0671BCC9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A05D5E0-D170-604B-AC06-101F0230F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BA3189-137E-A948-993E-FDF9F9AAE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771D22D-C6F0-BD4C-8535-62E23365C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018AC84-C922-7043-8A18-8A7096980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A1FB-93BE-4561-BD53-76A66CF1EC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657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6A0366-3893-654B-9FC5-D0A14D9B1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38D7D7-FDAD-5141-AB73-4C56FE68FF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9B028B9-66A5-B14B-B844-2C1815BB7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EB39B5B-4777-834B-9AE1-B746D5A8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47540E7-564C-374B-A656-4926062E1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F9C13F9-37C0-2947-8F7E-BE5CB9BA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A0B45-07B7-486F-8B4C-17FD5557C4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353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D86208-FEB1-064A-94A3-95921922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E182662-89B6-5740-8732-6DD50E646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3949D0-269D-0A49-9E67-14A45B9B21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3A882A8-C3EE-8D4F-890B-A0EBD9B876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8B9F001-217F-B143-8824-9D69BD609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37E99EC-9B41-AF44-AF0D-5BE4DCFE0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5CE8E69-5917-824A-9F47-E11A9A2CE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ABBB761-3226-6D42-8A4A-F0996798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853C-8755-4B1D-B655-E63680E83B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7716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80512F-1D7F-664C-8172-02CE56F3A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86C83E6-3BC0-5D44-B0DE-28C52B562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6920CD6-B091-6440-9FD1-2E55B9163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9827E98-1171-2142-97BF-E35209EF7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2710-40A1-4B4A-A86B-F5ADF74BAE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5376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2A8BC77-EF64-7D48-AC0B-F717E4C58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F767BA4-BDC4-8646-B3F2-6C05A8927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C283DC-C80D-B345-B3ED-ADE8367E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61860-60DE-4D35-9BDF-E286BDAF32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463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A6FA9-CFEC-8140-8769-63EA142B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F65B229-278E-ED47-BBE0-1C7FF7CDB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D46D48D-CECC-5943-80AA-BF3629291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1E1DCF7-91C6-F042-9C01-20CC517D8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86A67B0-83C1-EC4D-9CE9-7B71262FD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96F14C5-F35B-2547-85C3-7520DA9D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2F5-1A51-4598-A132-59207FA2D97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009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D699F8-EAD8-7541-8461-8A4E737AE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C64C524-802D-C54A-B517-7ACDB9302B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39A846C-3631-194D-B7C9-B673D1B60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0B338E-CCCB-B246-A75A-A1165F446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64EECC4-7AE9-AD4A-AD8A-7EB176518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A6323D4-AC76-774E-A26A-D80558C5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A52CB-94FB-4D3D-9EF2-97A1F28A07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768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04D8DF-F881-2C48-A74C-A2A8593B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4000EB4-222E-E941-BF0C-A0DD5A4A1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A9B7D5-3BA0-5F44-A928-42796D93C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58EBA-2A6D-0C47-9BDB-841D70BB7872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8B8237-19C8-F640-BCA3-39D3CC82DD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0BC0F7-E20E-4D4B-B508-00159B190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5DC95-687C-4E42-8525-724C444C405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33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2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.jpeg"/><Relationship Id="rId4" Type="http://schemas.openxmlformats.org/officeDocument/2006/relationships/image" Target="../media/image1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3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7.png"/><Relationship Id="rId4" Type="http://schemas.openxmlformats.org/officeDocument/2006/relationships/image" Target="../media/image10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.jpeg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3FE2EF3D723FF5950926480FFB5C83184CC71CE09713D98704DB1384381BCAC83106FC21AA5E44E2AAEC716D03D8581C1FF32E50C2HCE1N" TargetMode="External"/><Relationship Id="rId5" Type="http://schemas.openxmlformats.org/officeDocument/2006/relationships/hyperlink" Target="consultantplus://offline/ref=3FE2EF3D723FF5950926480FFB5C83184BCF1FE39B14D98704DB1384381BCAC83106FC2AA8551BE7BFFD29600ACF471F03EF2C52HCE1N" TargetMode="External"/><Relationship Id="rId4" Type="http://schemas.openxmlformats.org/officeDocument/2006/relationships/hyperlink" Target="consultantplus://offline/ref=3FE2EF3D723FF5950926480FFB5C83184BC219EF9617D98704DB1384381BCAC83106FC29AE5E4EB3F3A3703147844B1D14F32D52DEC24F15HFEEN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0.wmf"/><Relationship Id="rId4" Type="http://schemas.openxmlformats.org/officeDocument/2006/relationships/image" Target="../media/image1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Без заголовка-filtered.png">
            <a:extLst>
              <a:ext uri="{FF2B5EF4-FFF2-40B4-BE49-F238E27FC236}">
                <a16:creationId xmlns="" xmlns:a16="http://schemas.microsoft.com/office/drawing/2014/main" id="{024C00CA-4CA8-3043-84BE-70ADFC1153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631"/>
          <a:stretch/>
        </p:blipFill>
        <p:spPr bwMode="auto">
          <a:xfrm>
            <a:off x="5231528" y="-27384"/>
            <a:ext cx="3912472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" name="Rectangle 36"/>
          <p:cNvSpPr>
            <a:spLocks noChangeArrowheads="1"/>
          </p:cNvSpPr>
          <p:nvPr/>
        </p:nvSpPr>
        <p:spPr bwMode="auto">
          <a:xfrm>
            <a:off x="316988" y="285728"/>
            <a:ext cx="8447460" cy="475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>
              <a:defRPr/>
            </a:pP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Единая форма</a:t>
            </a:r>
          </a:p>
          <a:p>
            <a:pPr algn="ctr">
              <a:defRPr/>
            </a:pPr>
            <a:r>
              <a:rPr lang="ru-RU" sz="3000" b="1" dirty="0">
                <a:solidFill>
                  <a:srgbClr val="0048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</a:t>
            </a:r>
            <a:r>
              <a:rPr lang="ru-RU" sz="3000" b="1" dirty="0">
                <a:solidFill>
                  <a:srgbClr val="003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ЕФС-1</a:t>
            </a:r>
            <a:r>
              <a:rPr lang="ru-RU" sz="3000" b="1" dirty="0" smtClean="0">
                <a:solidFill>
                  <a:srgbClr val="003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>
              <a:defRPr/>
            </a:pPr>
            <a:r>
              <a:rPr lang="ru-RU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Порядок заполнения </a:t>
            </a:r>
          </a:p>
          <a:p>
            <a:pPr algn="ctr">
              <a:defRPr/>
            </a:pPr>
            <a:r>
              <a:rPr lang="ru-RU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Раздела 1 формы ЕФС-1.</a:t>
            </a:r>
            <a:endParaRPr lang="ru-RU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000" b="1" dirty="0">
              <a:solidFill>
                <a:srgbClr val="0048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286520"/>
            <a:ext cx="357190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85720" y="5214950"/>
            <a:ext cx="750099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5392"/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Заместитель начальника отдела организации персонифицированного учета и администрирования страховых взносов Управления персонифицированного учета и администрирования страховых взносов ОСФР по Ивановской области Ю.Н. Георгиев </a:t>
            </a:r>
            <a:endParaRPr lang="ru-RU" altLang="ru-RU" sz="1800" b="1" dirty="0">
              <a:solidFill>
                <a:srgbClr val="005392"/>
              </a:solidFill>
              <a:latin typeface="Times New Roman" panose="02020603050405020304" pitchFamily="18" charset="0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37946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-24"/>
            <a:ext cx="7717069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Раздел 1 формы ЕФС-1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15054" y="3794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8" name="Picture 8" descr="D:\СЕМИНАРЫ - обучение ЕФС-1\Контрольные документы\Раздел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914403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pic>
        <p:nvPicPr>
          <p:cNvPr id="11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494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7609495"/>
              </p:ext>
            </p:extLst>
          </p:nvPr>
        </p:nvGraphicFramePr>
        <p:xfrm>
          <a:off x="357158" y="1121320"/>
          <a:ext cx="8500472" cy="4827959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8500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795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3200" b="1" kern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правилах заполнения </a:t>
                      </a: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подраздела 1.1</a:t>
                      </a:r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«Сведения о трудовой (иной) деятельности» формы ЕФС-1</a:t>
                      </a:r>
                    </a:p>
                  </a:txBody>
                  <a:tcPr marL="91427" marR="91427" marT="45817" marB="45817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459655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pic>
        <p:nvPicPr>
          <p:cNvPr id="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567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40727"/>
            <a:ext cx="7747687" cy="530753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-24"/>
            <a:ext cx="7717069" cy="56169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Раздел 1 «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трудовой (иной) деятельности, страховом стаже, заработной плате и дополнительных страховых взносах на накопительную пенсию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86014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109" y="703234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477" y="1268760"/>
            <a:ext cx="8865444" cy="1493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Выноска 2 27"/>
          <p:cNvSpPr/>
          <p:nvPr/>
        </p:nvSpPr>
        <p:spPr>
          <a:xfrm>
            <a:off x="6768678" y="1570683"/>
            <a:ext cx="2195810" cy="461665"/>
          </a:xfrm>
          <a:prstGeom prst="borderCallout2">
            <a:avLst>
              <a:gd name="adj1" fmla="val 30113"/>
              <a:gd name="adj2" fmla="val 343"/>
              <a:gd name="adj3" fmla="val 40219"/>
              <a:gd name="adj4" fmla="val -27077"/>
              <a:gd name="adj5" fmla="val 47497"/>
              <a:gd name="adj6" fmla="val -40854"/>
            </a:avLst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ИНН указывается при наличии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Выноска 2 28"/>
          <p:cNvSpPr/>
          <p:nvPr/>
        </p:nvSpPr>
        <p:spPr>
          <a:xfrm>
            <a:off x="428596" y="2786058"/>
            <a:ext cx="3571900" cy="461665"/>
          </a:xfrm>
          <a:prstGeom prst="borderCallout2">
            <a:avLst>
              <a:gd name="adj1" fmla="val -2295"/>
              <a:gd name="adj2" fmla="val 44588"/>
              <a:gd name="adj3" fmla="val -30615"/>
              <a:gd name="adj4" fmla="val 93513"/>
              <a:gd name="adj5" fmla="val -40952"/>
              <a:gd name="adj6" fmla="val 115969"/>
            </a:avLst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Статус ЗЛ -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казывается один из кодов, предусмотренных порядком заполнения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4357718"/>
              </p:ext>
            </p:extLst>
          </p:nvPr>
        </p:nvGraphicFramePr>
        <p:xfrm>
          <a:off x="154783" y="4078671"/>
          <a:ext cx="8846373" cy="2636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8573"/>
                <a:gridCol w="8257800"/>
              </a:tblGrid>
              <a:tr h="314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Статус зарегистрированного лица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</a:tr>
              <a:tr h="3031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ГРФ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635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граждане Российской Федерации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</a:tr>
              <a:tr h="3031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ПЖИГ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635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иностранные граждане или лица без гражданства, постоянно проживающие на территории Российской Федерации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</a:tr>
              <a:tr h="5466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ВЖИГ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635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иностранные граждане или лица без гражданства, временно проживающие на территории Российской Федерации, а также временно пребывающие на территории Российской Федерации иностранные граждане или лица без гражданства, которым предоставлено временное убежище в соответствии с Федеральным законом от 19 февраля 1993 г. № 4528-1 «О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беженцах»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ВПИГ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635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иностранные граждане или лица без гражданства (за исключением высококвалифицированных специалистов в соответствии с Федеральным законом от 25 июля 2002 г. № 115-ФЗ «О правовом положении иностранных граждан в Российской Федерации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</a:tr>
              <a:tr h="5982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ВКС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635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иностранные граждане или лица без гражданства из числа высококвалифицированных специалистов в соответствии с Федеральным законом от 25 июля 2002 г. № 115-ФЗ «О правовом положении иностранных граждан в Российской Федерации», временно пребывающие на территории Российской Федерации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087" marR="27087" marT="44562" marB="44562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0" name="Выноска 2 29"/>
          <p:cNvSpPr/>
          <p:nvPr/>
        </p:nvSpPr>
        <p:spPr>
          <a:xfrm>
            <a:off x="4214810" y="2730997"/>
            <a:ext cx="4749679" cy="830997"/>
          </a:xfrm>
          <a:prstGeom prst="borderCallout2">
            <a:avLst>
              <a:gd name="adj1" fmla="val -2295"/>
              <a:gd name="adj2" fmla="val 44588"/>
              <a:gd name="adj3" fmla="val -13992"/>
              <a:gd name="adj4" fmla="val 48649"/>
              <a:gd name="adj5" fmla="val -11595"/>
              <a:gd name="adj6" fmla="val 50036"/>
            </a:avLst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Заполняется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Общероссийским классификатором стран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мира (от 14.12.2001 №529-ст). 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 без гражданства в поле «Гражданство (код страны)» указывается код  «000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59566" y="3429000"/>
            <a:ext cx="3312368" cy="34051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Возможные значения статуса ЗЛ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4-конечная звезда 31"/>
          <p:cNvSpPr/>
          <p:nvPr/>
        </p:nvSpPr>
        <p:spPr>
          <a:xfrm flipV="1">
            <a:off x="500034" y="4286256"/>
            <a:ext cx="328031" cy="360037"/>
          </a:xfrm>
          <a:prstGeom prst="star4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1260" y="3581404"/>
            <a:ext cx="3696661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4-конечная звезда 32"/>
          <p:cNvSpPr/>
          <p:nvPr/>
        </p:nvSpPr>
        <p:spPr>
          <a:xfrm flipV="1">
            <a:off x="4860032" y="3626646"/>
            <a:ext cx="328031" cy="360037"/>
          </a:xfrm>
          <a:prstGeom prst="star4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pic>
        <p:nvPicPr>
          <p:cNvPr id="18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  <p:sp>
        <p:nvSpPr>
          <p:cNvPr id="21" name="Скругленный прямоугольник 20"/>
          <p:cNvSpPr/>
          <p:nvPr/>
        </p:nvSpPr>
        <p:spPr>
          <a:xfrm>
            <a:off x="455330" y="613966"/>
            <a:ext cx="8581166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1. Сведения о трудовой (иной) деятельности, страховом стаже, </a:t>
            </a:r>
            <a:endParaRPr lang="ru-RU" sz="1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заработной                                   </a:t>
            </a:r>
            <a:r>
              <a:rPr 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плате зарегистрированного лица (</a:t>
            </a:r>
            <a:r>
              <a:rPr lang="ru-RU" sz="1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ЗЛ)</a:t>
            </a:r>
            <a:endParaRPr lang="ru-RU" sz="1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2952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86014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28596" y="-23"/>
            <a:ext cx="7743803" cy="80791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1.1. 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 о трудовой (иной)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деятельности»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86013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571604" y="1913028"/>
            <a:ext cx="1143008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Работник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(включая  совместителей и на дистанци-онной работе)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f1.eps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80329" y="1120940"/>
            <a:ext cx="631431" cy="8118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2801699" y="1013744"/>
            <a:ext cx="4338336" cy="8752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Заключены или прекращены трудовые (служебные) отношения </a:t>
            </a:r>
          </a:p>
        </p:txBody>
      </p:sp>
      <p:sp>
        <p:nvSpPr>
          <p:cNvPr id="21" name="Нашивка 20"/>
          <p:cNvSpPr/>
          <p:nvPr/>
        </p:nvSpPr>
        <p:spPr>
          <a:xfrm>
            <a:off x="1259632" y="1148235"/>
            <a:ext cx="504056" cy="57606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Заголовок 2"/>
          <p:cNvSpPr>
            <a:spLocks noGrp="1"/>
          </p:cNvSpPr>
          <p:nvPr/>
        </p:nvSpPr>
        <p:spPr bwMode="auto">
          <a:xfrm>
            <a:off x="144016" y="570166"/>
            <a:ext cx="8892480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/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1.1. под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раздела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раздела 1 формы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ЕФС-1 заполняется и представляется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801698" y="1999078"/>
            <a:ext cx="4434598" cy="231750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4613" y="2091160"/>
            <a:ext cx="45216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Заключены </a:t>
            </a:r>
            <a:r>
              <a:rPr lang="ru-RU" sz="1200" b="1" dirty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договоры гражданско-правового характера о выполнении работ (оказании услуг), договоры авторского заказа, договоры об отчуждении исключительного права на произведения науки, литературы, искусства, издательские лицензионные договоры, лицензионные договоры о предоставлении права использования произведения науки, литературы, искусства, в том числе договоры о передаче полномочий по управлению правами, заключенные с организацией по управлению правами на коллективной основе, на вознаграждение по которым начисляются страховые взносы</a:t>
            </a:r>
          </a:p>
        </p:txBody>
      </p:sp>
      <p:sp>
        <p:nvSpPr>
          <p:cNvPr id="42" name="Rectangle 112"/>
          <p:cNvSpPr>
            <a:spLocks/>
          </p:cNvSpPr>
          <p:nvPr/>
        </p:nvSpPr>
        <p:spPr bwMode="auto">
          <a:xfrm>
            <a:off x="101985" y="1889801"/>
            <a:ext cx="137367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  <a:sym typeface="Arial Narrow" pitchFamily="34" charset="0"/>
              </a:rPr>
              <a:t>Работодатель</a:t>
            </a:r>
            <a:endParaRPr lang="ru-RU" sz="1400" dirty="0">
              <a:latin typeface="Times New Roman" pitchFamily="18" charset="0"/>
              <a:cs typeface="Times New Roman" pitchFamily="18" charset="0"/>
              <a:sym typeface="Arial Narrow" pitchFamily="34" charset="0"/>
            </a:endParaRPr>
          </a:p>
        </p:txBody>
      </p:sp>
      <p:grpSp>
        <p:nvGrpSpPr>
          <p:cNvPr id="43" name="Group 113"/>
          <p:cNvGrpSpPr>
            <a:grpSpLocks/>
          </p:cNvGrpSpPr>
          <p:nvPr/>
        </p:nvGrpSpPr>
        <p:grpSpPr bwMode="auto">
          <a:xfrm>
            <a:off x="203314" y="980730"/>
            <a:ext cx="1078821" cy="1018347"/>
            <a:chOff x="0" y="0"/>
            <a:chExt cx="582841" cy="582841"/>
          </a:xfrm>
        </p:grpSpPr>
        <p:sp>
          <p:nvSpPr>
            <p:cNvPr id="44" name="Oval 114"/>
            <p:cNvSpPr>
              <a:spLocks/>
            </p:cNvSpPr>
            <p:nvPr/>
          </p:nvSpPr>
          <p:spPr bwMode="auto">
            <a:xfrm>
              <a:off x="0" y="0"/>
              <a:ext cx="582841" cy="582841"/>
            </a:xfrm>
            <a:prstGeom prst="ellipse">
              <a:avLst/>
            </a:prstGeom>
            <a:solidFill>
              <a:srgbClr val="F5EEE4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dist="10300" dir="2700000" algn="ctr" rotWithShape="0">
                <a:srgbClr val="000000">
                  <a:alpha val="34999"/>
                </a:srgbClr>
              </a:outerShdw>
            </a:effectLst>
          </p:spPr>
          <p:txBody>
            <a:bodyPr lIns="45720" rIns="45720" anchor="ctr"/>
            <a:lstStyle/>
            <a:p>
              <a:endParaRPr lang="ru-RU"/>
            </a:p>
          </p:txBody>
        </p:sp>
        <p:pic>
          <p:nvPicPr>
            <p:cNvPr id="45" name="Picture 115" descr="industry-icon-png-18570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588" y="21103"/>
              <a:ext cx="463664" cy="46366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51" name="4-конечная звезда 50"/>
          <p:cNvSpPr/>
          <p:nvPr/>
        </p:nvSpPr>
        <p:spPr>
          <a:xfrm flipV="1">
            <a:off x="7000892" y="1828244"/>
            <a:ext cx="328031" cy="360037"/>
          </a:xfrm>
          <a:prstGeom prst="star4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Вертикальный свиток 1"/>
          <p:cNvSpPr/>
          <p:nvPr/>
        </p:nvSpPr>
        <p:spPr>
          <a:xfrm rot="10800000">
            <a:off x="7072330" y="980728"/>
            <a:ext cx="2036174" cy="3456384"/>
          </a:xfrm>
          <a:prstGeom prst="vertic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358082" y="959237"/>
            <a:ext cx="1750423" cy="330859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altLang="ru-RU" sz="11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прием, </a:t>
            </a:r>
          </a:p>
          <a:p>
            <a:r>
              <a:rPr lang="ru-RU" altLang="ru-RU" sz="1100" b="1" dirty="0" smtClean="0"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перевод,</a:t>
            </a:r>
          </a:p>
          <a:p>
            <a:r>
              <a:rPr lang="ru-RU" altLang="ru-RU" sz="11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увольнение,</a:t>
            </a:r>
          </a:p>
          <a:p>
            <a:r>
              <a:rPr lang="ru-RU" altLang="ru-RU" sz="11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установление второй </a:t>
            </a:r>
          </a:p>
          <a:p>
            <a:r>
              <a:rPr lang="ru-RU" altLang="ru-RU" sz="11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и последующей профессии или иной квалификации,</a:t>
            </a:r>
          </a:p>
          <a:p>
            <a:r>
              <a:rPr lang="ru-RU" altLang="ru-RU" sz="11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запрет занимать должность, </a:t>
            </a:r>
            <a:r>
              <a:rPr lang="ru-RU" altLang="ru-RU" sz="1100" b="1" dirty="0" smtClean="0"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 переименование,</a:t>
            </a:r>
          </a:p>
          <a:p>
            <a:r>
              <a:rPr lang="ru-RU" altLang="ru-RU" sz="1100" b="1" dirty="0"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п</a:t>
            </a:r>
            <a:r>
              <a:rPr lang="ru-RU" altLang="ru-RU" sz="1100" b="1" dirty="0" smtClean="0"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риостановление,</a:t>
            </a:r>
          </a:p>
          <a:p>
            <a:r>
              <a:rPr lang="ru-RU" altLang="ru-RU" sz="1100" b="1" dirty="0" smtClean="0"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возобновление,</a:t>
            </a:r>
          </a:p>
          <a:p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отмена </a:t>
            </a:r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ранее произведенных 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мероприятий,</a:t>
            </a:r>
          </a:p>
          <a:p>
            <a:r>
              <a:rPr lang="ru-RU" altLang="ru-RU" sz="1100" b="1" dirty="0">
                <a:solidFill>
                  <a:prstClr val="black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п</a:t>
            </a:r>
            <a:r>
              <a:rPr lang="ru-RU" altLang="ru-RU" sz="1100" b="1" dirty="0" smtClean="0">
                <a:solidFill>
                  <a:prstClr val="black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одача заявления на ЭТК/БТК, начало/окончание</a:t>
            </a:r>
          </a:p>
          <a:p>
            <a:r>
              <a:rPr lang="ru-RU" sz="1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д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оговора ГПХ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499991" y="5857892"/>
            <a:ext cx="4572003" cy="987504"/>
          </a:xfrm>
          <a:prstGeom prst="round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algn="ctr" defTabSz="914400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25 числа месяца, следующего за </a:t>
            </a: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отчетным месяцем</a:t>
            </a:r>
            <a:r>
              <a:rPr lang="ru-RU" sz="1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котором изданы приказ (распоряжение), документ или принято иное решение, которые подтверждают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499991" y="4857760"/>
            <a:ext cx="4572003" cy="960490"/>
          </a:xfrm>
          <a:prstGeom prst="round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рабочего дня, следующего за днем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издания соответствующего приказа,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(распоряжения), документа или принятия иного решения, которые подтверждают оформление или прекращение трудовых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отношений, заключения, расторжения ГПХ </a:t>
            </a:r>
            <a:endParaRPr kumimoji="0" lang="ru-RU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7544" y="4857760"/>
            <a:ext cx="48965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случаях приема на работу, увольнения приостановления, возобновления,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заключения договора ГПХ, прекращения</a:t>
            </a:r>
          </a:p>
          <a:p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оговора ГПХ</a:t>
            </a:r>
            <a:endParaRPr lang="ru-RU" altLang="ru-RU" sz="1400" b="1" dirty="0">
              <a:solidFill>
                <a:srgbClr val="FF0000"/>
              </a:solidFill>
              <a:latin typeface="Times New Roman" pitchFamily="18" charset="0"/>
              <a:ea typeface="Arial Narrow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67544" y="6000768"/>
            <a:ext cx="36758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 других кадровых мероприятиях (перевод,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рисвоение и др.)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98" y="5080828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93296"/>
            <a:ext cx="305232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Нашивка 30"/>
          <p:cNvSpPr/>
          <p:nvPr/>
        </p:nvSpPr>
        <p:spPr>
          <a:xfrm>
            <a:off x="4067944" y="5186809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Нашивка 31"/>
          <p:cNvSpPr/>
          <p:nvPr/>
        </p:nvSpPr>
        <p:spPr>
          <a:xfrm>
            <a:off x="4067944" y="6170284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23528" y="4509120"/>
            <a:ext cx="6850795" cy="2880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Narrow" charset="0"/>
                <a:cs typeface="Arial" panose="020B0604020202020204" pitchFamily="34" charset="0"/>
                <a:sym typeface="Arial" charset="0"/>
              </a:rPr>
              <a:t>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Сроки представления в зависимости от кадрового мероприятия: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pic>
        <p:nvPicPr>
          <p:cNvPr id="3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32935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9" y="116632"/>
            <a:ext cx="8713314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деятельности (ЭТК)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3608672"/>
              </p:ext>
            </p:extLst>
          </p:nvPr>
        </p:nvGraphicFramePr>
        <p:xfrm>
          <a:off x="395536" y="692697"/>
          <a:ext cx="8496945" cy="5734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928326"/>
                <a:gridCol w="2832315"/>
              </a:tblGrid>
              <a:tr h="975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Кадровое мероприятие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Действующая норма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 1 января 2023 года</a:t>
                      </a:r>
                    </a:p>
                  </a:txBody>
                  <a:tcPr/>
                </a:tc>
              </a:tr>
              <a:tr h="975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Прием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Увольнение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Приостановление Возобновление</a:t>
                      </a:r>
                      <a:endParaRPr lang="ru-RU" sz="1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рабочего дня, следующего за днем издания приказа (распоряжения), иного документа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76516">
                <a:tc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Перевод и др.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15-го числа месяца, следующего за месяцем, в котором </a:t>
                      </a:r>
                      <a:r>
                        <a:rPr lang="ru-RU" sz="1800" b="1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имели место перевод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25-го числа месяца, следующего за месяцем, </a:t>
                      </a:r>
                      <a:r>
                        <a:rPr lang="ru-RU" sz="1800" b="1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котором издан приказ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кадровом мероприятии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4247">
                <a:tc>
                  <a:txBody>
                    <a:bodyPr/>
                    <a:lstStyle/>
                    <a:p>
                      <a:pPr algn="ctr"/>
                      <a:endParaRPr lang="ru-RU" sz="10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Дата приказа о приеме 2022 год</a:t>
                      </a:r>
                      <a:endParaRPr lang="ru-RU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представляется по форме СЗВ-ТД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975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Дата приказа о приеме 2023 год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представляется в  составе ЕФС -1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pic>
        <p:nvPicPr>
          <p:cNvPr id="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4027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9" y="116632"/>
            <a:ext cx="871331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заключении/прекращения договора ГПХ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1469412"/>
              </p:ext>
            </p:extLst>
          </p:nvPr>
        </p:nvGraphicFramePr>
        <p:xfrm>
          <a:off x="395536" y="1140876"/>
          <a:ext cx="8496945" cy="4931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3456"/>
                <a:gridCol w="2357454"/>
                <a:gridCol w="3106035"/>
              </a:tblGrid>
              <a:tr h="10369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Кадровое мероприятие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Действующая норма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 1 января 2023 года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6915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заключение/прекращение договора ГПХ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представляется по форме СЗВ-СТАЖ </a:t>
                      </a:r>
                      <a:endParaRPr lang="ru-RU" sz="1800" kern="1200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представляется </a:t>
                      </a: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рабочего дня, следующего за днем заключения или прекращения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договора ГПХ</a:t>
                      </a: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69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Дата заключения - 2022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представляется по форме СЗВ-СТАЖ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10369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Дата прекращения - 2023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представляются в составе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ЕФС -1 только сведения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 прекращении договора ГПХ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pic>
        <p:nvPicPr>
          <p:cNvPr id="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0180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7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4624"/>
            <a:ext cx="7717069" cy="3000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1.1. «</a:t>
            </a:r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 о трудовой (иной) </a:t>
            </a:r>
            <a:r>
              <a:rPr lang="ru-RU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деятельности» раздела 1 формы ЕФС-1</a:t>
            </a:r>
            <a:endParaRPr lang="ru-RU" sz="15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04" y="404664"/>
            <a:ext cx="9029800" cy="184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Скругленный прямоугольник 29"/>
          <p:cNvSpPr/>
          <p:nvPr/>
        </p:nvSpPr>
        <p:spPr>
          <a:xfrm>
            <a:off x="539552" y="2276872"/>
            <a:ext cx="5400600" cy="37457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заполнения отдельных граф подраздела 1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4-конечная звезда 30"/>
          <p:cNvSpPr/>
          <p:nvPr/>
        </p:nvSpPr>
        <p:spPr>
          <a:xfrm flipV="1">
            <a:off x="107504" y="2276872"/>
            <a:ext cx="328031" cy="360037"/>
          </a:xfrm>
          <a:prstGeom prst="star4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147" y="2736329"/>
            <a:ext cx="102870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Объект 2"/>
          <p:cNvSpPr>
            <a:spLocks/>
          </p:cNvSpPr>
          <p:nvPr/>
        </p:nvSpPr>
        <p:spPr bwMode="auto">
          <a:xfrm>
            <a:off x="107504" y="4653136"/>
            <a:ext cx="2016224" cy="20313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r>
              <a:rPr lang="ru-RU" altLang="ru-RU" sz="1300" b="1" dirty="0" smtClean="0">
                <a:solidFill>
                  <a:srgbClr val="003366"/>
                </a:solidFill>
                <a:latin typeface="Franklin Gothic Book"/>
                <a:cs typeface="Arial" pitchFamily="34" charset="0"/>
                <a:sym typeface="Symbol" pitchFamily="18" charset="2"/>
              </a:rPr>
              <a:t> </a:t>
            </a:r>
            <a:r>
              <a:rPr lang="ru-RU" alt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«Сведения о приеме, переводе, увольнении, начале договора ГПХ, окончании договора </a:t>
            </a:r>
            <a:r>
              <a:rPr lang="ru-RU" alt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ГПХ (графа 3) </a:t>
            </a:r>
            <a:r>
              <a:rPr lang="ru-RU" alt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 </a:t>
            </a:r>
            <a:r>
              <a:rPr lang="ru-RU" alt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указываются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мероприятий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предусмотренные порядком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заполнения</a:t>
            </a:r>
            <a:endParaRPr lang="ru-RU" alt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01646"/>
            <a:ext cx="6578286" cy="403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вал 11"/>
          <p:cNvSpPr/>
          <p:nvPr/>
        </p:nvSpPr>
        <p:spPr>
          <a:xfrm>
            <a:off x="7092280" y="476672"/>
            <a:ext cx="1800200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Ранее форма СЗВ-ТД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75457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pic>
        <p:nvPicPr>
          <p:cNvPr id="1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4723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37946"/>
            <a:ext cx="7933502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500034" y="41697"/>
            <a:ext cx="7831446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1.1. «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 о трудовой (иной)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деятельности» раздела 1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411760" y="476672"/>
            <a:ext cx="5616624" cy="37457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заполнения отдельных граф подраздела 1.1.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4-конечная звезда 30"/>
          <p:cNvSpPr/>
          <p:nvPr/>
        </p:nvSpPr>
        <p:spPr>
          <a:xfrm flipV="1">
            <a:off x="1913729" y="457154"/>
            <a:ext cx="328031" cy="360037"/>
          </a:xfrm>
          <a:prstGeom prst="star4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488" y="764704"/>
            <a:ext cx="16668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бъект 2"/>
          <p:cNvSpPr>
            <a:spLocks/>
          </p:cNvSpPr>
          <p:nvPr/>
        </p:nvSpPr>
        <p:spPr bwMode="auto">
          <a:xfrm>
            <a:off x="1895475" y="908720"/>
            <a:ext cx="7141021" cy="73866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3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alt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«Работа в районах Крайнего Севера/работа в местностях, приравненных к районам Крайнего Севера» </a:t>
            </a:r>
            <a:r>
              <a:rPr lang="ru-RU" alt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(графа 4)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– заполняется в  </a:t>
            </a:r>
            <a:r>
              <a:rPr lang="ru-RU" sz="1400" b="1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 по договорам ГПХ, указывается один из следующих кодов: </a:t>
            </a:r>
            <a:endParaRPr lang="ru-RU" altLang="ru-RU" sz="14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8698588"/>
              </p:ext>
            </p:extLst>
          </p:nvPr>
        </p:nvGraphicFramePr>
        <p:xfrm>
          <a:off x="4211960" y="1428736"/>
          <a:ext cx="4824536" cy="6587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3125"/>
                <a:gridCol w="4331411"/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РКС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в районах Крайнего Севера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</a:tr>
              <a:tr h="36156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МКС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в местностях, приравненных к районам Крайнего Севера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978" y="2564904"/>
            <a:ext cx="1699724" cy="1429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2"/>
          <p:cNvSpPr>
            <a:spLocks/>
          </p:cNvSpPr>
          <p:nvPr/>
        </p:nvSpPr>
        <p:spPr bwMode="auto">
          <a:xfrm>
            <a:off x="1928794" y="2285992"/>
            <a:ext cx="7072362" cy="189282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3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altLang="ru-RU" sz="13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«</a:t>
            </a:r>
            <a:r>
              <a:rPr lang="ru-RU" sz="13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Трудовая функция (должность, профессия, специальность, квалификация, конкретный вид поручаемой работы), структурное подразделение </a:t>
            </a:r>
            <a:r>
              <a:rPr lang="ru-RU" sz="13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3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графа 5):</a:t>
            </a:r>
          </a:p>
          <a:p>
            <a:pPr algn="just">
              <a:defRPr/>
            </a:pP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заполняется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случае заключения договора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ГПХ;</a:t>
            </a:r>
          </a:p>
          <a:p>
            <a:pPr algn="just">
              <a:defRPr/>
            </a:pPr>
            <a:r>
              <a:rPr lang="ru-RU" alt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случае наличия льгот (ограничений), наименование этих должностей, специальностей или профессий и квалификационные требования к ним должны соответствовать наименованиям и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требованиям квалификационных справочников или </a:t>
            </a:r>
            <a:r>
              <a:rPr lang="ru-RU" sz="1300" b="1" dirty="0" err="1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проф.стандартов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или реестров соответствующих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должностей;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alt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Для государственных и муниципальных служащих также указывается код должности по соответствующему реестру должностей.</a:t>
            </a:r>
            <a:endParaRPr lang="ru-RU" altLang="ru-RU" sz="13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0505"/>
            <a:ext cx="84772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бъект 2"/>
          <p:cNvSpPr>
            <a:spLocks/>
          </p:cNvSpPr>
          <p:nvPr/>
        </p:nvSpPr>
        <p:spPr bwMode="auto">
          <a:xfrm>
            <a:off x="1331640" y="4286256"/>
            <a:ext cx="7677794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2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altLang="ru-RU" sz="12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«Код выполняемой функции</a:t>
            </a:r>
            <a:r>
              <a:rPr lang="ru-RU" sz="12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altLang="ru-RU" sz="12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графа 6)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– заполняется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мероприятий «ПРИЕМ», «ПЕРЕВОД», «УВОЛЬНЕНИЕ», «НАЧАЛО ДОГОВОРА  ГПХ» или «ОКОНЧАНИЕ ДОГОВОРА ГПХ». Для договоров ГПХ в графе «Код выполняемой функции» также указывается один из следующих кодов:</a:t>
            </a:r>
            <a:endParaRPr lang="ru-RU" altLang="ru-RU" sz="12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3967899"/>
              </p:ext>
            </p:extLst>
          </p:nvPr>
        </p:nvGraphicFramePr>
        <p:xfrm>
          <a:off x="1357290" y="5000636"/>
          <a:ext cx="7706742" cy="1821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1966"/>
                <a:gridCol w="6984776"/>
              </a:tblGrid>
              <a:tr h="204441">
                <a:tc>
                  <a:txBody>
                    <a:bodyPr/>
                    <a:lstStyle/>
                    <a:p>
                      <a:pPr indent="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ДГПХ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договор гражданско-правового характера о выполнении работ (оказании услуг)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indent="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ДАВТ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договор авторского заказа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indent="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ДОИП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договор об отчуждении исключительного права на произведения науки, литературы, искусства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</a:tr>
              <a:tr h="162706">
                <a:tc>
                  <a:txBody>
                    <a:bodyPr/>
                    <a:lstStyle/>
                    <a:p>
                      <a:pPr indent="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ИЗЛД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издательский лицензионный договор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indent="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ЛДПИ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лицензионный договор о предоставлении права использования произведения науки, литературы, искусства, в том числе договор о передаче полномочий по управлению правами, заключенный с организацией по управлению правами на коллективной основе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</a:tr>
            </a:tbl>
          </a:graphicData>
        </a:graphic>
      </p:graphicFrame>
      <p:sp>
        <p:nvSpPr>
          <p:cNvPr id="22" name="4-конечная звезда 21"/>
          <p:cNvSpPr/>
          <p:nvPr/>
        </p:nvSpPr>
        <p:spPr>
          <a:xfrm flipV="1">
            <a:off x="1029259" y="5013176"/>
            <a:ext cx="328031" cy="360037"/>
          </a:xfrm>
          <a:prstGeom prst="star4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75457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  <p:pic>
        <p:nvPicPr>
          <p:cNvPr id="18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8651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37946"/>
            <a:ext cx="7933502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1697"/>
            <a:ext cx="7902884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1.1. «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 о трудовой (иной)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деятельности» раздела 1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39552" y="476672"/>
            <a:ext cx="5818398" cy="37457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заполнения отдельных граф подраздела 1.1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4-конечная звезда 30"/>
          <p:cNvSpPr/>
          <p:nvPr/>
        </p:nvSpPr>
        <p:spPr>
          <a:xfrm flipV="1">
            <a:off x="107504" y="476672"/>
            <a:ext cx="328031" cy="360037"/>
          </a:xfrm>
          <a:prstGeom prst="star4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2"/>
          <p:cNvSpPr>
            <a:spLocks/>
          </p:cNvSpPr>
          <p:nvPr/>
        </p:nvSpPr>
        <p:spPr bwMode="auto">
          <a:xfrm>
            <a:off x="2411760" y="886215"/>
            <a:ext cx="6398492" cy="12926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25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● </a:t>
            </a:r>
            <a:r>
              <a:rPr lang="ru-RU" altLang="ru-RU" sz="13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«Причины увольнения, пункт, часть статьи, статья Трудового кодекса Российской Федерации, федерального </a:t>
            </a:r>
            <a:r>
              <a:rPr lang="ru-RU" altLang="ru-RU" sz="13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закона» </a:t>
            </a:r>
            <a:r>
              <a:rPr lang="ru-RU" altLang="ru-RU" sz="13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altLang="ru-RU" sz="13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графа 7)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указывается код причины увольнения в соответствии с разделом «Коды причин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увольнения …» приложения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«Классификатор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параметров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…», а также без каких-либо сокращений причина прекращения трудового договора в соответствии с положениями Трудового кодекса Российской Федерации или иного федерального закона</a:t>
            </a:r>
            <a:endParaRPr lang="ru-RU" altLang="ru-RU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37" y="1052736"/>
            <a:ext cx="2195736" cy="133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2243803"/>
            <a:ext cx="3561313" cy="449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7630" y="2209101"/>
            <a:ext cx="2962571" cy="4559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Объект 2"/>
          <p:cNvSpPr>
            <a:spLocks/>
          </p:cNvSpPr>
          <p:nvPr/>
        </p:nvSpPr>
        <p:spPr bwMode="auto">
          <a:xfrm>
            <a:off x="120874" y="2636912"/>
            <a:ext cx="2239220" cy="18158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25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случае прекращения договора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ГПХ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графа 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«Причины увольнения, пункт, часть статьи, статья Трудового кодекса Российской Федерации, федерального закона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заполняется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400" b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pic>
        <p:nvPicPr>
          <p:cNvPr id="15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62791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86014"/>
            <a:ext cx="8076378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86013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23728" y="642918"/>
            <a:ext cx="5388970" cy="3745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приема на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работу по трудовому договору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195736" y="3500438"/>
            <a:ext cx="5388970" cy="3745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заключения договора ГПХ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0420" y="71414"/>
            <a:ext cx="8030669" cy="3745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Примеры заполнения п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одраздела 1.1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 о трудовой (иной) деятельности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34" y="1142984"/>
            <a:ext cx="9058770" cy="138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751" y="4000504"/>
            <a:ext cx="8826884" cy="130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285992"/>
            <a:ext cx="914400" cy="251867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98554" y="2285992"/>
            <a:ext cx="416209" cy="251867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2285992"/>
            <a:ext cx="914400" cy="251867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516216" y="2285992"/>
            <a:ext cx="914400" cy="251867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946520" y="5077149"/>
            <a:ext cx="6768752" cy="280677"/>
            <a:chOff x="899592" y="4554795"/>
            <a:chExt cx="6768752" cy="28067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844974" y="4557139"/>
              <a:ext cx="914400" cy="25186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298554" y="4583605"/>
              <a:ext cx="416209" cy="25186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99592" y="4583605"/>
              <a:ext cx="914400" cy="25186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300192" y="4554795"/>
              <a:ext cx="1368152" cy="28067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ая выноска 3"/>
          <p:cNvSpPr/>
          <p:nvPr/>
        </p:nvSpPr>
        <p:spPr>
          <a:xfrm>
            <a:off x="5868144" y="2786058"/>
            <a:ext cx="2902505" cy="646331"/>
          </a:xfrm>
          <a:prstGeom prst="wedgeRectCallout">
            <a:avLst>
              <a:gd name="adj1" fmla="val 22232"/>
              <a:gd name="adj2" fmla="val -9304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приказа (распоряжения) иного документа, подтверждающего  оформление трудовых отношений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6660231" y="5562430"/>
            <a:ext cx="1452659" cy="509776"/>
          </a:xfrm>
          <a:prstGeom prst="wedgeRectCallout">
            <a:avLst>
              <a:gd name="adj1" fmla="val 39317"/>
              <a:gd name="adj2" fmla="val -89814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заключения договора ГПХ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223750" y="5610541"/>
            <a:ext cx="2116001" cy="461665"/>
          </a:xfrm>
          <a:prstGeom prst="wedgeRectCallout">
            <a:avLst>
              <a:gd name="adj1" fmla="val -24837"/>
              <a:gd name="adj2" fmla="val -109036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начала периода работы по договору  ГПХ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4120567" y="5572140"/>
            <a:ext cx="2101469" cy="450244"/>
          </a:xfrm>
          <a:prstGeom prst="wedgeRectCallout">
            <a:avLst>
              <a:gd name="adj1" fmla="val -25657"/>
              <a:gd name="adj2" fmla="val -98236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Код, соответствующий договору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4113646" y="2786058"/>
            <a:ext cx="1080971" cy="244149"/>
          </a:xfrm>
          <a:prstGeom prst="wedgeRectCallout">
            <a:avLst>
              <a:gd name="adj1" fmla="val -14208"/>
              <a:gd name="adj2" fmla="val -13954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 по ОКЗ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ая выноска 26"/>
          <p:cNvSpPr/>
          <p:nvPr/>
        </p:nvSpPr>
        <p:spPr>
          <a:xfrm>
            <a:off x="2453425" y="5634359"/>
            <a:ext cx="1452659" cy="294971"/>
          </a:xfrm>
          <a:prstGeom prst="wedgeRectCallout">
            <a:avLst>
              <a:gd name="adj1" fmla="val 2088"/>
              <a:gd name="adj2" fmla="val -142686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заполняется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171051" y="2786058"/>
            <a:ext cx="1346813" cy="424682"/>
          </a:xfrm>
          <a:prstGeom prst="wedgeRectCallout">
            <a:avLst>
              <a:gd name="adj1" fmla="val -24837"/>
              <a:gd name="adj2" fmla="val -117712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кадрового мероприятия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4-конечная звезда 28"/>
          <p:cNvSpPr/>
          <p:nvPr/>
        </p:nvSpPr>
        <p:spPr>
          <a:xfrm flipV="1">
            <a:off x="71406" y="663289"/>
            <a:ext cx="328031" cy="360037"/>
          </a:xfrm>
          <a:prstGeom prst="star4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4-конечная звезда 29"/>
          <p:cNvSpPr/>
          <p:nvPr/>
        </p:nvSpPr>
        <p:spPr>
          <a:xfrm flipV="1">
            <a:off x="499553" y="3573016"/>
            <a:ext cx="328031" cy="360037"/>
          </a:xfrm>
          <a:prstGeom prst="star4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06" y="6143644"/>
            <a:ext cx="8938524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Согласно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договору ГПХ от 14.01.2023 исполнитель обязуется оказать услуги, предусмотренные договором, в следующие сроки: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начальный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- 14 января 2023 г.;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конечный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- 27 января 2023 г.</a:t>
            </a:r>
          </a:p>
        </p:txBody>
      </p:sp>
      <p:sp>
        <p:nvSpPr>
          <p:cNvPr id="3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xmlns="" val="3453375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459655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90629" y="204338"/>
            <a:ext cx="7393738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Нормативно – правовые документы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230030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581100" y="1428736"/>
            <a:ext cx="829563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01.04.1996 </a:t>
            </a:r>
            <a:r>
              <a:rPr lang="ru-RU" alt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27-ФЗ «Об индивидуальном (персонифицированном) учете в системах обязательного пенсионного страхования и обязательного социального страхования»</a:t>
            </a:r>
            <a:endParaRPr lang="ru-RU" sz="1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320" y="857232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320" y="1857364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3236" y="714356"/>
            <a:ext cx="821052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14.07.2022 № 236-ФЗ «О Фонде пенсионного и социального страхования Российской Федерации»</a:t>
            </a:r>
          </a:p>
        </p:txBody>
      </p:sp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286520"/>
            <a:ext cx="357190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3643314"/>
            <a:ext cx="829563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Минтруда России </a:t>
            </a:r>
            <a:r>
              <a:rPr lang="ru-RU" alt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28.12.2023 </a:t>
            </a:r>
            <a:r>
              <a:rPr lang="ru-RU" alt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900н </a:t>
            </a:r>
            <a:r>
              <a:rPr lang="ru-RU" alt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определении видов деятельности, при  осуществлении которых страхователи, являющиеся государственными (муниципальными) учреждениями, представляют в составе единой формы сведений в органы Фонда пенсионного и социального страхования Российской Федерации сведения, предусмотренные пунктом 9 статьи 11 Федерального закона от 1 апреля 1996 г. № 27-ФЗ «Об индивидуальном (персонифицированном) учете в системах обязательного пенсионного страхования и обязательного социального страхования »</a:t>
            </a:r>
            <a:endParaRPr lang="ru-RU" sz="1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714884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71472" y="2500306"/>
            <a:ext cx="829563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24.07.1998 </a:t>
            </a:r>
            <a:r>
              <a:rPr lang="ru-RU" alt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125-ФЗ «Об обязательном социальном страховании от </a:t>
            </a:r>
            <a:r>
              <a:rPr lang="ru-RU" altLang="ru-RU" sz="1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несчестных</a:t>
            </a:r>
            <a:r>
              <a:rPr lang="ru-RU" alt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случаев на производстве и профессиональных заболеваний»</a:t>
            </a:r>
            <a:endParaRPr lang="ru-RU" sz="1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779422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6535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09384"/>
            <a:ext cx="7933502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86013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23728" y="689344"/>
            <a:ext cx="4248472" cy="3745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увольнения по ТК РФ</a:t>
            </a:r>
          </a:p>
        </p:txBody>
      </p:sp>
      <p:sp>
        <p:nvSpPr>
          <p:cNvPr id="51" name="4-конечная звезда 50"/>
          <p:cNvSpPr/>
          <p:nvPr/>
        </p:nvSpPr>
        <p:spPr>
          <a:xfrm flipV="1">
            <a:off x="499553" y="659487"/>
            <a:ext cx="328031" cy="360037"/>
          </a:xfrm>
          <a:prstGeom prst="star4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051719" y="3714752"/>
            <a:ext cx="4320481" cy="3745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прекращения 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договора ГПХ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5112" y="71414"/>
            <a:ext cx="7831664" cy="3745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Примеры заполнения п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одраздела 1.1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 о трудовой (иной) деятельности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473" y="1229821"/>
            <a:ext cx="8680571" cy="133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047" y="4221088"/>
            <a:ext cx="8668998" cy="131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2276872"/>
            <a:ext cx="914400" cy="216024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932040" y="2275407"/>
            <a:ext cx="914400" cy="217489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251160" y="2278410"/>
            <a:ext cx="457200" cy="217489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251160" y="5308050"/>
            <a:ext cx="457200" cy="217489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932040" y="5320094"/>
            <a:ext cx="914400" cy="217489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37531" y="5308049"/>
            <a:ext cx="914400" cy="229534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72200" y="2312438"/>
            <a:ext cx="914400" cy="217489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228184" y="5308049"/>
            <a:ext cx="1296144" cy="217489"/>
          </a:xfrm>
          <a:prstGeom prst="rect">
            <a:avLst/>
          </a:prstGeom>
          <a:solidFill>
            <a:schemeClr val="accent1">
              <a:alpha val="1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6215074" y="2807941"/>
            <a:ext cx="2786082" cy="692497"/>
          </a:xfrm>
          <a:prstGeom prst="wedgeRectCallout">
            <a:avLst>
              <a:gd name="adj1" fmla="val 6103"/>
              <a:gd name="adj2" fmla="val -87265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приказа (распоряжения) иного документа, подтверждающего  прекращение трудовых отношений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ая выноска 30"/>
          <p:cNvSpPr/>
          <p:nvPr/>
        </p:nvSpPr>
        <p:spPr>
          <a:xfrm>
            <a:off x="6660231" y="5722938"/>
            <a:ext cx="1555107" cy="580420"/>
          </a:xfrm>
          <a:prstGeom prst="wedgeRectCallout">
            <a:avLst>
              <a:gd name="adj1" fmla="val 26456"/>
              <a:gd name="adj2" fmla="val -84891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прекращения договора ГПХ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223752" y="5864226"/>
            <a:ext cx="1971984" cy="439132"/>
          </a:xfrm>
          <a:prstGeom prst="wedgeRectCallout">
            <a:avLst>
              <a:gd name="adj1" fmla="val -24837"/>
              <a:gd name="adj2" fmla="val -117712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окончания периода по договору  ГПХ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1857356" y="2966005"/>
            <a:ext cx="4226813" cy="492443"/>
          </a:xfrm>
          <a:prstGeom prst="wedgeRectCallout">
            <a:avLst>
              <a:gd name="adj1" fmla="val 39773"/>
              <a:gd name="adj2" fmla="val -120027"/>
            </a:avLst>
          </a:prstGeom>
          <a:solidFill>
            <a:srgbClr val="FF0000">
              <a:alpha val="0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Должна быть еще причина увольнения в соответствии с положениями ТК РФ или иного федерального закона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ая выноска 29"/>
          <p:cNvSpPr/>
          <p:nvPr/>
        </p:nvSpPr>
        <p:spPr>
          <a:xfrm>
            <a:off x="3131840" y="5853114"/>
            <a:ext cx="1569041" cy="580420"/>
          </a:xfrm>
          <a:prstGeom prst="wedgeRectCallout">
            <a:avLst>
              <a:gd name="adj1" fmla="val 33225"/>
              <a:gd name="adj2" fmla="val -9966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Код, соответствующий договору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ая выноска 31"/>
          <p:cNvSpPr/>
          <p:nvPr/>
        </p:nvSpPr>
        <p:spPr>
          <a:xfrm>
            <a:off x="3251462" y="2576033"/>
            <a:ext cx="1047093" cy="244149"/>
          </a:xfrm>
          <a:prstGeom prst="wedgeRectCallout">
            <a:avLst>
              <a:gd name="adj1" fmla="val 67662"/>
              <a:gd name="adj2" fmla="val -57612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 по ОКЗ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ая выноска 32"/>
          <p:cNvSpPr/>
          <p:nvPr/>
        </p:nvSpPr>
        <p:spPr>
          <a:xfrm>
            <a:off x="4849346" y="5845179"/>
            <a:ext cx="1407133" cy="294971"/>
          </a:xfrm>
          <a:prstGeom prst="wedgeRectCallout">
            <a:avLst>
              <a:gd name="adj1" fmla="val 2088"/>
              <a:gd name="adj2" fmla="val -142686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заполняется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4-конечная звезда 36"/>
          <p:cNvSpPr/>
          <p:nvPr/>
        </p:nvSpPr>
        <p:spPr>
          <a:xfrm flipV="1">
            <a:off x="481300" y="3722623"/>
            <a:ext cx="328031" cy="360037"/>
          </a:xfrm>
          <a:prstGeom prst="star4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xmlns="" val="453723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2074674"/>
              </p:ext>
            </p:extLst>
          </p:nvPr>
        </p:nvGraphicFramePr>
        <p:xfrm>
          <a:off x="571472" y="1432374"/>
          <a:ext cx="8178344" cy="3139634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8178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139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правилах заполнения </a:t>
                      </a: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подраздела 1.2 </a:t>
                      </a:r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«Сведения о страховом стаже»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формы ЕФС-1</a:t>
                      </a:r>
                    </a:p>
                  </a:txBody>
                  <a:tcPr marL="91427" marR="91427" marT="45817" marB="45817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790626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</p:txBody>
      </p:sp>
      <p:pic>
        <p:nvPicPr>
          <p:cNvPr id="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567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7"/>
            <a:ext cx="786206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4624"/>
            <a:ext cx="7902884" cy="34624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стаже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ЕФС-1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22" name="Заголовок 2"/>
          <p:cNvSpPr>
            <a:spLocks noGrp="1"/>
          </p:cNvSpPr>
          <p:nvPr/>
        </p:nvSpPr>
        <p:spPr bwMode="auto">
          <a:xfrm>
            <a:off x="28203" y="628508"/>
            <a:ext cx="7640141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Сведения о стаже заполняются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представляются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отношении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работников, которые выполняли работы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3" name="Таблица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4558337"/>
              </p:ext>
            </p:extLst>
          </p:nvPr>
        </p:nvGraphicFramePr>
        <p:xfrm>
          <a:off x="45950" y="1340768"/>
          <a:ext cx="9062554" cy="4524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586"/>
                <a:gridCol w="7344816"/>
                <a:gridCol w="1368152"/>
              </a:tblGrid>
              <a:tr h="3447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№п/п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РАБОТЫ НА УСЛОВИЯХ, ОТКЛОНЯЮЩИХСЯ ОТ ОБЩИХ: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ФЗ №27-ФЗ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дающую право на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досрочное назначение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страховой пенсии, в том числе: в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тяжелых и вредных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условиях труда;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занимались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педагогической, медицинской, творческой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деятельностью; в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районах Крайнего Севера и приравненных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к ним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п.п.1 п.3 ст.11 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44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сельском хозяйстве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на работах, профессиях, в соответствии с которыми устанавливается повышение размера фиксированной выплаты к страховой пенсии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п.п.2 п.3 ст.11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44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территориях,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подвергшихся воздействию радиации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вследствие катастрофы на Чернобыльской АЭС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п.п.3 п.3</a:t>
                      </a:r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ст.11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замещали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гос. должности РФ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замещали на постоянной основе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гос. должности субъектов РФ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замещали на постоянной основе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муниципальные должности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должности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гос. гражданской службы РФ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должности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службы</a:t>
                      </a:r>
                      <a:endParaRPr lang="ru-RU" sz="1400" b="1" kern="1200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п.п.4 п.3 ст.11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44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полный </a:t>
                      </a: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навигационный период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водном транспорте, в </a:t>
                      </a: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сезонных отраслях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вахтовым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методом 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п.п.5 п.3 ст.11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22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работали в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период отбывания наказания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в виде лишения свободы 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п.п.6 п.3 ст.11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имели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периоды простоя или отстранения от работы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получения пособия по безработице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освобождения от работы с сохранением места работы (должности)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на время исполнения государственных или общественных обязанностей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п.п.7,</a:t>
                      </a:r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8, 9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п.3 ст.11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4422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находились </a:t>
                      </a: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отпуске по уходу за ребенком в возрасте от полутора до трех лет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в </a:t>
                      </a: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отпуске без сохранения зарплаты</a:t>
                      </a:r>
                      <a:endParaRPr lang="ru-RU" sz="1400" b="1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п.п.10 п.3 ст.11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467544" y="5929330"/>
            <a:ext cx="849694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3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застрахованных лиц, имевших в отчетном периоде периоды получения пособия по безработице, периоды участия в оплачиваемых общественных работах, периоды переезда или переселения по направлению государственной службы занятости в другую местность для трудоустройства, подраздел 1.2 подраздела 1 представляется</a:t>
            </a:r>
            <a:r>
              <a:rPr lang="ru-RU" sz="13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органами службы занятости населения</a:t>
            </a:r>
          </a:p>
        </p:txBody>
      </p:sp>
      <p:sp>
        <p:nvSpPr>
          <p:cNvPr id="20" name="4-конечная звезда 19"/>
          <p:cNvSpPr/>
          <p:nvPr/>
        </p:nvSpPr>
        <p:spPr>
          <a:xfrm flipV="1">
            <a:off x="128220" y="6222966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2418" y="428604"/>
            <a:ext cx="631710" cy="70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6572" y="459632"/>
            <a:ext cx="619679" cy="89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xmlns="" val="61922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7"/>
            <a:ext cx="7933502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71414"/>
            <a:ext cx="7717069" cy="34624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стаже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ЕФС-1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835696" y="1913028"/>
            <a:ext cx="108012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Работники</a:t>
            </a:r>
          </a:p>
        </p:txBody>
      </p:sp>
      <p:sp>
        <p:nvSpPr>
          <p:cNvPr id="21" name="Нашивка 20"/>
          <p:cNvSpPr/>
          <p:nvPr/>
        </p:nvSpPr>
        <p:spPr>
          <a:xfrm>
            <a:off x="1403648" y="1148235"/>
            <a:ext cx="504056" cy="57606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Заголовок 2"/>
          <p:cNvSpPr>
            <a:spLocks noGrp="1"/>
          </p:cNvSpPr>
          <p:nvPr/>
        </p:nvSpPr>
        <p:spPr bwMode="auto">
          <a:xfrm>
            <a:off x="495752" y="507450"/>
            <a:ext cx="8108696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1.2.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раздела 1 формы ЕФС-1 з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аполняется и представляется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007685" y="1060759"/>
            <a:ext cx="5668769" cy="57937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just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Выполняли работу, дающую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 на досрочное назначение пенсий, в тер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условиях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РКС, МКС, СЕЛО,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ЧАЭС</a:t>
            </a:r>
            <a:endParaRPr lang="ru-RU" sz="13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112"/>
          <p:cNvSpPr>
            <a:spLocks/>
          </p:cNvSpPr>
          <p:nvPr/>
        </p:nvSpPr>
        <p:spPr bwMode="auto">
          <a:xfrm>
            <a:off x="101985" y="1889801"/>
            <a:ext cx="137367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  <a:sym typeface="Arial Narrow" pitchFamily="34" charset="0"/>
              </a:rPr>
              <a:t>Работодатель</a:t>
            </a:r>
            <a:endParaRPr lang="ru-RU" sz="1400" dirty="0">
              <a:latin typeface="Times New Roman" pitchFamily="18" charset="0"/>
              <a:cs typeface="Times New Roman" pitchFamily="18" charset="0"/>
              <a:sym typeface="Arial Narrow" pitchFamily="34" charset="0"/>
            </a:endParaRPr>
          </a:p>
        </p:txBody>
      </p:sp>
      <p:grpSp>
        <p:nvGrpSpPr>
          <p:cNvPr id="43" name="Group 113"/>
          <p:cNvGrpSpPr>
            <a:grpSpLocks/>
          </p:cNvGrpSpPr>
          <p:nvPr/>
        </p:nvGrpSpPr>
        <p:grpSpPr bwMode="auto">
          <a:xfrm>
            <a:off x="203314" y="980730"/>
            <a:ext cx="1078821" cy="1018347"/>
            <a:chOff x="0" y="0"/>
            <a:chExt cx="582841" cy="582841"/>
          </a:xfrm>
        </p:grpSpPr>
        <p:sp>
          <p:nvSpPr>
            <p:cNvPr id="44" name="Oval 114"/>
            <p:cNvSpPr>
              <a:spLocks/>
            </p:cNvSpPr>
            <p:nvPr/>
          </p:nvSpPr>
          <p:spPr bwMode="auto">
            <a:xfrm>
              <a:off x="0" y="0"/>
              <a:ext cx="582841" cy="582841"/>
            </a:xfrm>
            <a:prstGeom prst="ellipse">
              <a:avLst/>
            </a:prstGeom>
            <a:solidFill>
              <a:srgbClr val="F5EEE4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dist="10300" dir="2700000" algn="ctr" rotWithShape="0">
                <a:srgbClr val="000000">
                  <a:alpha val="34999"/>
                </a:srgbClr>
              </a:outerShdw>
            </a:effectLst>
          </p:spPr>
          <p:txBody>
            <a:bodyPr lIns="45720" rIns="45720" anchor="ctr"/>
            <a:lstStyle/>
            <a:p>
              <a:endParaRPr lang="ru-RU"/>
            </a:p>
          </p:txBody>
        </p:sp>
        <p:pic>
          <p:nvPicPr>
            <p:cNvPr id="45" name="Picture 115" descr="industry-icon-png-18570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9588" y="21103"/>
              <a:ext cx="463664" cy="46366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26" name="Скругленный прямоугольник 25"/>
          <p:cNvSpPr/>
          <p:nvPr/>
        </p:nvSpPr>
        <p:spPr>
          <a:xfrm>
            <a:off x="4286248" y="5687610"/>
            <a:ext cx="4437316" cy="868323"/>
          </a:xfrm>
          <a:prstGeom prst="round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rtlCol="0" anchor="ctr">
            <a:spAutoFit/>
          </a:bodyPr>
          <a:lstStyle/>
          <a:p>
            <a:pPr algn="ctr" defTabSz="914400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течение 3-х календарных дней </a:t>
            </a:r>
            <a:r>
              <a:rPr lang="ru-RU" sz="15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 дня поступления запроса органа </a:t>
            </a:r>
            <a:r>
              <a:rPr lang="ru-RU" sz="1500" b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Фонда </a:t>
            </a:r>
            <a:r>
              <a:rPr lang="ru-RU" sz="15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либо со дня обращения лица к страхователю</a:t>
            </a:r>
          </a:p>
        </p:txBody>
      </p:sp>
      <p:sp>
        <p:nvSpPr>
          <p:cNvPr id="31" name="Нашивка 30"/>
          <p:cNvSpPr/>
          <p:nvPr/>
        </p:nvSpPr>
        <p:spPr>
          <a:xfrm>
            <a:off x="3786182" y="5064470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Нашивка 31"/>
          <p:cNvSpPr/>
          <p:nvPr/>
        </p:nvSpPr>
        <p:spPr>
          <a:xfrm>
            <a:off x="3786182" y="5901139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52847" y="4346763"/>
            <a:ext cx="2823009" cy="4086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Narrow" charset="0"/>
                <a:cs typeface="Arial" panose="020B0604020202020204" pitchFamily="34" charset="0"/>
                <a:sym typeface="Arial" charset="0"/>
              </a:rPr>
              <a:t>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Сроки представления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007685" y="1716254"/>
            <a:ext cx="5668769" cy="57937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just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Работали в тер. условиях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РКС, МКС, СЕЛО,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ЧАЭС, вахтовым методом, в полевых условиях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 и др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007685" y="2348880"/>
            <a:ext cx="5668770" cy="7661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lvl="0" algn="just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Имели периоды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ухода за ребенком от 1,5 до 3-х лет, получения пособия по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безработице, нахождения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отпуске без сохранения заработной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платы, периоды простоя или отстранения от работы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др.</a:t>
            </a:r>
            <a:endParaRPr lang="ru-RU" sz="13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007685" y="3780651"/>
            <a:ext cx="5668769" cy="3234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Работали в период отбывания наказания в виде лишения свободы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007686" y="3174439"/>
            <a:ext cx="5668770" cy="5448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lvl="0" algn="just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Замещали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государственные и муниципальные должности,  должности государственной гражданской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службы,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муниципальной службы</a:t>
            </a:r>
            <a:endParaRPr lang="ru-RU" sz="13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" name="Рисунок 40" descr="f1.eps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24345" y="1120940"/>
            <a:ext cx="631431" cy="8118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6" name="Рисунок 45" descr="f1.eps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123018" y="1175266"/>
            <a:ext cx="576774" cy="74156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420" y="5754945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Скругленный прямоугольник 51"/>
          <p:cNvSpPr/>
          <p:nvPr/>
        </p:nvSpPr>
        <p:spPr>
          <a:xfrm>
            <a:off x="4277549" y="4919045"/>
            <a:ext cx="4437855" cy="612934"/>
          </a:xfrm>
          <a:prstGeom prst="round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algn="ctr" defTabSz="914400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5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позднее 25-го числа месяца, следующего за отчетным </a:t>
            </a:r>
            <a:r>
              <a:rPr lang="ru-RU" sz="15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периодом (годом)</a:t>
            </a:r>
            <a:endParaRPr lang="ru-RU" sz="15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22502" y="5638647"/>
            <a:ext cx="30636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При обращении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лица с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заявлением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об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установлении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пенсии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либо выплаты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Arial Narrow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42724" y="4977654"/>
            <a:ext cx="20581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Ежегодно</a:t>
            </a:r>
            <a:endParaRPr lang="ru-RU" altLang="ru-RU" sz="1600" b="1" dirty="0">
              <a:solidFill>
                <a:schemeClr val="tx1"/>
              </a:solidFill>
              <a:latin typeface="Times New Roman" pitchFamily="18" charset="0"/>
              <a:ea typeface="Arial Narrow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 rot="10800000">
            <a:off x="1004844" y="2348879"/>
            <a:ext cx="1585857" cy="878809"/>
          </a:xfrm>
          <a:prstGeom prst="wedge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971600" y="2381979"/>
            <a:ext cx="1619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Работали на условиях, отклоняющихся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общих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096" y="5053306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Выноска 2 7"/>
          <p:cNvSpPr/>
          <p:nvPr/>
        </p:nvSpPr>
        <p:spPr>
          <a:xfrm>
            <a:off x="6516216" y="4214090"/>
            <a:ext cx="2448272" cy="572282"/>
          </a:xfrm>
          <a:prstGeom prst="borderCallout2">
            <a:avLst/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8A3ACA"/>
                </a:solidFill>
                <a:latin typeface="Times New Roman" pitchFamily="18" charset="0"/>
                <a:cs typeface="Times New Roman" pitchFamily="18" charset="0"/>
              </a:rPr>
              <a:t>По итогам 2023 года,</a:t>
            </a:r>
          </a:p>
          <a:p>
            <a:pPr algn="ctr"/>
            <a:r>
              <a:rPr lang="ru-RU" sz="1400" b="1" dirty="0" smtClean="0">
                <a:solidFill>
                  <a:srgbClr val="8A3ACA"/>
                </a:solidFill>
                <a:latin typeface="Times New Roman" pitchFamily="18" charset="0"/>
                <a:cs typeface="Times New Roman" pitchFamily="18" charset="0"/>
              </a:rPr>
              <a:t>не позднее 25.01.2024 </a:t>
            </a:r>
            <a:endParaRPr lang="ru-RU" sz="1400" b="1" dirty="0">
              <a:solidFill>
                <a:srgbClr val="8A3AC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</a:p>
        </p:txBody>
      </p:sp>
      <p:pic>
        <p:nvPicPr>
          <p:cNvPr id="3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73502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55331" y="44624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58417"/>
            <a:ext cx="7717069" cy="37702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Состав представляемых сведений включает: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44624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63387" y="476673"/>
            <a:ext cx="2245247" cy="1251022"/>
            <a:chOff x="0" y="1687"/>
            <a:chExt cx="1713955" cy="1113873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0" y="1687"/>
              <a:ext cx="1713955" cy="111387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54375" y="56062"/>
              <a:ext cx="1605205" cy="1005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1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Титульный лист          </a:t>
              </a:r>
              <a:r>
                <a:rPr lang="ru-RU" sz="1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(«страхователь»)</a:t>
              </a:r>
              <a:endParaRPr lang="ru-RU" sz="21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434410" y="476672"/>
            <a:ext cx="5947918" cy="1202129"/>
            <a:chOff x="1713956" y="113075"/>
            <a:chExt cx="3047032" cy="891099"/>
          </a:xfrm>
        </p:grpSpPr>
        <p:sp>
          <p:nvSpPr>
            <p:cNvPr id="25" name="Прямоугольник с двумя скругленными соседними углами 24"/>
            <p:cNvSpPr/>
            <p:nvPr/>
          </p:nvSpPr>
          <p:spPr>
            <a:xfrm rot="5400000">
              <a:off x="2791922" y="-964891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рямоугольник 25"/>
            <p:cNvSpPr/>
            <p:nvPr/>
          </p:nvSpPr>
          <p:spPr>
            <a:xfrm>
              <a:off x="1713956" y="156575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1" indent="0" algn="ctr" defTabSz="7112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Содержит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 о </a:t>
              </a:r>
              <a:r>
                <a:rPr lang="ru-RU" sz="1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страхователе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а также о страхователе, за которого представляются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 </a:t>
              </a:r>
              <a:endParaRPr lang="ru-RU" sz="18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63387" y="4812182"/>
            <a:ext cx="2283245" cy="1497138"/>
            <a:chOff x="40616" y="0"/>
            <a:chExt cx="1735151" cy="832029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61812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Подраздел 2 раздела 1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ЕФС-1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800" kern="1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(«ОСНОВАНИЕ»)</a:t>
              </a:r>
              <a:endParaRPr lang="ru-RU" sz="2000" kern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425778" y="1772817"/>
            <a:ext cx="5934687" cy="1379526"/>
            <a:chOff x="1713956" y="1282641"/>
            <a:chExt cx="3047032" cy="891099"/>
          </a:xfrm>
        </p:grpSpPr>
        <p:sp>
          <p:nvSpPr>
            <p:cNvPr id="31" name="Прямоугольник с двумя скругленными соседними углами 30"/>
            <p:cNvSpPr/>
            <p:nvPr/>
          </p:nvSpPr>
          <p:spPr>
            <a:xfrm rot="5400000">
              <a:off x="2791922" y="204675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 31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Содержит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 о </a:t>
              </a:r>
              <a:r>
                <a:rPr lang="ru-RU" sz="1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зарегистрированном </a:t>
              </a:r>
              <a:r>
                <a:rPr lang="ru-RU" sz="1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лице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5571" y="3284816"/>
            <a:ext cx="2312716" cy="1440328"/>
            <a:chOff x="0" y="0"/>
            <a:chExt cx="1713955" cy="832029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Подраздел 1.2 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подраздела 1 раздела 1 </a:t>
              </a:r>
            </a:p>
            <a:p>
              <a:pPr lvl="0" algn="ctr" defTabSz="666750">
                <a:lnSpc>
                  <a:spcPct val="90000"/>
                </a:lnSpc>
                <a:spcAft>
                  <a:spcPts val="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ЕФС-1</a:t>
              </a:r>
            </a:p>
            <a:p>
              <a:pPr lvl="0" algn="ctr" defTabSz="666750">
                <a:lnSpc>
                  <a:spcPct val="90000"/>
                </a:lnSpc>
                <a:spcAft>
                  <a:spcPts val="0"/>
                </a:spcAft>
              </a:pPr>
              <a:r>
                <a:rPr lang="ru-RU" sz="1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(«СТАЖ»)</a:t>
              </a:r>
              <a:r>
                <a:rPr lang="ru-RU" sz="1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423098" y="4830327"/>
            <a:ext cx="5960233" cy="1551001"/>
            <a:chOff x="1713956" y="1282641"/>
            <a:chExt cx="3047032" cy="891099"/>
          </a:xfrm>
        </p:grpSpPr>
        <p:sp>
          <p:nvSpPr>
            <p:cNvPr id="44" name="Прямоугольник с двумя скругленными соседними углами 43"/>
            <p:cNvSpPr/>
            <p:nvPr/>
          </p:nvSpPr>
          <p:spPr>
            <a:xfrm rot="5400000">
              <a:off x="2791922" y="204675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оугольник 44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Содержит </a:t>
              </a:r>
              <a:r>
                <a:rPr lang="ru-RU" sz="1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основание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для отражения данных о периодах работы застрахованного лица в условиях, дающих право на досрочное назначение пенсии в соответствии с ч.1ст.30 и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ст.31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ФЗ от 28.12.2013 №400-ФЗ</a:t>
              </a:r>
              <a:r>
                <a:rPr lang="ru-RU" sz="1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                            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«О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страховых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пенсиях»</a:t>
              </a:r>
              <a:endPara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85268" y="1772817"/>
            <a:ext cx="2255354" cy="1379528"/>
            <a:chOff x="0" y="0"/>
            <a:chExt cx="1713955" cy="832029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Подраздел 1 раздела 1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ЕФС-1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8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800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(«ФИО-СНИЛС»)</a:t>
              </a:r>
              <a:endParaRPr lang="ru-RU" sz="2000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2448643" y="3345642"/>
            <a:ext cx="5934687" cy="1379502"/>
            <a:chOff x="1713956" y="1282641"/>
            <a:chExt cx="3047032" cy="891099"/>
          </a:xfrm>
        </p:grpSpPr>
        <p:sp>
          <p:nvSpPr>
            <p:cNvPr id="38" name="Прямоугольник с двумя скругленными соседними углами 37"/>
            <p:cNvSpPr/>
            <p:nvPr/>
          </p:nvSpPr>
          <p:spPr>
            <a:xfrm rot="5400000">
              <a:off x="2791922" y="204675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Прямоугольник 38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Содержит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 о </a:t>
              </a:r>
              <a:r>
                <a:rPr lang="ru-RU" sz="1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страховом стаже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 отношении застрахованных лиц, которые в отчетном периоде выполняли работы на условиях, отличающихся от общих</a:t>
              </a:r>
            </a:p>
          </p:txBody>
        </p:sp>
      </p:grpSp>
      <p:sp>
        <p:nvSpPr>
          <p:cNvPr id="46" name="Нашивка 45"/>
          <p:cNvSpPr/>
          <p:nvPr/>
        </p:nvSpPr>
        <p:spPr>
          <a:xfrm>
            <a:off x="2077458" y="5432381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Нашивка 49"/>
          <p:cNvSpPr/>
          <p:nvPr/>
        </p:nvSpPr>
        <p:spPr>
          <a:xfrm>
            <a:off x="2132263" y="3860964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Нашивка 50"/>
          <p:cNvSpPr/>
          <p:nvPr/>
        </p:nvSpPr>
        <p:spPr>
          <a:xfrm>
            <a:off x="2130608" y="2351126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Нашивка 51"/>
          <p:cNvSpPr/>
          <p:nvPr/>
        </p:nvSpPr>
        <p:spPr>
          <a:xfrm>
            <a:off x="2092610" y="978028"/>
            <a:ext cx="432048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 rot="16200000">
            <a:off x="8036193" y="829680"/>
            <a:ext cx="1292413" cy="5036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1" indent="0" algn="ctr" defTabSz="711200">
              <a:lnSpc>
                <a:spcPct val="90000"/>
              </a:lnSpc>
              <a:spcAft>
                <a:spcPct val="15000"/>
              </a:spcAft>
            </a:pPr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400" b="1" kern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обязательным</a:t>
            </a:r>
            <a:endParaRPr lang="ru-RU" sz="1400" b="1" kern="1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16200000">
            <a:off x="8036193" y="2170885"/>
            <a:ext cx="1292413" cy="5036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1" indent="0" algn="ctr" defTabSz="711200">
              <a:lnSpc>
                <a:spcPct val="90000"/>
              </a:lnSpc>
              <a:spcAft>
                <a:spcPct val="15000"/>
              </a:spcAft>
            </a:pPr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400" b="1" kern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обязательным</a:t>
            </a:r>
            <a:endParaRPr lang="ru-RU" sz="1400" b="1" kern="1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 rot="16200000">
            <a:off x="8038845" y="3668068"/>
            <a:ext cx="1292413" cy="5036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1" indent="0" algn="ctr" defTabSz="711200">
              <a:lnSpc>
                <a:spcPct val="90000"/>
              </a:lnSpc>
              <a:spcAft>
                <a:spcPct val="15000"/>
              </a:spcAft>
            </a:pPr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400" b="1" kern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обязательным</a:t>
            </a:r>
            <a:endParaRPr lang="ru-RU" sz="1400" b="1" kern="1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 rot="16200000">
            <a:off x="7772392" y="5197160"/>
            <a:ext cx="1952471" cy="72040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1" indent="0" algn="ctr" defTabSz="711200">
              <a:lnSpc>
                <a:spcPct val="90000"/>
              </a:lnSpc>
              <a:spcAft>
                <a:spcPct val="15000"/>
              </a:spcAft>
            </a:pPr>
            <a:r>
              <a:rPr lang="ru-RU" sz="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</a:t>
            </a:r>
            <a:r>
              <a:rPr lang="ru-RU" sz="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ляется </a:t>
            </a:r>
            <a:r>
              <a:rPr lang="ru-RU" sz="900" b="1" kern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обязательным при  наличии сведений о ЗЛ, занятых на соответствующих видах работ, предусмотренных </a:t>
            </a:r>
            <a:r>
              <a:rPr lang="ru-RU" sz="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ч.1ст.30 и </a:t>
            </a:r>
            <a:r>
              <a:rPr lang="ru-RU" sz="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ст.31 </a:t>
            </a:r>
            <a:r>
              <a:rPr lang="ru-RU" sz="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ФЗ от 28.12.2013 №400-ФЗ </a:t>
            </a:r>
            <a:endParaRPr lang="ru-RU" sz="900" b="1" kern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pic>
        <p:nvPicPr>
          <p:cNvPr id="5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652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16632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69975" y="158022"/>
            <a:ext cx="7717069" cy="34624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стаже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ЕФС-1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16632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55576" y="2204864"/>
            <a:ext cx="7920880" cy="34051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представления подраздела 1.2. с типом сведений «Назначение пенсии»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4-конечная звезда 30"/>
          <p:cNvSpPr/>
          <p:nvPr/>
        </p:nvSpPr>
        <p:spPr>
          <a:xfrm flipV="1">
            <a:off x="317560" y="2204864"/>
            <a:ext cx="328031" cy="360037"/>
          </a:xfrm>
          <a:prstGeom prst="star4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бъект 2"/>
          <p:cNvSpPr>
            <a:spLocks/>
          </p:cNvSpPr>
          <p:nvPr/>
        </p:nvSpPr>
        <p:spPr bwMode="auto">
          <a:xfrm>
            <a:off x="192480" y="3000372"/>
            <a:ext cx="8756381" cy="204671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alt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 </a:t>
            </a:r>
            <a:r>
              <a:rPr 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ЕФС-1 с типом сведений «Назначение пенсии» 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представляется на 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работников:</a:t>
            </a:r>
            <a:endParaRPr lang="ru-RU" sz="14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которым для установления пенсии или выплаты необходимо учесть период работы календарного года, срок представления отчетности за который не наступил;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в случае </a:t>
            </a:r>
            <a:r>
              <a:rPr 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отсутствия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указанный период работы календарного года сведений, подлежащих указанию в подразделах «Территориальные условия», «Особенности исчисления страхового стажа», «Условия досрочного назначения страховой пенсии», «Результат специальной оценки условий труда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>
              <a:spcAft>
                <a:spcPts val="600"/>
              </a:spcAft>
            </a:pPr>
            <a:r>
              <a:rPr 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!!! 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Сведения с типом </a:t>
            </a:r>
            <a:r>
              <a:rPr 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Назначение пенсии» </a:t>
            </a:r>
            <a:r>
              <a:rPr lang="ru-RU" sz="1400" b="1" u="sng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 общими условиями </a:t>
            </a:r>
            <a:r>
              <a:rPr lang="ru-RU" sz="1400" b="1" u="sng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труда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представляются по запросу органа Фонда, при влиянии </a:t>
            </a: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межрасчетного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периода стажа для определения права</a:t>
            </a:r>
            <a:endParaRPr lang="ru-RU" sz="1400" b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97" y="548680"/>
            <a:ext cx="9051379" cy="156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03" y="2636909"/>
            <a:ext cx="8360369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Объект 2"/>
          <p:cNvSpPr>
            <a:spLocks/>
          </p:cNvSpPr>
          <p:nvPr/>
        </p:nvSpPr>
        <p:spPr bwMode="auto">
          <a:xfrm>
            <a:off x="188313" y="5119228"/>
            <a:ext cx="8756381" cy="73866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 </a:t>
            </a:r>
            <a:r>
              <a:rPr lang="ru-RU" alt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alt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ф</a:t>
            </a:r>
            <a:r>
              <a:rPr 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орме</a:t>
            </a:r>
            <a:r>
              <a:rPr 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ЕФС-1 с </a:t>
            </a:r>
            <a:r>
              <a:rPr 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типом сведений «Назначение пенсии» 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в графе «Период работы» указываются даты в пределах от даты начала отчетного периода, указанного в поле «Отчетный период», по дату, предшествующую дате предполагаемого выхода застрахованного лица на 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пенсию.</a:t>
            </a:r>
          </a:p>
        </p:txBody>
      </p:sp>
      <p:sp>
        <p:nvSpPr>
          <p:cNvPr id="14" name="Овал 13"/>
          <p:cNvSpPr/>
          <p:nvPr/>
        </p:nvSpPr>
        <p:spPr>
          <a:xfrm>
            <a:off x="5580112" y="476672"/>
            <a:ext cx="2592287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Ранее форма СЗВ-СТАЖ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бъект 2"/>
          <p:cNvSpPr>
            <a:spLocks/>
          </p:cNvSpPr>
          <p:nvPr/>
        </p:nvSpPr>
        <p:spPr bwMode="auto">
          <a:xfrm>
            <a:off x="179512" y="5905046"/>
            <a:ext cx="8756381" cy="73866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 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При наступлении срока представления сведений в отношении застрахованного лица, на которого была представлена форма </a:t>
            </a:r>
            <a:r>
              <a:rPr 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 типом сведений «Назначение пенсии»</a:t>
            </a: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, должна быть представлена форма </a:t>
            </a:r>
            <a:r>
              <a:rPr lang="ru-RU" sz="1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 типом сведений «Исходная</a:t>
            </a:r>
            <a:r>
              <a:rPr lang="ru-RU" sz="1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pic>
        <p:nvPicPr>
          <p:cNvPr id="1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1259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7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4624"/>
            <a:ext cx="7717069" cy="5309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стаже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xmlns="" id="{18F6E69A-EC81-AD41-856C-7A300BBE52DB}"/>
              </a:ext>
            </a:extLst>
          </p:cNvPr>
          <p:cNvSpPr>
            <a:spLocks/>
          </p:cNvSpPr>
          <p:nvPr/>
        </p:nvSpPr>
        <p:spPr bwMode="auto">
          <a:xfrm flipH="1">
            <a:off x="8261600" y="14006"/>
            <a:ext cx="846904" cy="390658"/>
          </a:xfrm>
          <a:custGeom>
            <a:avLst/>
            <a:gdLst>
              <a:gd name="connsiteX0" fmla="*/ 0 w 846904"/>
              <a:gd name="connsiteY0" fmla="*/ 0 h 390658"/>
              <a:gd name="connsiteX1" fmla="*/ 846904 w 846904"/>
              <a:gd name="connsiteY1" fmla="*/ 0 h 390658"/>
              <a:gd name="connsiteX2" fmla="*/ 846904 w 846904"/>
              <a:gd name="connsiteY2" fmla="*/ 390658 h 390658"/>
              <a:gd name="connsiteX3" fmla="*/ 0 w 846904"/>
              <a:gd name="connsiteY3" fmla="*/ 390658 h 390658"/>
              <a:gd name="connsiteX4" fmla="*/ 0 w 846904"/>
              <a:gd name="connsiteY4" fmla="*/ 0 h 390658"/>
              <a:gd name="connsiteX0" fmla="*/ 182880 w 846904"/>
              <a:gd name="connsiteY0" fmla="*/ 9144 h 390658"/>
              <a:gd name="connsiteX1" fmla="*/ 846904 w 846904"/>
              <a:gd name="connsiteY1" fmla="*/ 0 h 390658"/>
              <a:gd name="connsiteX2" fmla="*/ 846904 w 846904"/>
              <a:gd name="connsiteY2" fmla="*/ 390658 h 390658"/>
              <a:gd name="connsiteX3" fmla="*/ 0 w 846904"/>
              <a:gd name="connsiteY3" fmla="*/ 390658 h 390658"/>
              <a:gd name="connsiteX4" fmla="*/ 182880 w 846904"/>
              <a:gd name="connsiteY4" fmla="*/ 9144 h 390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6904" h="390658">
                <a:moveTo>
                  <a:pt x="182880" y="9144"/>
                </a:moveTo>
                <a:lnTo>
                  <a:pt x="846904" y="0"/>
                </a:lnTo>
                <a:lnTo>
                  <a:pt x="846904" y="390658"/>
                </a:lnTo>
                <a:lnTo>
                  <a:pt x="0" y="390658"/>
                </a:lnTo>
                <a:lnTo>
                  <a:pt x="182880" y="914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pPr algn="ctr"/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3392" y="546186"/>
            <a:ext cx="1676400" cy="115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Объект 2"/>
          <p:cNvSpPr>
            <a:spLocks/>
          </p:cNvSpPr>
          <p:nvPr/>
        </p:nvSpPr>
        <p:spPr bwMode="auto">
          <a:xfrm>
            <a:off x="60174" y="1781124"/>
            <a:ext cx="4151785" cy="286232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</a:t>
            </a:r>
            <a:r>
              <a:rPr lang="ru-RU" altLang="ru-RU" sz="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4 «Код»</a:t>
            </a:r>
            <a:r>
              <a:rPr 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подраздела </a:t>
            </a:r>
            <a:r>
              <a:rPr lang="ru-RU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«Территориальные условия»</a:t>
            </a:r>
            <a:r>
              <a:rPr 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указываются коды в соответствии с разделом «Коды территориальных условий, используемые при заполнении формы «Сведения для </a:t>
            </a:r>
            <a:r>
              <a:rPr lang="ru-RU" sz="15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ведения индивидуального </a:t>
            </a:r>
            <a:r>
              <a:rPr 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 </a:t>
            </a:r>
          </a:p>
        </p:txBody>
      </p:sp>
      <p:sp>
        <p:nvSpPr>
          <p:cNvPr id="18" name="Объект 2"/>
          <p:cNvSpPr>
            <a:spLocks/>
          </p:cNvSpPr>
          <p:nvPr/>
        </p:nvSpPr>
        <p:spPr bwMode="auto">
          <a:xfrm>
            <a:off x="55636" y="4708301"/>
            <a:ext cx="4159174" cy="147732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</a:t>
            </a:r>
            <a:r>
              <a:rPr lang="ru-RU" altLang="ru-RU" sz="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5 «Районный коэффициент» </a:t>
            </a:r>
            <a:r>
              <a:rPr 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«</a:t>
            </a:r>
            <a:r>
              <a:rPr lang="ru-RU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Территориальные условия</a:t>
            </a:r>
            <a:r>
              <a:rPr 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 указываются надбавки, предусмотренные за работу в регионах со сложными климатическими условиями, в формате «Х.Х</a:t>
            </a:r>
            <a:r>
              <a:rPr lang="ru-RU" sz="15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altLang="ru-RU" sz="1500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4-конечная звезда 19"/>
          <p:cNvSpPr/>
          <p:nvPr/>
        </p:nvSpPr>
        <p:spPr>
          <a:xfrm flipV="1">
            <a:off x="84929" y="6398748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51275"/>
              </p:ext>
            </p:extLst>
          </p:nvPr>
        </p:nvGraphicFramePr>
        <p:xfrm>
          <a:off x="4286248" y="393266"/>
          <a:ext cx="4809949" cy="5968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0549"/>
                <a:gridCol w="3569400"/>
              </a:tblGrid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ТЕРРИТОРИАЛЬНЫЕ УСЛОВИЯ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2534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РКС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Район Крайнего Севера на 31 декабря 2001 года</a:t>
                      </a:r>
                    </a:p>
                  </a:txBody>
                  <a:tcPr marL="39370" marR="39370" marT="64770" marB="64770"/>
                </a:tc>
              </a:tr>
              <a:tr h="432048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МКС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Местность, приравненная к районам Крайнего Севера, на 31 декабря 2001 года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РКСР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Район Крайнего Севера в отчетном периоде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МКСР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Местность, приравненная к районам Крайнего Севера, в отчетном периоде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5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МКС-РКСР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Местность, приравненная к районам Крайнего Севера, на 31 декабря 2001 года и район Крайнего Севера в отчетном периоде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13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СЕЛО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Работа в сельском хозяйстве</a:t>
                      </a:r>
                    </a:p>
                  </a:txBody>
                  <a:tcPr marL="39370" marR="39370" marT="64770" marB="64770"/>
                </a:tc>
              </a:tr>
              <a:tr h="3299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Ч31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Работа в зоне отчуждения</a:t>
                      </a:r>
                    </a:p>
                  </a:txBody>
                  <a:tcPr marL="39370" marR="39370" marT="64770" marB="64770"/>
                </a:tc>
              </a:tr>
              <a:tr h="3685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Ч33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Постоянная работа на территории зоны проживания с правом на отселение</a:t>
                      </a:r>
                    </a:p>
                  </a:txBody>
                  <a:tcPr marL="39370" marR="39370" marT="64770" marB="64770"/>
                </a:tc>
              </a:tr>
              <a:tr h="628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Ч34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Постоянная работа на территории зоны проживания с льготным социально-экономическим статусом</a:t>
                      </a:r>
                    </a:p>
                  </a:txBody>
                  <a:tcPr marL="39370" marR="39370" marT="64770" marB="64770"/>
                </a:tc>
              </a:tr>
              <a:tr h="317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Ч35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Постоянная работа в зоне отселения до переселения в другие районы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Ч36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Работа в зоне отселения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522" y="833604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26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3792" y="6263366"/>
            <a:ext cx="8403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случае наличия в графе 4 «Код» кодов «РКС», «МКС», «РКСР», «МКСР», «МКС-РКСР» графа «Районный коэффициент» обязательна к заполнению</a:t>
            </a:r>
          </a:p>
        </p:txBody>
      </p:sp>
      <p:pic>
        <p:nvPicPr>
          <p:cNvPr id="1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46140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/>
          <p:cNvSpPr>
            <a:spLocks/>
          </p:cNvSpPr>
          <p:nvPr/>
        </p:nvSpPr>
        <p:spPr bwMode="auto">
          <a:xfrm>
            <a:off x="3929058" y="4039751"/>
            <a:ext cx="5160108" cy="224676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 в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7 «Дополнительные сведения»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подраздела «Особенности исчисления страхового стажа» указываются  периоды работы застрахованного лица в соответствии с кодами раздела «Коды «Особенности исчисления страхового стажа: дополнительные сведения», используемые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44624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4624"/>
            <a:ext cx="7717069" cy="5309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стаже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44624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14" name="Объект 2"/>
          <p:cNvSpPr>
            <a:spLocks/>
          </p:cNvSpPr>
          <p:nvPr/>
        </p:nvSpPr>
        <p:spPr bwMode="auto">
          <a:xfrm>
            <a:off x="3929058" y="1897741"/>
            <a:ext cx="5144700" cy="20313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 в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6 «Основание (код)»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«Особенности исчисления страхового стажа»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код в соответствии с разделом «Коды «Особенности исчисления страхового стажа: основание», используемые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2333659"/>
              </p:ext>
            </p:extLst>
          </p:nvPr>
        </p:nvGraphicFramePr>
        <p:xfrm>
          <a:off x="86966" y="476673"/>
          <a:ext cx="3764954" cy="6403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6642"/>
                <a:gridCol w="2808312"/>
              </a:tblGrid>
              <a:tr h="4118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1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«Особенности исчисления страхового стажа: основание»</a:t>
                      </a:r>
                      <a:endParaRPr lang="ru-RU" sz="13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49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СЕЗОН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Работа полный навигационный период на водном транспорте, полный сезон на предприятиях и в организациях сезонных отраслей промышленности</a:t>
                      </a:r>
                      <a:endParaRPr lang="ru-RU" sz="13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</a:tr>
              <a:tr h="1910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ПОЛЕ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Работа в экспедициях, партиях, отрядах, на участках и в бригадах на полевых работах (геологоразведочных, поисковых, топографо-геодезических, геофизических, гидрографических, гидрологических, лесоустроительных и изыскательных) непосредственно в полевых условиях</a:t>
                      </a:r>
                      <a:endParaRPr lang="ru-RU" sz="13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2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УИК104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Работа осужденных в период отбывания ими наказания в виде лишения свободы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ВОДОЛАЗ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Водолазы и другие работники, занятые работой под водой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1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БЕЗР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Лицо, получающее пособие по безработице, участвующее в оплачиваемых общественных работах, переезжающее или переселяющееся по направлению государственной службы занятости в другую местность для </a:t>
                      </a:r>
                      <a:r>
                        <a:rPr lang="ru-RU" sz="13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трудоустройства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664" y="814059"/>
            <a:ext cx="305232" cy="27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2331" y="633636"/>
            <a:ext cx="1784503" cy="108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</p:txBody>
      </p:sp>
      <p:pic>
        <p:nvPicPr>
          <p:cNvPr id="15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1250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2605765"/>
              </p:ext>
            </p:extLst>
          </p:nvPr>
        </p:nvGraphicFramePr>
        <p:xfrm>
          <a:off x="106935" y="642918"/>
          <a:ext cx="8965659" cy="6026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9793"/>
                <a:gridCol w="3267869"/>
                <a:gridCol w="921424"/>
                <a:gridCol w="3756573"/>
              </a:tblGrid>
              <a:tr h="501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3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«Особенности исчисления страхового стажа: дополнительные сведения»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«Особенности исчисления страхового стажа: дополнительные сведения»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Отпуск по уходу за ребенком до достижения им возраста  полутора лет, предоставляемый родителю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МЕСЯЦ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Перевод работника с работы, дающей право на досрочное назначение трудовой пенсии по старости, на другую работу, не дающую право на указанную пенсию, в той же организации по производственной необходимости на срок не более одного месяца в течение календарного года</a:t>
                      </a:r>
                    </a:p>
                  </a:txBody>
                  <a:tcPr marL="39370" marR="39370" marT="64770" marB="64770"/>
                </a:tc>
              </a:tr>
              <a:tr h="4225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ДЕКРЕТ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Отпуск по беременности и родам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КВАЛИФОБ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квалификации с отрывом от производства (профессиональное обучение или дополнительное профессиональное образование)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</a:tr>
              <a:tr h="520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ДОГОВОР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по договорам гражданско-правового характера о выполнении работ (оказании услуг), в том числе выходящая за рамки отчетного (расчетного) периода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КВАЛИФОЦ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квалификации с отрывом от производства (прохождение независимой оценки квалификации на соответствие положениям профессионального стандарта или квалификационным требованиям)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ДЛОТПУСК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Пребывание в оплачиваемом отпуске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ОБЩЕСТ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 государственных или общественных обязанностей</a:t>
                      </a: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440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ВРНЕТРУД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 временной нетрудоспособности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СДКРОВ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Дни сдачи крови и ее компонентов и предоставленные в связи с этим дни отдыха</a:t>
                      </a:r>
                    </a:p>
                  </a:txBody>
                  <a:tcPr marL="39370" marR="39370" marT="64770" marB="64770"/>
                </a:tc>
              </a:tr>
              <a:tr h="222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ДИСПР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 прохождения диспансеризации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ОТСТРАН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Отстранение от работы (недопущение к работе) не по вине работника</a:t>
                      </a:r>
                    </a:p>
                  </a:txBody>
                  <a:tcPr marL="39370" marR="39370" marT="64770" marB="64770"/>
                </a:tc>
              </a:tr>
              <a:tr h="4492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ВАХТА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Вахтовый метод работы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ПРОСТОЙ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Время простоя по вине работодателя</a:t>
                      </a: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71414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81228"/>
            <a:ext cx="7688569" cy="56169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стаже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  <a:p>
            <a:pPr algn="ctr"/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44624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</p:txBody>
      </p:sp>
      <p:pic>
        <p:nvPicPr>
          <p:cNvPr id="1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7722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19178937"/>
              </p:ext>
            </p:extLst>
          </p:nvPr>
        </p:nvGraphicFramePr>
        <p:xfrm>
          <a:off x="35529" y="510736"/>
          <a:ext cx="9108503" cy="6363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7929"/>
                <a:gridCol w="3438574"/>
                <a:gridCol w="847706"/>
                <a:gridCol w="3724294"/>
              </a:tblGrid>
              <a:tr h="353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3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«Особенности исчисления страхового стажа: дополнительные сведения»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«Особенности исчисления страхового стажа: дополнительные сведения»</a:t>
                      </a:r>
                      <a:endParaRPr lang="ru-RU" sz="13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0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УЧОТПУСК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Дополнительные отпуска работникам, совмещающим работу с обучением</a:t>
                      </a:r>
                      <a:endParaRPr lang="ru-RU" sz="10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ЗГГС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Сведения о замещении лицом должности государственной гражданской службы Российской Федерации</a:t>
                      </a:r>
                    </a:p>
                  </a:txBody>
                  <a:tcPr marL="39370" marR="39370" marT="64770" marB="64770"/>
                </a:tc>
              </a:tr>
              <a:tr h="144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МЕДНЕТРУД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 работы, соответствующий переводу в соответствии с медицинским заключением беременной женщины по ее заявлению с работы, дающей право на досрочное назначение трудовой пенсии по старости, на работу, исключающую воздействие неблагоприятных производственных факторов, а также период, когда беременная женщина не работала до решения вопроса о ее трудоустройстве в соответствии с медицинским заключением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ЗМС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Сведения о замещении лицом должности муниципальной службы</a:t>
                      </a:r>
                    </a:p>
                  </a:txBody>
                  <a:tcPr marL="39370" marR="39370" marT="64770" marB="64770"/>
                </a:tc>
              </a:tr>
              <a:tr h="520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НЕОПЛДОГ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 работы застрахованного лица по гражданско-правовому договору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ЗМД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Сведения о замещении лицом муниципальной должности на постоянной основе</a:t>
                      </a:r>
                    </a:p>
                  </a:txBody>
                  <a:tcPr marL="39370" marR="39370" marT="64770" marB="6477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НЕОПЛАВТ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 работы застрахованного лица по договору авторского заказа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ДЛДЕТИ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Отпуск по уходу за ребенком от 1,5 до 3 лет, предоставляемый родителю ребенка</a:t>
                      </a:r>
                      <a:endParaRPr lang="ru-RU" sz="10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5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ДОПВЫХ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Дополнительные выходные дни лицам, осуществляющим уход за детьми-инвалидами</a:t>
                      </a:r>
                      <a:endParaRPr lang="ru-RU" sz="10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ЧАЭС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Дополнительный отпуск граждан, подвергшихся воздействию радиации вследствие катастрофы на Чернобыльской АЭС</a:t>
                      </a:r>
                      <a:endParaRPr lang="ru-RU" sz="10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</a:tr>
              <a:tr h="222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ЗГДС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Сведения о замещении лицом государственной должности субъекта Российской Федерации на постоянной основе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НЕОПЛ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Отпуск без сохранения заработной платы, время простоя по вине работника, неоплачиваемые периоды отстранения от работы (недопущения к работе), неоплачиваемый отпуск до одного года, предоставляемый педагогическим работникам, один дополнительный выходной день в месяц без сохранения заработной платы, предоставляемый женщинам, работающим в сельской местности, неоплачиваемое время участия в забастовке и другие неоплачиваемые периоды, кроме периодов с кодами ДЛДЕТИ и ЧАЭС</a:t>
                      </a:r>
                      <a:endParaRPr lang="ru-RU" sz="10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7165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ЗГД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Сведения о замещении лицом государственной должности Российской Федерации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ДЕТИПРЛ</a:t>
                      </a: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Отпуск по уходу за ребенком до достижения им возраста трех лет, предоставляемый бабушке, деду, другим родственникам или опекунам, фактически осуществляющим уход за ребенком</a:t>
                      </a: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44624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385651" y="36933"/>
            <a:ext cx="7717069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стаже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44624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</a:p>
        </p:txBody>
      </p:sp>
      <p:pic>
        <p:nvPicPr>
          <p:cNvPr id="1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32294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790626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90629" y="204338"/>
            <a:ext cx="7393738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Нормативно – правовые документы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230030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53" name="Rectangle 6">
            <a:extLst>
              <a:ext uri="{FF2B5EF4-FFF2-40B4-BE49-F238E27FC236}">
                <a16:creationId xmlns="" xmlns:a16="http://schemas.microsoft.com/office/drawing/2014/main" id="{E26B90EB-4072-7E4A-80AE-423045245DDD}"/>
              </a:ext>
            </a:extLst>
          </p:cNvPr>
          <p:cNvSpPr>
            <a:spLocks/>
          </p:cNvSpPr>
          <p:nvPr/>
        </p:nvSpPr>
        <p:spPr bwMode="auto">
          <a:xfrm>
            <a:off x="8715404" y="6357958"/>
            <a:ext cx="267697" cy="37605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4291" tIns="64291" rIns="64291" bIns="64291" anchor="ctr">
            <a:spAutoFit/>
          </a:bodyPr>
          <a:lstStyle/>
          <a:p>
            <a:pPr algn="ctr" defTabSz="1928744"/>
            <a:fld id="{DC01C986-78EF-484E-8321-43D81B88D720}" type="slidenum">
              <a:rPr lang="ru-RU" sz="1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pPr algn="ctr" defTabSz="1928744"/>
              <a:t>3</a:t>
            </a:fld>
            <a:r>
              <a:rPr lang="ru-RU" sz="1000" dirty="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2494658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 утверждении </a:t>
            </a:r>
            <a:r>
              <a:rPr lang="ru-RU" sz="1600" b="1" dirty="0" smtClean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формата сведений для единой </a:t>
            </a:r>
            <a:r>
              <a:rPr lang="ru-RU" sz="1600" b="1" dirty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«Сведения для ведения индивидуального (</a:t>
            </a:r>
            <a:r>
              <a:rPr lang="ru-RU" sz="1600" b="1" dirty="0" smtClean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персонифицированного</a:t>
            </a:r>
            <a:r>
              <a:rPr lang="ru-RU" sz="1600" b="1" dirty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</a:t>
            </a:r>
            <a:r>
              <a:rPr lang="ru-RU" sz="1600" b="1" dirty="0" smtClean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)»</a:t>
            </a:r>
            <a:endParaRPr lang="ru-RU" sz="1600" b="1" dirty="0">
              <a:solidFill>
                <a:srgbClr val="0053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>
            <a:spLocks/>
          </p:cNvSpPr>
          <p:nvPr/>
        </p:nvSpPr>
        <p:spPr>
          <a:xfrm>
            <a:off x="582491" y="642918"/>
            <a:ext cx="7632847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Постановление 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Правления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ПФР от 31.10.2022 245п</a:t>
            </a:r>
            <a:endParaRPr 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Narrow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000108"/>
            <a:ext cx="86067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 утверждении единой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и порядка ее заполнения</a:t>
            </a:r>
            <a:r>
              <a:rPr lang="ru-RU" sz="1600" b="1" dirty="0" smtClean="0">
                <a:solidFill>
                  <a:srgbClr val="0053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rgbClr val="0053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>
            <a:spLocks/>
          </p:cNvSpPr>
          <p:nvPr/>
        </p:nvSpPr>
        <p:spPr>
          <a:xfrm>
            <a:off x="571472" y="2071678"/>
            <a:ext cx="7858180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Постановление 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Правления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ПФР от 31.10.2022 246п</a:t>
            </a:r>
            <a:endParaRPr 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Narrow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>
            <a:spLocks/>
          </p:cNvSpPr>
          <p:nvPr/>
        </p:nvSpPr>
        <p:spPr>
          <a:xfrm>
            <a:off x="734891" y="3571876"/>
            <a:ext cx="7632847" cy="432048"/>
          </a:xfrm>
          <a:prstGeom prst="roundRect">
            <a:avLst/>
          </a:prstGeom>
          <a:solidFill>
            <a:srgbClr val="00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Приказ </a:t>
            </a: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C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ФР от 17.11.2023 2281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Narrow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8120" y="3929066"/>
            <a:ext cx="86067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 утверждении единой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и порядка ее заполнения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429264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определении форматов сведений для единой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«Сведения для ведения индивидуального (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персонифицированного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)»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>
            <a:spLocks/>
          </p:cNvSpPr>
          <p:nvPr/>
        </p:nvSpPr>
        <p:spPr>
          <a:xfrm>
            <a:off x="714348" y="5000636"/>
            <a:ext cx="7632847" cy="432048"/>
          </a:xfrm>
          <a:prstGeom prst="roundRect">
            <a:avLst/>
          </a:prstGeom>
          <a:solidFill>
            <a:srgbClr val="00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Приказ </a:t>
            </a: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C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Narrow" charset="0"/>
                <a:cs typeface="Times New Roman" pitchFamily="18" charset="0"/>
              </a:rPr>
              <a:t>ФР от 17.11.2023 2281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Narrow" charset="0"/>
              <a:cs typeface="Times New Roman" pitchFamily="18" charset="0"/>
            </a:endParaRPr>
          </a:p>
        </p:txBody>
      </p:sp>
      <p:pic>
        <p:nvPicPr>
          <p:cNvPr id="15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17838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7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4624"/>
            <a:ext cx="7717069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1.2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страховом стаже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раздела 1 формы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610" y="883786"/>
            <a:ext cx="1872208" cy="106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Объект 2"/>
          <p:cNvSpPr>
            <a:spLocks/>
          </p:cNvSpPr>
          <p:nvPr/>
        </p:nvSpPr>
        <p:spPr bwMode="auto">
          <a:xfrm>
            <a:off x="71406" y="3312383"/>
            <a:ext cx="9001155" cy="8309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</a:t>
            </a:r>
            <a:r>
              <a:rPr lang="ru-RU" alt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при отражении условий досрочного назначения страховой </a:t>
            </a:r>
            <a:r>
              <a:rPr lang="ru-RU" alt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пенсии в отдельных ситуациях </a:t>
            </a:r>
            <a:r>
              <a:rPr lang="ru-RU" alt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подлежат отражению сведения </a:t>
            </a:r>
            <a:r>
              <a:rPr lang="ru-RU" alt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 занятости </a:t>
            </a:r>
            <a:r>
              <a:rPr lang="ru-RU" alt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alt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графа 10</a:t>
            </a:r>
            <a:r>
              <a:rPr lang="ru-RU" alt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(например, сведения о времени пребывания под водой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часов, минут) - только в отношении водолазов и других застрахованных лиц, работающих под водой, сведения о налете часов застрахованных лиц - работников летного состава - только в случае, если в графе 9 «Основание (код)» указан один из кодов: «САМОЛЕТ», «СПЕЦАВ» и др.)</a:t>
            </a:r>
            <a:endParaRPr lang="ru-RU" altLang="ru-RU" sz="12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812" y="4187763"/>
            <a:ext cx="2414004" cy="95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2"/>
          <p:cNvSpPr>
            <a:spLocks/>
          </p:cNvSpPr>
          <p:nvPr/>
        </p:nvSpPr>
        <p:spPr bwMode="auto">
          <a:xfrm>
            <a:off x="3028926" y="4214818"/>
            <a:ext cx="6043668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</a:t>
            </a:r>
            <a:r>
              <a:rPr lang="ru-RU" alt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в графе 11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«Индивидуальный номер рабочего места»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индивидуальный номер основного рабочего места работника в соответствии с картой специальной оценки условий труда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000636"/>
            <a:ext cx="1330550" cy="1749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4718" y="5000636"/>
            <a:ext cx="1408992" cy="175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Объект 2"/>
          <p:cNvSpPr>
            <a:spLocks/>
          </p:cNvSpPr>
          <p:nvPr/>
        </p:nvSpPr>
        <p:spPr bwMode="auto">
          <a:xfrm>
            <a:off x="71406" y="5307057"/>
            <a:ext cx="5901148" cy="120032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●</a:t>
            </a:r>
            <a:r>
              <a:rPr lang="ru-RU" alt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12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«Класс (подкласс) условий труда»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итоговый класс (подкласс) условий труда по степени вредности и (или) опасности, установленный  по результатам проведения специальной оценки условий труда в соответствии с  Федеральным законом от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28.12.2013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№ 426-ФЗ «О специальной оценке условий труда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». Подлежит заполнению в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соответствии со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справочником «Коды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специальной оценки условий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труда».</a:t>
            </a:r>
            <a:endParaRPr lang="ru-RU" sz="12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276" y="529450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548" y="4374193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Объект 2"/>
          <p:cNvSpPr>
            <a:spLocks/>
          </p:cNvSpPr>
          <p:nvPr/>
        </p:nvSpPr>
        <p:spPr bwMode="auto">
          <a:xfrm>
            <a:off x="2123728" y="500042"/>
            <a:ext cx="6984776" cy="15696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 в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«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Особые условия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труда (код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)»,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«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досрочного назначения страховой пенсии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 указываются периоды работы застрахованного лица в условиях, дающих право на досрочное назначение пенсии. Коды особых условий указываются в соответствии с разделом «Коды «Условия досрочного назначения страховой пенсии: особые условия труда», используемые при заполнении формы 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бъект 2"/>
          <p:cNvSpPr>
            <a:spLocks/>
          </p:cNvSpPr>
          <p:nvPr/>
        </p:nvSpPr>
        <p:spPr bwMode="auto">
          <a:xfrm>
            <a:off x="71406" y="2199023"/>
            <a:ext cx="9001188" cy="101566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● </a:t>
            </a:r>
            <a:r>
              <a:rPr lang="ru-RU" alt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9 «Основание (код)»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подраздела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«Условия досрочного назначения пенсии»</a:t>
            </a:r>
            <a:r>
              <a:rPr lang="ru-RU" sz="1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указываются коды в соответствии с разделом «Коды «Условия досрочного назначения страховой пенсии: основание», используемые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pic>
        <p:nvPicPr>
          <p:cNvPr id="23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945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6"/>
            <a:ext cx="7747687" cy="346247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14006"/>
            <a:ext cx="7717069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Спецификация подраздела 1.2.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46247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35" name="Rectangle 2">
            <a:extLst>
              <a:ext uri="{FF2B5EF4-FFF2-40B4-BE49-F238E27FC236}">
                <a16:creationId xmlns="" xmlns:a16="http://schemas.microsoft.com/office/drawing/2014/main" id="{18F6E69A-EC81-AD41-856C-7A300BBE52DB}"/>
              </a:ext>
            </a:extLst>
          </p:cNvPr>
          <p:cNvSpPr>
            <a:spLocks/>
          </p:cNvSpPr>
          <p:nvPr/>
        </p:nvSpPr>
        <p:spPr bwMode="auto">
          <a:xfrm flipH="1">
            <a:off x="8261600" y="14006"/>
            <a:ext cx="846904" cy="346247"/>
          </a:xfrm>
          <a:custGeom>
            <a:avLst/>
            <a:gdLst>
              <a:gd name="connsiteX0" fmla="*/ 0 w 846904"/>
              <a:gd name="connsiteY0" fmla="*/ 0 h 390658"/>
              <a:gd name="connsiteX1" fmla="*/ 846904 w 846904"/>
              <a:gd name="connsiteY1" fmla="*/ 0 h 390658"/>
              <a:gd name="connsiteX2" fmla="*/ 846904 w 846904"/>
              <a:gd name="connsiteY2" fmla="*/ 390658 h 390658"/>
              <a:gd name="connsiteX3" fmla="*/ 0 w 846904"/>
              <a:gd name="connsiteY3" fmla="*/ 390658 h 390658"/>
              <a:gd name="connsiteX4" fmla="*/ 0 w 846904"/>
              <a:gd name="connsiteY4" fmla="*/ 0 h 390658"/>
              <a:gd name="connsiteX0" fmla="*/ 182880 w 846904"/>
              <a:gd name="connsiteY0" fmla="*/ 9144 h 390658"/>
              <a:gd name="connsiteX1" fmla="*/ 846904 w 846904"/>
              <a:gd name="connsiteY1" fmla="*/ 0 h 390658"/>
              <a:gd name="connsiteX2" fmla="*/ 846904 w 846904"/>
              <a:gd name="connsiteY2" fmla="*/ 390658 h 390658"/>
              <a:gd name="connsiteX3" fmla="*/ 0 w 846904"/>
              <a:gd name="connsiteY3" fmla="*/ 390658 h 390658"/>
              <a:gd name="connsiteX4" fmla="*/ 182880 w 846904"/>
              <a:gd name="connsiteY4" fmla="*/ 9144 h 390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6904" h="390658">
                <a:moveTo>
                  <a:pt x="182880" y="9144"/>
                </a:moveTo>
                <a:lnTo>
                  <a:pt x="846904" y="0"/>
                </a:lnTo>
                <a:lnTo>
                  <a:pt x="846904" y="390658"/>
                </a:lnTo>
                <a:lnTo>
                  <a:pt x="0" y="390658"/>
                </a:lnTo>
                <a:lnTo>
                  <a:pt x="182880" y="914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pPr algn="ctr"/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3857266"/>
              </p:ext>
            </p:extLst>
          </p:nvPr>
        </p:nvGraphicFramePr>
        <p:xfrm>
          <a:off x="35496" y="341054"/>
          <a:ext cx="9108504" cy="6516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3271"/>
                <a:gridCol w="6795233"/>
              </a:tblGrid>
              <a:tr h="1534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Правила заполнения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6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Начало периода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Начало периода работы застрахованного лица </a:t>
                      </a:r>
                    </a:p>
                  </a:txBody>
                  <a:tcPr marL="68580" marR="68580" marT="0" marB="0"/>
                </a:tc>
              </a:tr>
              <a:tr h="176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Конец периода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Конец периода работы застрахованного лица </a:t>
                      </a:r>
                    </a:p>
                  </a:txBody>
                  <a:tcPr marL="68580" marR="68580" marT="0" marB="0"/>
                </a:tc>
              </a:tr>
              <a:tr h="170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Территориальные условия, (Код)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основания </a:t>
                      </a:r>
                      <a:r>
                        <a:rPr lang="ru-RU" sz="9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.-</a:t>
                      </a:r>
                      <a:r>
                        <a:rPr lang="ru-RU" sz="9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ных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условий труда в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соответствии со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справочником «Коды территориальных условий» </a:t>
                      </a:r>
                    </a:p>
                  </a:txBody>
                  <a:tcPr marL="68580" marR="68580" marT="0" marB="0"/>
                </a:tc>
              </a:tr>
              <a:tr h="176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Территориальные условия, Доля ставки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 ставки </a:t>
                      </a:r>
                    </a:p>
                  </a:txBody>
                  <a:tcPr marL="68580" marR="68580" marT="0" marB="0"/>
                </a:tc>
              </a:tr>
              <a:tr h="317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Территориальные условия (Коэффициент)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Коэффициент территориальных условий труда </a:t>
                      </a:r>
                    </a:p>
                  </a:txBody>
                  <a:tcPr marL="68580" marR="68580" marT="0" marB="0"/>
                </a:tc>
              </a:tr>
              <a:tr h="317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исчисления страхового стажа (Основание (код)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в соответствии со справочником «Коды «Особенности исчисления страхового стажа: основание» </a:t>
                      </a:r>
                    </a:p>
                  </a:txBody>
                  <a:tcPr marL="68580" marR="68580" marT="0" marB="0"/>
                </a:tc>
              </a:tr>
              <a:tr h="476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исчисления страхового стажа (Дополнительные сведения), Выработка в часах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Время пребывания водолаза под водой </a:t>
                      </a:r>
                    </a:p>
                  </a:txBody>
                  <a:tcPr marL="68580" marR="68580" marT="0" marB="0"/>
                </a:tc>
              </a:tr>
              <a:tr h="705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исчисления страхового стажа (Дополнительные сведения), Выработка календарная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Фактически отработанное время - количество календарных месяцев и дней, отработанных в особых условиях труда.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Стаж работы осужденных лиц - количество засчитанных в трудовой стаж календарных месяцев и дней работы осужденного застрахованного лица. </a:t>
                      </a:r>
                    </a:p>
                  </a:txBody>
                  <a:tcPr marL="68580" marR="68580" marT="0" marB="0"/>
                </a:tc>
              </a:tr>
              <a:tr h="352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Исчисление страхового стажа, дополнительные сведения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дополнительных сведений исчисления страхового стажа, заполняется в соответствии со справочником «Особенности исчисления страхового стажа: дополнительные сведения» </a:t>
                      </a:r>
                    </a:p>
                  </a:txBody>
                  <a:tcPr marL="68580" marR="68580" marT="0" marB="0"/>
                </a:tc>
              </a:tr>
              <a:tr h="352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особых условий труда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особых условий труда в соответствии со справочником «Условия досрочного назначения пенсии: особые условия труда» </a:t>
                      </a:r>
                    </a:p>
                  </a:txBody>
                  <a:tcPr marL="68580" marR="68580" marT="0" marB="0"/>
                </a:tc>
              </a:tr>
              <a:tr h="529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 списка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профессии в соответствии со Списками 1 и 2 производств, работ, профессий, должностей и показателей, дающих право на льготное обеспечение, утвержденными Постановлением Кабинета Министров СССР от 26.01.1991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№10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2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Основание (код) для досрочного назначения страховой пенсии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основания условия досрочного назначения пенсии в соответствии с классификатором «Условия досрочного назначения страховой пенсии: основание» </a:t>
                      </a:r>
                    </a:p>
                  </a:txBody>
                  <a:tcPr marL="68580" marR="68580" marT="0" marB="0"/>
                </a:tc>
              </a:tr>
              <a:tr h="882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Условия досрочного назначения страховой пенсии, выработка в часах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Налет часов для летного состава гражданской авиации (часов, минут)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Налет часов испытательного полета (часов, минут)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Количество спусков (подъемов) (если в графе "основание (код)" указано НОРМСП)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Количество прыжков с парашютом (если в графе "основание (код)" указано одно из значений: НОРМАПР, РЕАКТИВН) </a:t>
                      </a:r>
                    </a:p>
                  </a:txBody>
                  <a:tcPr marL="68580" marR="68580" marT="0" marB="0"/>
                </a:tc>
              </a:tr>
              <a:tr h="529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Условия досрочного назначения страховой пенсии, выработка календарная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Фактически отработанное время (месяцев, дней) - количество календарных месяцев и дней, фактически отработанных в должностях инженерно-технического состава авиации или при управлении воздушным движением </a:t>
                      </a:r>
                    </a:p>
                  </a:txBody>
                  <a:tcPr marL="68580" marR="68580" marT="0" marB="0"/>
                </a:tc>
              </a:tr>
              <a:tr h="317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Условия досрочного назначения страховой пенсии, доля ставки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Объем работ (доля ставки) по занимаемой должности, выполняемой медицинскими работниками </a:t>
                      </a:r>
                    </a:p>
                  </a:txBody>
                  <a:tcPr marL="68580" marR="68580" marT="0" marB="0"/>
                </a:tc>
              </a:tr>
              <a:tr h="176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Номер места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Индивидуальный номер рабочего места </a:t>
                      </a:r>
                    </a:p>
                  </a:txBody>
                  <a:tcPr marL="68580" marR="68580" marT="0" marB="0"/>
                </a:tc>
              </a:tr>
              <a:tr h="352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специальной оценки условий труда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код специальной оценки условий труда в соответствии со справочником «Коды специальной оценки условий труда»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</a:p>
        </p:txBody>
      </p:sp>
      <p:pic>
        <p:nvPicPr>
          <p:cNvPr id="11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81456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6"/>
            <a:ext cx="7783692" cy="499975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8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4624"/>
            <a:ext cx="7717069" cy="50013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2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«Основание для отражения данных о периодах работы застрахованного лица в условиях, дающих право на досрочное назначение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пенсии…»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57158" cy="486036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913223" y="4433210"/>
            <a:ext cx="108012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Работники</a:t>
            </a:r>
          </a:p>
        </p:txBody>
      </p:sp>
      <p:sp>
        <p:nvSpPr>
          <p:cNvPr id="21" name="Нашивка 20"/>
          <p:cNvSpPr/>
          <p:nvPr/>
        </p:nvSpPr>
        <p:spPr>
          <a:xfrm>
            <a:off x="1481175" y="3668417"/>
            <a:ext cx="504056" cy="57606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Заголовок 2"/>
          <p:cNvSpPr>
            <a:spLocks noGrp="1"/>
          </p:cNvSpPr>
          <p:nvPr/>
        </p:nvSpPr>
        <p:spPr bwMode="auto">
          <a:xfrm>
            <a:off x="3372141" y="3286124"/>
            <a:ext cx="5328592" cy="18158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!!!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2.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раздела 1 формы ЕФС-1 з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аполняется и представляется ОДНОВРЕМЕННО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подразделом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1.2.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подраздела 1, содержащим сведения о застрахованных лицах, занятых на соответствующих видах работ, предусмотренных частью 1 статьи 30 и статьей 31 Федерального закона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28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декабря 2013 г. № 400-ФЗ</a:t>
            </a:r>
          </a:p>
        </p:txBody>
      </p:sp>
      <p:sp>
        <p:nvSpPr>
          <p:cNvPr id="42" name="Rectangle 112"/>
          <p:cNvSpPr>
            <a:spLocks/>
          </p:cNvSpPr>
          <p:nvPr/>
        </p:nvSpPr>
        <p:spPr bwMode="auto">
          <a:xfrm>
            <a:off x="179512" y="4409983"/>
            <a:ext cx="137367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  <a:sym typeface="Arial Narrow" pitchFamily="34" charset="0"/>
              </a:rPr>
              <a:t>Работодатель</a:t>
            </a:r>
            <a:endParaRPr lang="ru-RU" sz="1400" dirty="0">
              <a:latin typeface="Times New Roman" pitchFamily="18" charset="0"/>
              <a:cs typeface="Times New Roman" pitchFamily="18" charset="0"/>
              <a:sym typeface="Arial Narrow" pitchFamily="34" charset="0"/>
            </a:endParaRPr>
          </a:p>
        </p:txBody>
      </p:sp>
      <p:grpSp>
        <p:nvGrpSpPr>
          <p:cNvPr id="43" name="Group 113"/>
          <p:cNvGrpSpPr>
            <a:grpSpLocks/>
          </p:cNvGrpSpPr>
          <p:nvPr/>
        </p:nvGrpSpPr>
        <p:grpSpPr bwMode="auto">
          <a:xfrm>
            <a:off x="280841" y="3500912"/>
            <a:ext cx="1078821" cy="1018347"/>
            <a:chOff x="0" y="0"/>
            <a:chExt cx="582841" cy="582841"/>
          </a:xfrm>
        </p:grpSpPr>
        <p:sp>
          <p:nvSpPr>
            <p:cNvPr id="44" name="Oval 114"/>
            <p:cNvSpPr>
              <a:spLocks/>
            </p:cNvSpPr>
            <p:nvPr/>
          </p:nvSpPr>
          <p:spPr bwMode="auto">
            <a:xfrm>
              <a:off x="0" y="0"/>
              <a:ext cx="582841" cy="582841"/>
            </a:xfrm>
            <a:prstGeom prst="ellipse">
              <a:avLst/>
            </a:prstGeom>
            <a:solidFill>
              <a:srgbClr val="F5EEE4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dist="10300" dir="2700000" algn="ctr" rotWithShape="0">
                <a:srgbClr val="000000">
                  <a:alpha val="34999"/>
                </a:srgbClr>
              </a:outerShdw>
            </a:effectLst>
          </p:spPr>
          <p:txBody>
            <a:bodyPr lIns="45720" rIns="45720" anchor="ctr"/>
            <a:lstStyle/>
            <a:p>
              <a:endParaRPr lang="ru-RU"/>
            </a:p>
          </p:txBody>
        </p:sp>
        <p:pic>
          <p:nvPicPr>
            <p:cNvPr id="45" name="Picture 115" descr="industry-icon-png-18570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9588" y="21103"/>
              <a:ext cx="463664" cy="46366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pic>
        <p:nvPicPr>
          <p:cNvPr id="41" name="Рисунок 40" descr="f1.eps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69088" y="3598143"/>
            <a:ext cx="631431" cy="8118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6" name="Рисунок 45" descr="f1.eps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200545" y="3695448"/>
            <a:ext cx="576774" cy="74156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ая выноска 6"/>
          <p:cNvSpPr/>
          <p:nvPr/>
        </p:nvSpPr>
        <p:spPr>
          <a:xfrm rot="10800000">
            <a:off x="708468" y="4857007"/>
            <a:ext cx="2553525" cy="1220813"/>
          </a:xfrm>
          <a:prstGeom prst="wedge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22503" y="4892967"/>
            <a:ext cx="2507329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Занятые на соответствующих видах работ, предусмотренных частью 1 статьи 30 и статьей 31 Федерального закона от </a:t>
            </a: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28.12.2013 № 400-ФЗ</a:t>
            </a:r>
            <a:endParaRPr lang="ru-RU" sz="1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416" y="587660"/>
            <a:ext cx="8768072" cy="233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4154" y="5286388"/>
            <a:ext cx="5716147" cy="99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вал 19"/>
          <p:cNvSpPr/>
          <p:nvPr/>
        </p:nvSpPr>
        <p:spPr>
          <a:xfrm>
            <a:off x="6964796" y="2453332"/>
            <a:ext cx="1988021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Ранее раздел 5 формы ОДВ-1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</p:txBody>
      </p:sp>
      <p:pic>
        <p:nvPicPr>
          <p:cNvPr id="2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1116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6"/>
            <a:ext cx="7747687" cy="346247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14006"/>
            <a:ext cx="7717069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Спецификация подраздела 2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46247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9738870"/>
              </p:ext>
            </p:extLst>
          </p:nvPr>
        </p:nvGraphicFramePr>
        <p:xfrm>
          <a:off x="35528" y="474521"/>
          <a:ext cx="9108504" cy="6591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3271"/>
                <a:gridCol w="6795233"/>
              </a:tblGrid>
              <a:tr h="2939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Правила заполнения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4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Отчетный период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Отчетный период, за который предоставляются сведения </a:t>
                      </a:r>
                    </a:p>
                  </a:txBody>
                  <a:tcPr marL="68580" marR="68580" marT="0" marB="0"/>
                </a:tc>
              </a:tr>
              <a:tr h="731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Тип сведений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Тип сведений. Возможные значения: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1 - исходная;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2 - корректирующая;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3 - отменяющая </a:t>
                      </a:r>
                    </a:p>
                  </a:txBody>
                  <a:tcPr marL="68580" marR="68580" marT="0" marB="0"/>
                </a:tc>
              </a:tr>
              <a:tr h="329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Корректируемый (отменяемый) период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год, за который корректируются или отменяются сведения </a:t>
                      </a:r>
                    </a:p>
                  </a:txBody>
                  <a:tcPr marL="68580" marR="68580" marT="0" marB="0"/>
                </a:tc>
              </a:tr>
              <a:tr h="329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структурного подразделения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структурного подразделения по штатному расписанию </a:t>
                      </a:r>
                    </a:p>
                  </a:txBody>
                  <a:tcPr marL="68580" marR="68580" marT="0" marB="0"/>
                </a:tc>
              </a:tr>
              <a:tr h="331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профессии, должности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профессии, должности по штатному расписанию </a:t>
                      </a:r>
                    </a:p>
                  </a:txBody>
                  <a:tcPr marL="68580" marR="68580" marT="0" marB="0"/>
                </a:tc>
              </a:tr>
              <a:tr h="331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рабочих мест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рабочих мест по штатному расписанию. Дробное число </a:t>
                      </a:r>
                    </a:p>
                  </a:txBody>
                  <a:tcPr marL="68580" marR="68580" marT="0" marB="0"/>
                </a:tc>
              </a:tr>
              <a:tr h="378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Численность фактически работающих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Фактическое количество работников </a:t>
                      </a: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 фактически выполняемых работ и дополнительные условия труда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 фактически выполняемых работ и дополнительные условия труда </a:t>
                      </a: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документов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первичных документов, подтверждающих занятость в особых условиях труда </a:t>
                      </a:r>
                    </a:p>
                  </a:txBody>
                  <a:tcPr marL="68580" marR="68580" marT="0" marB="0"/>
                </a:tc>
              </a:tr>
              <a:tr h="368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особых условий труда/выслуги лет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особых условий труда в соответствии со справочником «Условия досрочного назначения пенсии: особые условия труда» </a:t>
                      </a:r>
                    </a:p>
                  </a:txBody>
                  <a:tcPr marL="68580" marR="68580" marT="0" marB="0"/>
                </a:tc>
              </a:tr>
              <a:tr h="552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позиции Списка № 1 и 2, "малого" списка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профессии в соответствии со Списками 1 и 2 производств, работ, профессий, должностей и показателей, дающих право на льготное обеспечение, утвержденными Постановлением Кабинета Министров СССР от 26.01.1991 № 10 </a:t>
                      </a:r>
                    </a:p>
                  </a:txBody>
                  <a:tcPr marL="68580" marR="68580" marT="0" marB="0"/>
                </a:tc>
              </a:tr>
              <a:tr h="368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Общее количество рабочих мест в особых условиях труда по штату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Общее количество рабочих мест в особых условиях труда по штатному расписанию </a:t>
                      </a:r>
                    </a:p>
                  </a:txBody>
                  <a:tcPr marL="68580" marR="68580" marT="0" marB="0"/>
                </a:tc>
              </a:tr>
              <a:tr h="563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Численность фактически работающих в особых условиях труда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Общее количество фактически работающих в особых условиях труда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546895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</a:p>
        </p:txBody>
      </p:sp>
      <p:pic>
        <p:nvPicPr>
          <p:cNvPr id="11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62691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9313852"/>
              </p:ext>
            </p:extLst>
          </p:nvPr>
        </p:nvGraphicFramePr>
        <p:xfrm>
          <a:off x="107504" y="692696"/>
          <a:ext cx="8676258" cy="720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2134"/>
                <a:gridCol w="6338786"/>
                <a:gridCol w="39533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АФ.КСФ.1.1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Проверяемый файл должен быть корректно заполненным XML-документом</a:t>
                      </a:r>
                      <a:endParaRPr lang="ru-RU" sz="11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  <a:endParaRPr lang="ru-RU" sz="11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48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АФ.СХ.1.1 	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Проверяемый файл должен соответствовать XSD-схеме 	50 	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АФ.ЭП.1.1 </a:t>
                      </a:r>
                      <a:endParaRPr lang="ru-RU" sz="11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Электронная подпись должна быть корректной 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  <a:endParaRPr lang="ru-RU" sz="11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8780467" y="857232"/>
            <a:ext cx="288000" cy="54243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748464" y="5572140"/>
            <a:ext cx="336936" cy="504537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73890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587214" y="6318583"/>
            <a:ext cx="650138" cy="432048"/>
            <a:chOff x="0" y="0"/>
            <a:chExt cx="1713955" cy="832029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50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41" name="Скругленный прямоугольник 4"/>
          <p:cNvSpPr/>
          <p:nvPr/>
        </p:nvSpPr>
        <p:spPr>
          <a:xfrm>
            <a:off x="1227619" y="6143644"/>
            <a:ext cx="1437334" cy="6310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критичная ошибка  </a:t>
            </a:r>
            <a:r>
              <a:rPr lang="ru-RU" sz="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в 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полном объеме, требуется повторное представление сведений</a:t>
            </a:r>
            <a:endParaRPr lang="ru-RU" sz="8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365118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Группа 42"/>
          <p:cNvGrpSpPr/>
          <p:nvPr/>
        </p:nvGrpSpPr>
        <p:grpSpPr>
          <a:xfrm>
            <a:off x="3128578" y="6308527"/>
            <a:ext cx="650138" cy="432048"/>
            <a:chOff x="0" y="0"/>
            <a:chExt cx="1713955" cy="832029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46" name="Скругленный прямоугольник 4"/>
          <p:cNvSpPr/>
          <p:nvPr/>
        </p:nvSpPr>
        <p:spPr>
          <a:xfrm>
            <a:off x="3779912" y="6103139"/>
            <a:ext cx="1800200" cy="6834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частичная ошибка </a:t>
            </a:r>
            <a:r>
              <a:rPr lang="ru-RU" sz="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частично, т.е. по отдельным ЗЛ,  требуется представление исправленных сведений на ЗЛ, по которым допущена ошибка</a:t>
            </a:r>
            <a:endParaRPr lang="ru-RU" sz="8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5705" y="6379635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Скругленный прямоугольник 4"/>
          <p:cNvSpPr/>
          <p:nvPr/>
        </p:nvSpPr>
        <p:spPr>
          <a:xfrm>
            <a:off x="6732240" y="6072206"/>
            <a:ext cx="1800200" cy="7013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предупреждение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приняты, но требуют анализа на правильность отражения, представление уточненных данных требуется при необходимости</a:t>
            </a:r>
            <a:endParaRPr lang="ru-RU" sz="8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6082102" y="6295288"/>
            <a:ext cx="650138" cy="432048"/>
            <a:chOff x="0" y="0"/>
            <a:chExt cx="1713955" cy="832029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20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8780467" y="2852936"/>
            <a:ext cx="288000" cy="100811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15830" y="412325"/>
            <a:ext cx="8667932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ОБЩИХ ПРАВИЛ ПРОВЕРКИ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2688" y="44624"/>
            <a:ext cx="9091312" cy="316986"/>
            <a:chOff x="0" y="79482"/>
            <a:chExt cx="9091312" cy="397190"/>
          </a:xfrm>
        </p:grpSpPr>
        <p:sp>
          <p:nvSpPr>
            <p:cNvPr id="34" name="Rectangle 2">
              <a:extLst>
                <a:ext uri="{FF2B5EF4-FFF2-40B4-BE49-F238E27FC236}">
                  <a16:creationId xmlns="" xmlns:a16="http://schemas.microsoft.com/office/drawing/2014/main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35" name="Rectangle 2">
              <a:extLst>
                <a:ext uri="{FF2B5EF4-FFF2-40B4-BE49-F238E27FC236}">
                  <a16:creationId xmlns="" xmlns:a16="http://schemas.microsoft.com/office/drawing/2014/main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47" name="Rectangle 2">
              <a:extLst>
                <a:ext uri="{FF2B5EF4-FFF2-40B4-BE49-F238E27FC236}">
                  <a16:creationId xmlns="" xmlns:a16="http://schemas.microsoft.com/office/drawing/2014/main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49" name="Rectangle 4">
              <a:extLst>
                <a:ext uri="{FF2B5EF4-FFF2-40B4-BE49-F238E27FC236}">
                  <a16:creationId xmlns="" xmlns:a16="http://schemas.microsoft.com/office/drawing/2014/main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13050"/>
              <a:ext cx="7717069" cy="35672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1.2. формы ЕФС-1 (Альбом форматов А.Ф.2.72.3д)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4904061"/>
              </p:ext>
            </p:extLst>
          </p:nvPr>
        </p:nvGraphicFramePr>
        <p:xfrm>
          <a:off x="107504" y="1700808"/>
          <a:ext cx="8640960" cy="6689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/>
                <a:gridCol w="6408712"/>
                <a:gridCol w="43204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ВС.Б-СТРАХОВАТЕЛЬ.1.1</a:t>
                      </a:r>
                      <a:endParaRPr lang="ru-RU" sz="100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'Регистрационный номер ПФР' должен быть зарегистрирован в ПФР на дату проверяемого документа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  <a:endParaRPr lang="ru-RU" sz="1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48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ВС.Б-СТРАХОВАТЕЛЬ.1.2</a:t>
                      </a:r>
                      <a:endParaRPr lang="ru-RU" sz="100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ИНН должен соответствовать ИНН в карточке страхователя 	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ВС.Б-СТРАХОВАТЕЛЬ.1.3</a:t>
                      </a:r>
                      <a:endParaRPr lang="ru-RU" sz="100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КПП должен соответствовать КПП в карточке страхователя 	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Скругленный прямоугольник 55"/>
          <p:cNvSpPr/>
          <p:nvPr/>
        </p:nvSpPr>
        <p:spPr>
          <a:xfrm>
            <a:off x="115830" y="1420437"/>
            <a:ext cx="8667932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РЕКВИЗИТОВ СТРАХОВАТЕЛЯ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8764263" y="1857364"/>
            <a:ext cx="288000" cy="3475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2612641"/>
              </p:ext>
            </p:extLst>
          </p:nvPr>
        </p:nvGraphicFramePr>
        <p:xfrm>
          <a:off x="115831" y="2708920"/>
          <a:ext cx="8664635" cy="1173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4141"/>
                <a:gridCol w="6266444"/>
                <a:gridCol w="464050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ВС.Б-ЗЛ.1.1 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'Фамилия', 'Имя', 'Отчество' и 'СНИЛС' должны соответствовать данным ПФР, проверка осуществляется с учетом историчности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648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ВСЗЛ.ОП.1.1 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Последние 2 цифры Страхового номера должны быть числом, подсчитанным по Алгоритму формирования контрольного числа Страхового номера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ВСЗЛ.ФИО.1.1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Должен быть указан хотя бы один из элементов 'Фамилия' или 'Имя' </a:t>
                      </a:r>
                      <a:r>
                        <a:rPr lang="ru-RU" sz="135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  <a:endParaRPr lang="ru-RU" sz="1000" kern="12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ВС.Б-ОИС2017.1.2 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Указанный лицевой счет ЗЛ упразднен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9" name="Скругленный прямоугольник 58"/>
          <p:cNvSpPr/>
          <p:nvPr/>
        </p:nvSpPr>
        <p:spPr>
          <a:xfrm>
            <a:off x="124157" y="2428549"/>
            <a:ext cx="8640107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СВЕДЕНИЙ О ЗАСТРАХОВАННОМ ЛИЦЕ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764265" y="2204864"/>
            <a:ext cx="288000" cy="14401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7313516"/>
              </p:ext>
            </p:extLst>
          </p:nvPr>
        </p:nvGraphicFramePr>
        <p:xfrm>
          <a:off x="80368" y="4221088"/>
          <a:ext cx="8703394" cy="1930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2307"/>
                <a:gridCol w="7145749"/>
                <a:gridCol w="39533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ОКФС должен быть обязательно указан, если заполнен раздел 'Сведения о заработной плате и условиях осуществления деятельности работников государственных (муниципальных) учреждений'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2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ОКОГУ должен быть обязательно указан, если заполнен раздел 'Сведения о заработной плате и условиях осуществления деятельности работников государственных (муниципальных) учреждений'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ОКПО должен быть обязательно указан, если заполнен раздел 'Сведения о заработной плате и условиях осуществления деятельности работников государственных (муниципальных) учреждений'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ВС.ЕФС-1.1.4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'Дата заполнения' не может быть позже текущей даты и не может быть ранее 2023 года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Страховой номер зарегистрированного лица должен быть уникальным в пределах подраздела 1 раздела 1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подразделах 1.2 и 1.3 не могут быть представлены данные с разным типом сведений за один и тот же отчетный период на одно и то же застрахованное лицо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2" name="Скругленный прямоугольник 61"/>
          <p:cNvSpPr/>
          <p:nvPr/>
        </p:nvSpPr>
        <p:spPr>
          <a:xfrm>
            <a:off x="88694" y="3940717"/>
            <a:ext cx="8675569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ИНФОРМАЦИИ НА ТИТУЛЬНОМ ЛИСТЕ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786842" y="4357694"/>
            <a:ext cx="288000" cy="121496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</p:txBody>
      </p:sp>
      <p:pic>
        <p:nvPicPr>
          <p:cNvPr id="53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9502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14249576"/>
              </p:ext>
            </p:extLst>
          </p:nvPr>
        </p:nvGraphicFramePr>
        <p:xfrm>
          <a:off x="72206" y="785794"/>
          <a:ext cx="8676258" cy="1605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3490"/>
                <a:gridCol w="6517430"/>
                <a:gridCol w="39533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ВС.Б-ЕФС-СЗВ-СТАЖ.1.1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Сведения с типом формы ‘назначение пенсии’ не могут быть представлены за период, данные по которому уже учтены на индивидуальном лицевом счете застрахованного лица на основании формы ‘исходная’ или ‘корректирующая’ 	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280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ВС.Б-ЕФС-СЗВ-СТАЖ.1.2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Сведения с типом формы ‘исходная’ не могут быть представлены за период, данные по которому уже учтены на индивидуальном лицевом счете застрахованного лица на основании формы ‘исходная’ или ‘корректирующая’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136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ВС.Б-ЕФС-СЗВ-СТАЖ.1.3</a:t>
                      </a:r>
                      <a:endParaRPr lang="ru-RU" sz="10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Сведения с типом формы ‘корректирующая’ или ‘отменяющая’ могут быть представлены только за период, данные по которому уже учтены на индивидуальном лицевом счете застрахованного лица на основании формы ‘исходная’ или ‘корректирующая’</a:t>
                      </a: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8780467" y="966865"/>
            <a:ext cx="288000" cy="1390565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715404" y="3139258"/>
            <a:ext cx="321060" cy="504056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1406" y="458967"/>
            <a:ext cx="8667932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РАЗДЕЛА 1.2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2688" y="44624"/>
            <a:ext cx="9091312" cy="312542"/>
            <a:chOff x="0" y="79482"/>
            <a:chExt cx="9091312" cy="391621"/>
          </a:xfrm>
        </p:grpSpPr>
        <p:sp>
          <p:nvSpPr>
            <p:cNvPr id="34" name="Rectangle 2">
              <a:extLst>
                <a:ext uri="{FF2B5EF4-FFF2-40B4-BE49-F238E27FC236}">
                  <a16:creationId xmlns="" xmlns:a16="http://schemas.microsoft.com/office/drawing/2014/main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0445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35" name="Rectangle 2">
              <a:extLst>
                <a:ext uri="{FF2B5EF4-FFF2-40B4-BE49-F238E27FC236}">
                  <a16:creationId xmlns="" xmlns:a16="http://schemas.microsoft.com/office/drawing/2014/main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47" name="Rectangle 2">
              <a:extLst>
                <a:ext uri="{FF2B5EF4-FFF2-40B4-BE49-F238E27FC236}">
                  <a16:creationId xmlns="" xmlns:a16="http://schemas.microsoft.com/office/drawing/2014/main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49" name="Rectangle 4">
              <a:extLst>
                <a:ext uri="{FF2B5EF4-FFF2-40B4-BE49-F238E27FC236}">
                  <a16:creationId xmlns="" xmlns:a16="http://schemas.microsoft.com/office/drawing/2014/main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13050"/>
              <a:ext cx="7717069" cy="35672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1.2. формы ЕФС-1 (Альбом форматов А.Ф.2.73д)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0813616"/>
              </p:ext>
            </p:extLst>
          </p:nvPr>
        </p:nvGraphicFramePr>
        <p:xfrm>
          <a:off x="88694" y="2789059"/>
          <a:ext cx="8664635" cy="868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4914"/>
                <a:gridCol w="7245671"/>
                <a:gridCol w="464050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ВСЗЛ.ВЧ.1.1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блоке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должен быть ненулевым хотя бы один из элементов 'Часы', 'Минуты</a:t>
                      </a:r>
                      <a:r>
                        <a:rPr lang="ru-RU" sz="135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' </a:t>
                      </a:r>
                      <a:endParaRPr lang="ru-RU" sz="1000" kern="12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648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ВСЗЛ.ВЧ.1.3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может быть заполнен только в сочетании с блоком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ОУТ' и значением ВОДОЛАЗ элемента 'Основание' в текущем блоке 'ИС'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ВСЗЛ.ВЧ.1.5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блоке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значение элемента 'Часы' не может превышать 8760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9" name="Скругленный прямоугольник 58"/>
          <p:cNvSpPr/>
          <p:nvPr/>
        </p:nvSpPr>
        <p:spPr>
          <a:xfrm>
            <a:off x="75297" y="2500306"/>
            <a:ext cx="8640107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ВЫРАБОТКА В ЧАСАХ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757380" y="2928934"/>
            <a:ext cx="243776" cy="21431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5" name="Таблица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4425026"/>
              </p:ext>
            </p:extLst>
          </p:nvPr>
        </p:nvGraphicFramePr>
        <p:xfrm>
          <a:off x="35496" y="4137110"/>
          <a:ext cx="8664635" cy="792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4914"/>
                <a:gridCol w="7245671"/>
                <a:gridCol w="464050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ВСЗЛ.ВК.1.1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отсутствии значения 'УИК104' элемента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Основание' должен быть указан ненулевым хотя бы один из элементов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ВсеМесяцы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или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ВсеДни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‘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</a:rPr>
                        <a:t>30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648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ВСЗЛ.ВК.1.2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ЛьготныйСтаж.ИС.Основание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равен 'УИК104', должен быть указан ненулевым хотя бы один из элементов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ЛьготныйСтаж.ИС.ВыработкаКалендарная.ВсеМесяцы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или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ЛьготныйСтаж.ИС.ВыработкаКалендарная.ВсеДни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+mn-cs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Скругленный прямоугольник 65"/>
          <p:cNvSpPr/>
          <p:nvPr/>
        </p:nvSpPr>
        <p:spPr>
          <a:xfrm>
            <a:off x="55159" y="3816553"/>
            <a:ext cx="8640107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ВЫРАБОТКА КАЛЕНДАРНАЯ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715404" y="4286256"/>
            <a:ext cx="285752" cy="28575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8708012" y="4643446"/>
            <a:ext cx="293144" cy="28575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9" name="Таблица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45024939"/>
              </p:ext>
            </p:extLst>
          </p:nvPr>
        </p:nvGraphicFramePr>
        <p:xfrm>
          <a:off x="35496" y="5301208"/>
          <a:ext cx="8664635" cy="1096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4578"/>
                <a:gridCol w="7156007"/>
                <a:gridCol w="464050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ВСЗЛ.ВЛ.1.1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ВЛ' не может быть пустым: если отсутствуют элементы и блоки 'Основание',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то весь блок должен отсутствовать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648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ВСЗЛ.ВЛ.1.2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может присутствовать только для значения 27-15 или ИТС элемента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ВЛ.Основание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'. Одновременно Месяцы и Дни не должны быть равны 0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ВСЗЛ.ВЛ.1.16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значении элемента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Основание' 27-15 должны отсутствовать 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 элемент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0" name="Скругленный прямоугольник 69"/>
          <p:cNvSpPr/>
          <p:nvPr/>
        </p:nvSpPr>
        <p:spPr>
          <a:xfrm>
            <a:off x="75297" y="5013176"/>
            <a:ext cx="8640107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УСЛОВИЯ ДОСРОЧНОГО НАЗНАЧЕНИЯ ПЕНСИИ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15404" y="5445224"/>
            <a:ext cx="288000" cy="936104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</p:txBody>
      </p:sp>
      <p:pic>
        <p:nvPicPr>
          <p:cNvPr id="2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10733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489785"/>
              </p:ext>
            </p:extLst>
          </p:nvPr>
        </p:nvGraphicFramePr>
        <p:xfrm>
          <a:off x="72206" y="714356"/>
          <a:ext cx="8676258" cy="3936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1442"/>
                <a:gridCol w="6949478"/>
                <a:gridCol w="39533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6416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ВСЗЛ.ЛСТАЖ.1.1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Блок 'Льготный стаж' (в случае его наличия) не может быть пустым. Должен быть указан хотя бы один из составляющих блоков (элементов): ТУ, ОУТ, ИС,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ВЛ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16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Основание' имеет значение 'ПОЛЕ', то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Код' должен иметь значение '27-6'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ВСЗЛ.ЛСТАЖ.1.4</a:t>
                      </a:r>
                      <a:r>
                        <a:rPr lang="ru-RU" sz="1350" b="0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	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Основание' имеет значение 'ВОДОЛАЗ' и элемент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не равен ДЕКРЕТ, ДОГОВОР, ДЛОТПУСК, ВРНЕТРУД, ВАХТА, МЕСЯЦ, МЕДНЕТРУД, НЕОПЛДОГ или НЕОПЛАВТ, должны быть заполнены блоки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ОУТ' 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должен отсутствовать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ВСЗЛ.ЛСТАЖ.1.8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000" b="1" kern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в блоке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ИС' отсутствует элемент 'Основание' и указан один из блоков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или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(один год)', то должен быть указан блок '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ОУТ'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указании в элементе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значения 'ДЕТИ' отчество застрахованного лица не должно оканчиваться на '-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ич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ВСЗЛ.ЛСТАЖ.1.10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указании в элементе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значения 'ДЕКРЕТ' отчество застрахованного лица не должно оканчиваться на '-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ич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указано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Основание' - ВОДОЛАЗ, то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должна иметь значение 12100000-11465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имеет значение ДЕКРЕТ, ДЛОТПУСК, ВАХТА, МЕСЯЦ, МЕДНЕТРУД или ВРНЕТРУД, блоки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должны отсутствовать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ВСЗЛ.ЛСТАЖ.1.20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указании значений МЕСЯЦ или МЕДНЕТРУД в элементе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требуется обязательное заполнение хотя бы одной из групп реквизитов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ИС',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ВЛ'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ВСЗЛ.ЛСТАЖ.1.21</a:t>
                      </a:r>
                      <a:endParaRPr lang="ru-RU" sz="10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имеет значение 23307000-17541, то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ТУ. Основание' должно принимать значение Ч31, Ч33, Ч34, Ч35 или Ч36</a:t>
                      </a: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8748464" y="885736"/>
            <a:ext cx="288000" cy="1614570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15830" y="428604"/>
            <a:ext cx="8667932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ЛЬГОТНЫЙ СТАЖ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2688" y="44624"/>
            <a:ext cx="9091312" cy="316986"/>
            <a:chOff x="0" y="79482"/>
            <a:chExt cx="9091312" cy="397190"/>
          </a:xfrm>
        </p:grpSpPr>
        <p:sp>
          <p:nvSpPr>
            <p:cNvPr id="34" name="Rectangle 2">
              <a:extLst>
                <a:ext uri="{FF2B5EF4-FFF2-40B4-BE49-F238E27FC236}">
                  <a16:creationId xmlns="" xmlns:a16="http://schemas.microsoft.com/office/drawing/2014/main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35" name="Rectangle 2">
              <a:extLst>
                <a:ext uri="{FF2B5EF4-FFF2-40B4-BE49-F238E27FC236}">
                  <a16:creationId xmlns="" xmlns:a16="http://schemas.microsoft.com/office/drawing/2014/main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47" name="Rectangle 2">
              <a:extLst>
                <a:ext uri="{FF2B5EF4-FFF2-40B4-BE49-F238E27FC236}">
                  <a16:creationId xmlns="" xmlns:a16="http://schemas.microsoft.com/office/drawing/2014/main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49" name="Rectangle 4">
              <a:extLst>
                <a:ext uri="{FF2B5EF4-FFF2-40B4-BE49-F238E27FC236}">
                  <a16:creationId xmlns="" xmlns:a16="http://schemas.microsoft.com/office/drawing/2014/main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13050"/>
              <a:ext cx="7717069" cy="35672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1.2. формы ЕФС-1 (Альбом форматов А.Ф.2.73д)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8742618" y="2500306"/>
            <a:ext cx="288000" cy="57606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8748496" y="3071810"/>
            <a:ext cx="288000" cy="1214446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8748496" y="4286256"/>
            <a:ext cx="288000" cy="2880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9" name="Таблица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8150846"/>
              </p:ext>
            </p:extLst>
          </p:nvPr>
        </p:nvGraphicFramePr>
        <p:xfrm>
          <a:off x="88726" y="5085184"/>
          <a:ext cx="8664635" cy="153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4578"/>
                <a:gridCol w="7156007"/>
                <a:gridCol w="464050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ВСЗЛ.ОУТ.1.1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ОУТ' не может быть пустым: если отсутствуют элементы 'Код' и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весь блок должен отсутствовать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ВСЗЛ.ТУ.1.3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значении элемента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ТУ. Основание' равном СЕЛО, Ч31, Ч33, Ч34, Ч35 или Ч36 элемент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ТУ. Коэффициент' должен отсутствовать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ВСЗЛ.ИС.1.3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указан, а 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отсутствует, должно выполняться одно из условий: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присутствует 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ТУ' (при отсутствии элемента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ТУ. Коэффициент');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присутствует блок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ОУТ';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указано значение ЛЕПРО или УИК104 элемента 'Основание' в текущем блоке '</a:t>
                      </a:r>
                      <a:r>
                        <a:rPr lang="ru-RU" sz="10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0" name="Скругленный прямоугольник 69"/>
          <p:cNvSpPr/>
          <p:nvPr/>
        </p:nvSpPr>
        <p:spPr>
          <a:xfrm>
            <a:off x="108357" y="4786322"/>
            <a:ext cx="8640107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БЛОКИ ПРОВЕРОК ОСОБЫЕ УСЛОВИЯ </a:t>
            </a:r>
            <a:r>
              <a:rPr lang="ru-RU" sz="10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ТРУДА, ТЕРРИТОРИАЛЬНЫЕ УСЛОВИЯ, ИСЧИСЛЯЕМЫЙ </a:t>
            </a: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48496" y="5229200"/>
            <a:ext cx="288000" cy="136815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86776" y="6404019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</p:txBody>
      </p:sp>
      <p:pic>
        <p:nvPicPr>
          <p:cNvPr id="2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121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9805200"/>
              </p:ext>
            </p:extLst>
          </p:nvPr>
        </p:nvGraphicFramePr>
        <p:xfrm>
          <a:off x="72206" y="714356"/>
          <a:ext cx="8676258" cy="5993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1442"/>
                <a:gridCol w="6949478"/>
                <a:gridCol w="395338"/>
              </a:tblGrid>
              <a:tr h="256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0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0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ВСЗЛ.СТАЖ.1.3</a:t>
                      </a:r>
                      <a:endParaRPr lang="ru-RU" sz="105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элемента 'Период. С' последующего блока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может быть меньше либо равно значению элемента 'Период. По' предыдущего блока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если в предыдущем или в последующем блоках в элементе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указано хотя бы одно из значений 'ДОГОВОР', 'НЕОПЛДОГ' или 'НЕОПЛАВТ'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ВСЗЛ.СТАЖ.1.10</a:t>
                      </a:r>
                      <a:endParaRPr lang="ru-RU" sz="105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в одном блоке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указаны блок 'ТУ' и блок 'ИС.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то во всех остальных блоках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этого же блока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при указании блока 'ТУ' должен быть указан блок 'ИС.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'. При этом суммарное фактически отработанное время, определяемое блоками 'ИС.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по всем блокам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в которых указан блок 'ТУ', не должно превышать период, определяемый элементами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Период. С' и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Период. По'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допускается совпадение значений элементов 'Основание' в блоках 'ТУ', входящих в состав разных блоков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относящихся к одному периоду работы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допускается одновременное совпадение значений элементов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Основание', входящих в состав разных блоков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относящихся к одному периоду работы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допускается одновременное совпадение значений элементов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Основание', входящих в состав разных блоков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относящихся к одному периоду работы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больше одного и в первом блоке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элемент 'ОУТ. Код' имеет значение 27-ОС и при этом 'ИС. Основание' отсутствует, то в следующих блоках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без блока 'ТУ' или с значением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ТУ.Основание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отличным от СЕЛО, значение 'ОУТ. Код' должно быть 27-1, 27-2 или 27-7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больше одного и в первом блоке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значение 'ОУТ. Код' отсутствует и при этом 'ИС. Основание' имеет значение УИК104, то в следующих блоках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без блока 'ТУ' или с значением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ТУ.Основание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отличным от СЕЛО, элемент 'ОУТ. Код' должен принимать значение 27-1, 27-2 или 27-7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ВСЗЛ.СТАЖ.1.17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больше одного и в первом блоке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значение 'ОУТ. Код' отсутствует и при этом 'ИС. Основание' имеет значение СЕЗОН, то в следующих блоках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без блока 'ТУ' или с значением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ТУ.Основание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отличным от СЕЛО, элемент 'ОУТ. Код' должен принимать значение 27-1, 27-2, 27-6, 27-7 или 27-9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ВСЗЛ.СТАЖ.1.19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блоков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больше одного и в первом блоке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элемент 'ВЛ. Основание' имеет значение НОРМАПР, РЕАКТИВН или НОРМСП, то в следующих блоках '</a:t>
                      </a: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значение элемента 'ВЛ. Основание' должно быть НОРМАПР, РЕАКТИВН или НОРМСП либо элемент 'ВЛ. Основание' должен отсутствовать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ВСЗЛ.СТАЖ.1.23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Дата начала периода работы не должна быть позже даты окончания периода работы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Скругленный прямоугольник 29"/>
          <p:cNvSpPr/>
          <p:nvPr/>
        </p:nvSpPr>
        <p:spPr>
          <a:xfrm>
            <a:off x="74686" y="428604"/>
            <a:ext cx="8667932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СТАЖЕВЫЙ ПЕРИОД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2688" y="44624"/>
            <a:ext cx="9091312" cy="316986"/>
            <a:chOff x="0" y="79482"/>
            <a:chExt cx="9091312" cy="397190"/>
          </a:xfrm>
        </p:grpSpPr>
        <p:sp>
          <p:nvSpPr>
            <p:cNvPr id="34" name="Rectangle 2">
              <a:extLst>
                <a:ext uri="{FF2B5EF4-FFF2-40B4-BE49-F238E27FC236}">
                  <a16:creationId xmlns="" xmlns:a16="http://schemas.microsoft.com/office/drawing/2014/main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35" name="Rectangle 2">
              <a:extLst>
                <a:ext uri="{FF2B5EF4-FFF2-40B4-BE49-F238E27FC236}">
                  <a16:creationId xmlns="" xmlns:a16="http://schemas.microsoft.com/office/drawing/2014/main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47" name="Rectangle 2">
              <a:extLst>
                <a:ext uri="{FF2B5EF4-FFF2-40B4-BE49-F238E27FC236}">
                  <a16:creationId xmlns="" xmlns:a16="http://schemas.microsoft.com/office/drawing/2014/main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49" name="Rectangle 4">
              <a:extLst>
                <a:ext uri="{FF2B5EF4-FFF2-40B4-BE49-F238E27FC236}">
                  <a16:creationId xmlns="" xmlns:a16="http://schemas.microsoft.com/office/drawing/2014/main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13050"/>
              <a:ext cx="7717069" cy="35672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1.2. формы ЕФС-1 (Альбом форматов А.Ф.2.72.3д)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sp>
        <p:nvSpPr>
          <p:cNvPr id="67" name="Прямоугольник 66"/>
          <p:cNvSpPr/>
          <p:nvPr/>
        </p:nvSpPr>
        <p:spPr>
          <a:xfrm>
            <a:off x="8748496" y="1714488"/>
            <a:ext cx="288000" cy="496798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8742618" y="1000108"/>
            <a:ext cx="288000" cy="7033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72462" y="6500834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</a:p>
        </p:txBody>
      </p:sp>
      <p:pic>
        <p:nvPicPr>
          <p:cNvPr id="1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192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6">
            <a:extLst>
              <a:ext uri="{FF2B5EF4-FFF2-40B4-BE49-F238E27FC236}">
                <a16:creationId xmlns="" xmlns:a16="http://schemas.microsoft.com/office/drawing/2014/main" id="{E26B90EB-4072-7E4A-80AE-423045245DDD}"/>
              </a:ext>
            </a:extLst>
          </p:cNvPr>
          <p:cNvSpPr>
            <a:spLocks/>
          </p:cNvSpPr>
          <p:nvPr/>
        </p:nvSpPr>
        <p:spPr bwMode="auto">
          <a:xfrm>
            <a:off x="8783762" y="6511312"/>
            <a:ext cx="246856" cy="2837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4291" tIns="64291" rIns="64291" bIns="64291" anchor="ctr">
            <a:spAutoFit/>
          </a:bodyPr>
          <a:lstStyle/>
          <a:p>
            <a:pPr algn="r" defTabSz="1928744"/>
            <a:fld id="{DC01C986-78EF-484E-8321-43D81B88D720}" type="slidenum">
              <a:rPr lang="ru-RU" sz="100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pPr algn="r" defTabSz="1928744"/>
              <a:t>38</a:t>
            </a:fld>
            <a:r>
              <a:rPr lang="ru-RU" sz="1000" dirty="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48022925"/>
              </p:ext>
            </p:extLst>
          </p:nvPr>
        </p:nvGraphicFramePr>
        <p:xfrm>
          <a:off x="35496" y="810397"/>
          <a:ext cx="8871695" cy="5991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/>
                <a:gridCol w="6953426"/>
                <a:gridCol w="406101"/>
              </a:tblGrid>
              <a:tr h="1440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41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тип формы принимает значение ‘корректирующая’ или ‘отменяющая’, то обязательно должен быть заполнен год, за который отменяются (корректируются) сведения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тип формы принимает значение ‘исходная’ или ‘назначение пенсии’, то год, за который отменяются (корректируются) сведения, должен отсутствовать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тип формы принимает значение ‘назначение пенсии’, то даты периода работы должны быть в пределах от даты начала отчетного периода до текущей даты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ВС.ЕФС-СЗВ-СТАЖ.1.4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Даты Периода работы должны находиться в пределах отчетного периода, указанного в поле ‘Отчетный период’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значении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ЛьготныйСтаж.ТУ.Основание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равном ‘РКС’, ‘МКС’ ‘РКСР’, ‘МКСР’, ‘МКС-РКСР’ элемент ‘Коэффициент’ должен быть заполнен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‘ДЛОТПУСК’ может быть указан только в сочетании с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ЛьготныйСтаж.ОУТ.Код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ЛьготныйСтаж.ОУТ.ПозицияСписка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ЛьготныйСтаж.ВЛ.Основание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ВС.ЕФС-СЗВ-СТАЖ.1.7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значениях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27-СМ, 27-ГД, 27-СМХР, 27-ГДХР, 27-ПД или 27-ПДРК элемент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должен быть заполнен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9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ВС.ЕФС-СЗВ-СТАЖ.1.8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ЛьготныйСтаж.ТУ.Основание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должен отсутствовать, если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ЛьготныйСтаж.ДопСведенияИС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принимает значения ‘ДЕТИПРЛ’, ‘НЕОПЛ’, ‘ОБЩЕСТВ’, ‘СДКРОВ’, ‘ОТСТРАН’, ‘ПРОСТОЙ’, ‘УЧОТПУСК’, ‘ДЛДЕТИ’, ‘ЧАЭС’, ‘ДОПВЫХ’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ВС.ЕФС-СЗВ-СТАЖ.1.9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ЛьготныйСтаж.ИС.Основание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принимает значение УИК104, то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ЛьготныйСтаж.ТУ.Основание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не может принимать значения ‘Ч31’, ‘Ч33’, ‘Ч34’, ‘Ч35’, ‘Ч36’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0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значениях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САМОЛЕТ, СПЕЦАВ, ИТСИСП, ЛЕТИСП, ИНСПЕКТ, ИТСМАВ, значение элементов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Час’ 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Минуты’ одновременно не должны быть равны 0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40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значениях РЕАКТИВН, НОРМСП, 27-ПД или 27-ПДРК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Основание’, значение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Часы’ (при наличии блока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’) должно быть больше нуля, значение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Минуты’ равно 0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значениях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САМОЛЕТ, СПЕЦАВ, ИТСИСП, ЛЕТИСП, ИНСПЕКТ, ИТСМАВ, значение элементов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8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Час’ и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Минуты’ одновременно не должны быть равны 0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ВсеМесяцы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или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ВыработкаКалендарная.ВсеДни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может быть больше или равно нулю только в сочетании с одним из блоков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ТУ’,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ОУТ’, либо при значении ‘УИК104’ элемента ‘Основание’ текущего блока ‘ИС’; при этом одновременно месяцы и дни не должны равняться нулю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ВС.ЕФС-СЗВ-СТАЖ.1.14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Блок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может быть заполнен только для оснований 27-ПД (часы), 27-ПДРК (часы), САМОЛЕТ, СПЕЦАВ, ИТСИСП, ЛЕТИСП, ИНСПЕКТ, ИТСМАВ, РЕАКТИВН, НОРМСП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для медицинских и педагогических работников 27-СМ, 27-ГД, 27-СМХР, 27-ГДХР, 27-ПД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не должно превышать единицы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может быть указано только для оснований 27-СМ, 27-ГД, 27-СМХР, 27-ГДХР, 27-ПД, 27-ПДРК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5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ВС.ЕФС-СЗВ-СТАЖ.1.17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значениях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27-СМ, 27-ГД, 27-СМХР или 27-ГДХР должен быть указан элемент ‘Льготный стаж.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а блоки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должны отсутствовать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ВС.ЕФС-СЗВ-СТАЖ.1.18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значении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27-ПД должен быть указан элемент ‘Льготный стаж.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элемент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Минуты’ и блок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должны отсутствовать.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ВС.ЕФС-СЗВ-СТАЖ.1.19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значении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27-ПДРК элемент ‘Льготный стаж.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должен принимать значение 1.0, элемент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Минуты’ и блок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должны отсутствовать.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значениях элемента ‘ЛьготныйСтаж. ВЛ. Основание’ 27-11ГР, 27-11ВП, 27-12, 27-СП, ТВОРЧ15, ТВОРЧ20, ТВОРЧ25, ТВОРЧ30, НОРМАПР, 27-14, СПАСАВ, УЧЛЕТ, ВЫСШПИЛ, ЛЕТРАБ должны отсутствовать блоки ‘ЛьготныйСтаж. ВЛ. ВыработкаВчасах’, ‘ЛьготныйСтаж. ВЛ. ВыработкаКалендарная’ и элемент ‘ЛьготныйСтаж. ВЛ. Доля ставки’.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35496" y="15670"/>
            <a:ext cx="9091312" cy="341496"/>
            <a:chOff x="0" y="79482"/>
            <a:chExt cx="9091312" cy="427902"/>
          </a:xfrm>
        </p:grpSpPr>
        <p:sp>
          <p:nvSpPr>
            <p:cNvPr id="20" name="Rectangle 2">
              <a:extLst>
                <a:ext uri="{FF2B5EF4-FFF2-40B4-BE49-F238E27FC236}">
                  <a16:creationId xmlns="" xmlns:a16="http://schemas.microsoft.com/office/drawing/2014/main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21" name="Rectangle 2">
              <a:extLst>
                <a:ext uri="{FF2B5EF4-FFF2-40B4-BE49-F238E27FC236}">
                  <a16:creationId xmlns="" xmlns:a16="http://schemas.microsoft.com/office/drawing/2014/main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22" name="Rectangle 2">
              <a:extLst>
                <a:ext uri="{FF2B5EF4-FFF2-40B4-BE49-F238E27FC236}">
                  <a16:creationId xmlns="" xmlns:a16="http://schemas.microsoft.com/office/drawing/2014/main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23" name="Rectangle 4">
              <a:extLst>
                <a:ext uri="{FF2B5EF4-FFF2-40B4-BE49-F238E27FC236}">
                  <a16:creationId xmlns="" xmlns:a16="http://schemas.microsoft.com/office/drawing/2014/main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50660"/>
              <a:ext cx="7717069" cy="35672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1.3</a:t>
              </a:r>
              <a:r>
                <a:rPr lang="ru-RU" sz="1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</a:t>
              </a:r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формы ЕФС-1 (Альбом форматов А.Ф.2.72.3д)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8909704" y="1000108"/>
            <a:ext cx="234328" cy="5715040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892480" y="4996076"/>
            <a:ext cx="234000" cy="50462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910032" y="1988840"/>
            <a:ext cx="234000" cy="2880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5497" y="458967"/>
            <a:ext cx="8846910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ИНФОРМАЦИИ подраздела 1.2 формы ЕФС-1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1090" y="6500834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</p:txBody>
      </p:sp>
      <p:pic>
        <p:nvPicPr>
          <p:cNvPr id="1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82282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6">
            <a:extLst>
              <a:ext uri="{FF2B5EF4-FFF2-40B4-BE49-F238E27FC236}">
                <a16:creationId xmlns="" xmlns:a16="http://schemas.microsoft.com/office/drawing/2014/main" id="{E26B90EB-4072-7E4A-80AE-423045245DDD}"/>
              </a:ext>
            </a:extLst>
          </p:cNvPr>
          <p:cNvSpPr>
            <a:spLocks/>
          </p:cNvSpPr>
          <p:nvPr/>
        </p:nvSpPr>
        <p:spPr bwMode="auto">
          <a:xfrm>
            <a:off x="8783762" y="6511312"/>
            <a:ext cx="246856" cy="2837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4291" tIns="64291" rIns="64291" bIns="64291" anchor="ctr">
            <a:spAutoFit/>
          </a:bodyPr>
          <a:lstStyle/>
          <a:p>
            <a:pPr algn="r" defTabSz="1928744"/>
            <a:fld id="{DC01C986-78EF-484E-8321-43D81B88D720}" type="slidenum">
              <a:rPr lang="ru-RU" sz="100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pPr algn="r" defTabSz="1928744"/>
              <a:t>39</a:t>
            </a:fld>
            <a:r>
              <a:rPr lang="ru-RU" sz="1000" dirty="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1412422"/>
              </p:ext>
            </p:extLst>
          </p:nvPr>
        </p:nvGraphicFramePr>
        <p:xfrm>
          <a:off x="35496" y="548680"/>
          <a:ext cx="8871695" cy="6277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7046"/>
                <a:gridCol w="6868548"/>
                <a:gridCol w="406101"/>
              </a:tblGrid>
              <a:tr h="1440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41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значениях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САМОЛЕТ, СПЕЦАВ, ИТСИСП, ЛЕТИСП, ИНСПЕКТ, ИТСМАВ должен присутствовать блок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а блок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ВыработкаКалендарная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 элемент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ДоляСтавки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должны отсутствовать.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80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ВС.ЕФС-СЗВ-СТАЖ.1.22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Одновременное заполнение блоков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ОУТ’ и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ВЛ’ допускается только в следующих случаях: 	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27-1,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 1010100а, ‘ВЛ. Основание’ равно 27-11ВП или 27-11ГР;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27-1,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 1010100б или начинается с 1010100г..., 1010100д..., 1010300а..., 1010300б..., 10104000..., 1010600а..., 1010600б... и ‘ВЛ. Основание’ равно 27-11ГР;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27-2,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 2010100а и ‘ВЛ. Основание’ равно 27-11ГР;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27-1,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 1010100е и ‘ВЛ. Основание’ принимает одно из значений 27-ГД, 27-СМ, 27-СМХР или 27-ГДХР;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27-1,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начинается с 1200200а... и ‘ВЛ. Основание’ равно 27-12;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27-2,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начинается с 22417010..., 22417020... или 23003010... и ‘ВЛ. Основание’ равно 27-12;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27-9 и ‘ВЛ. Основание’ равно 27-12;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27-2,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принимает одно из значений: 2260000а, 2260000в, 2260000г, 2260000д, 2260000е, 2260000ж, 22600000-1754б, 22600000-1754в, 22600000-1754г, 22600000-14467, 23200000-1754б, 2260000б, 22600000-1754а, ‘ВЛ. Основание’ принимает одно из значений 27-ГД, 27-СМ, 27-СМХР или 27-ГДХР;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27-ОС и ‘ВЛ. Основание’ принимает одно из значений 27-ГД, 27-СМ, 27-СМХР, 27-ГДХР, 27-ПД или 27-ПДРК;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Код’ равно 27-1,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начинается с 12300000... и ‘ВЛ. Основание’ принимает одно из значений 27-ГД, 27-СМ, 27-СМХР или 27-ГДХР ‘ОУТ. Код’ равно 27-1, -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 12003000-17541 и ‘ВЛ. Основание’ равно 27-14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ВС.ЕФС-СЗВ-СТАЖ.1.23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Основание’ может принимать значение СЕЗОН только в одном из следующих случаев: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блок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ОУТ’ и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ВЛ’ отсутствуют;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равен 27-1 и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начинается с 1200200а, 12100000 (кроме 12100000-11465);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равен 27-2 и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начинается с 230, 2200, 224, 232; </a:t>
                      </a:r>
                    </a:p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принимает одно из значений 27-9, 27-6, 27-7, 27-9, 27-ОС или 27-8 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ВС.ЕФС-СЗВ-СТАЖ.1.24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равен 27-1,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имеет значение 12100000-11465, то должно быть указано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Основание’ равное ВОДОЛАЗ 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ВС.ЕФС-СЗВ-СТАЖ.1.25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равен 27-1,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имеет значение 12100000-11465,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Основание’ равно ВОДОЛАЗ, то блок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ВыработкаВчасах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может отсутствовать, только если элемент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равен ДЕКРЕТ, ДЛОТПУСК, ВРНЕТРУД, ВАХТА, МЕСЯЦ или МЕДНЕТРУД.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ВС.ЕФС-СЗВ-СТАЖ.1.26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имеет значение 12003000-17541, то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должен быть равен 27-1 и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ВЛ. Основание’ должно быть равно 27-14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ВС.ЕФС-СЗВ-СТАЖ.1.27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имеет значение НЕОПЛ, ОБЩЕСТ, СДКРОВ, ОТСТРАН, ПРОСТОЙ, УЧОТПУСК, ДЛДЕТИ, ЧАЭС, ДОПВЫХ, ДЕТИПРЛ, КВАЛИФОЦ, ДИСПР, блок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ТУ’ должен отсутствовать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ВС.ЕФС-СЗВ-СТАЖ.1.28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‘ЛьготныйСтаж. ДопСведенияИС’ имеет значение, ДЕТИ, НЕОПЛ, ОБЩЕСТ, СДКРОВ, ОТСТРАН, ПРОСТОЙ, УЧОТПУСК, ДЛДЕТИ, КВАЛИФОЦ, ДИСПР, ЧАЭС, ДОПВЫХ или ДЕТИПРЛ, блоки ‘ЛьготныйСтаж. ОУТ’, ‘ЛьготныйСтаж. ИС’ и ‘ЛьготныйСтаж. ВЛ’ должны отсутствовать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ВС.ЕФС-СЗВ-СТАЖ.1.29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‘ЛьготныйСтаж. ДопСведенияИС’ принимает значение ‘КВАЛИФОЦ’ или ‘КВАЛИФОБ’, то блок ‘ЛьготныйСтаж. ИС. Основание’ не может принимать значение ‘СЕЗОН’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0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‘ЛьготныйСтаж. ОУТ. Код’ имеет значение ‘27-1’, элемент ‘ЛьготныйСтаж. ОУТ. ПозицияСписка’ должен быть указан и начинаться с ‘1’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67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ВС.ЕФС-СЗВ-СТАЖ.1.31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имеет значение ‘27-2’, элемент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ПозицияСписка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должен быть указан и начинаться с ‘2’, ‘1010300Б’, ‘1010100Г’ или с ‘1010100Д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ВС.ЕФС-СЗВ-СТАЖ.1.32</a:t>
                      </a:r>
                      <a:endParaRPr lang="ru-RU" sz="9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 значении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Код’ 27-1 или 27-2 элемент ‘</a:t>
                      </a:r>
                      <a:r>
                        <a:rPr lang="ru-RU" sz="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ОУТ. Позиция списка’ должен быть указан в соответствии со Списками N 1 и N 2 производств, работ, профессий, должностей и показателей, дающих право на льготное пенсионное обеспечение 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35496" y="15670"/>
            <a:ext cx="9091312" cy="339257"/>
            <a:chOff x="0" y="79482"/>
            <a:chExt cx="9091312" cy="425096"/>
          </a:xfrm>
        </p:grpSpPr>
        <p:sp>
          <p:nvSpPr>
            <p:cNvPr id="20" name="Rectangle 2">
              <a:extLst>
                <a:ext uri="{FF2B5EF4-FFF2-40B4-BE49-F238E27FC236}">
                  <a16:creationId xmlns="" xmlns:a16="http://schemas.microsoft.com/office/drawing/2014/main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21" name="Rectangle 2">
              <a:extLst>
                <a:ext uri="{FF2B5EF4-FFF2-40B4-BE49-F238E27FC236}">
                  <a16:creationId xmlns="" xmlns:a16="http://schemas.microsoft.com/office/drawing/2014/main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22" name="Rectangle 2">
              <a:extLst>
                <a:ext uri="{FF2B5EF4-FFF2-40B4-BE49-F238E27FC236}">
                  <a16:creationId xmlns="" xmlns:a16="http://schemas.microsoft.com/office/drawing/2014/main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23" name="Rectangle 4">
              <a:extLst>
                <a:ext uri="{FF2B5EF4-FFF2-40B4-BE49-F238E27FC236}">
                  <a16:creationId xmlns="" xmlns:a16="http://schemas.microsoft.com/office/drawing/2014/main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47854"/>
              <a:ext cx="7717069" cy="35672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1.3</a:t>
              </a:r>
              <a:r>
                <a:rPr lang="ru-RU" sz="1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</a:t>
              </a:r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формы ЕФС-1 (Альбом форматов А.Ф.2.72.3д)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8891326" y="756252"/>
            <a:ext cx="234328" cy="6030334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5497" y="324150"/>
            <a:ext cx="8846910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ИНФОРМАЦИИ подраздела 1.2 формы ЕФС-1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1090" y="6475457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39</a:t>
            </a:r>
          </a:p>
        </p:txBody>
      </p:sp>
      <p:pic>
        <p:nvPicPr>
          <p:cNvPr id="13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0185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459655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286520"/>
            <a:ext cx="357190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172033" name="Picture 1" descr="D:\СЕМИНАРЫ - обучение ЕФС-1\Контрольные документы\Снимок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5533" y="1428736"/>
            <a:ext cx="5051542" cy="4071966"/>
          </a:xfrm>
          <a:prstGeom prst="rect">
            <a:avLst/>
          </a:prstGeom>
          <a:noFill/>
        </p:spPr>
      </p:pic>
      <p:sp>
        <p:nvSpPr>
          <p:cNvPr id="16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90629" y="204338"/>
            <a:ext cx="7393738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ВЕДЕНИЕ единой формы отчетности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3786182" y="3071810"/>
            <a:ext cx="1571636" cy="1177243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ЕФС-1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pic>
        <p:nvPicPr>
          <p:cNvPr id="138242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571612"/>
            <a:ext cx="1285884" cy="1285885"/>
          </a:xfrm>
          <a:prstGeom prst="rect">
            <a:avLst/>
          </a:prstGeom>
          <a:noFill/>
        </p:spPr>
      </p:pic>
      <p:pic>
        <p:nvPicPr>
          <p:cNvPr id="15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928934"/>
            <a:ext cx="1214446" cy="1214447"/>
          </a:xfrm>
          <a:prstGeom prst="rect">
            <a:avLst/>
          </a:prstGeom>
          <a:noFill/>
        </p:spPr>
      </p:pic>
      <p:pic>
        <p:nvPicPr>
          <p:cNvPr id="18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571612"/>
            <a:ext cx="1214446" cy="121444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7000892" y="1500174"/>
            <a:ext cx="1928826" cy="12858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СВЕДЕНИЯ О СТАЖЕ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ежегодно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(по окончании календарного года не позднее 25 января)</a:t>
            </a:r>
            <a:endParaRPr lang="ru-RU" sz="10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2844" y="1500174"/>
            <a:ext cx="2000264" cy="1285884"/>
          </a:xfrm>
          <a:prstGeom prst="roundRect">
            <a:avLst/>
          </a:prstGeom>
          <a:solidFill>
            <a:srgbClr val="2085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СВЕДЕНИЯ О ТРУДОВОЙ ДЕЯТЕЛЬНОСТИ </a:t>
            </a:r>
          </a:p>
          <a:p>
            <a:pPr algn="ctr"/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не позднее 1 рабочего дня за днем издания приказа – прием, увольнение, приостановление, возобновление;</a:t>
            </a:r>
          </a:p>
          <a:p>
            <a:pPr algn="ctr"/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ежемесячно не позднее 25 числа - перевод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42844" y="2928934"/>
            <a:ext cx="1928826" cy="1285884"/>
          </a:xfrm>
          <a:prstGeom prst="roundRect">
            <a:avLst/>
          </a:prstGeom>
          <a:solidFill>
            <a:srgbClr val="0ACF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СВЕДЕНИЯ О ЗАКЛЮЧЕНИИ/ РАСТОРЖЕНИИ ДОГОВОРА ГПХ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не позднее 1 рабочего дня за днем заключения/расторжения договора</a:t>
            </a:r>
            <a:endParaRPr lang="ru-RU" sz="1000" dirty="0"/>
          </a:p>
        </p:txBody>
      </p:sp>
      <p:pic>
        <p:nvPicPr>
          <p:cNvPr id="22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928934"/>
            <a:ext cx="1214446" cy="1214447"/>
          </a:xfrm>
          <a:prstGeom prst="rect">
            <a:avLst/>
          </a:prstGeom>
          <a:noFill/>
        </p:spPr>
      </p:pic>
      <p:sp>
        <p:nvSpPr>
          <p:cNvPr id="23" name="Скругленный прямоугольник 22"/>
          <p:cNvSpPr/>
          <p:nvPr/>
        </p:nvSpPr>
        <p:spPr>
          <a:xfrm>
            <a:off x="7000892" y="2857496"/>
            <a:ext cx="2000264" cy="1357322"/>
          </a:xfrm>
          <a:prstGeom prst="roundRect">
            <a:avLst/>
          </a:prstGeom>
          <a:solidFill>
            <a:srgbClr val="EA2D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СВЕДЕНИЯ О ЗАРАБОТНОЙ ПЛАТЕ РАБОТНИКОВ БЮДЖЕТНОЙ СФЕРЫ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ежемесячно не позднее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25  числа</a:t>
            </a:r>
            <a:endParaRPr lang="ru-RU" sz="1000" dirty="0"/>
          </a:p>
        </p:txBody>
      </p:sp>
      <p:pic>
        <p:nvPicPr>
          <p:cNvPr id="2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286256"/>
            <a:ext cx="1214446" cy="1214447"/>
          </a:xfrm>
          <a:prstGeom prst="rect">
            <a:avLst/>
          </a:prstGeom>
          <a:noFill/>
        </p:spPr>
      </p:pic>
      <p:sp>
        <p:nvSpPr>
          <p:cNvPr id="25" name="Скругленный прямоугольник 24"/>
          <p:cNvSpPr/>
          <p:nvPr/>
        </p:nvSpPr>
        <p:spPr>
          <a:xfrm>
            <a:off x="7000892" y="4286256"/>
            <a:ext cx="1928826" cy="128588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СВЕДЕНИЯ О ДОПОЛНИТЕЛЬНЫХ СТРАХОВЫХ ВЗНОСАХ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ежеквартально не позднее 25 числа месяца, следующего за отчетным периодом</a:t>
            </a:r>
            <a:endParaRPr lang="ru-RU" sz="1000" dirty="0"/>
          </a:p>
        </p:txBody>
      </p:sp>
      <p:pic>
        <p:nvPicPr>
          <p:cNvPr id="2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86256"/>
            <a:ext cx="1214446" cy="1214447"/>
          </a:xfrm>
          <a:prstGeom prst="rect">
            <a:avLst/>
          </a:prstGeom>
          <a:noFill/>
        </p:spPr>
      </p:pic>
      <p:sp>
        <p:nvSpPr>
          <p:cNvPr id="27" name="Скругленный прямоугольник 26"/>
          <p:cNvSpPr/>
          <p:nvPr/>
        </p:nvSpPr>
        <p:spPr>
          <a:xfrm>
            <a:off x="214282" y="4286256"/>
            <a:ext cx="1928826" cy="1285884"/>
          </a:xfrm>
          <a:prstGeom prst="roundRect">
            <a:avLst/>
          </a:prstGeom>
          <a:solidFill>
            <a:srgbClr val="9ADA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РАСЧЕТ ПО СТРАХОВЫМ ВЗНОСАМ (ранее4-ФСС)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ежеквартально не позднее 25 числа месяца, следующего за отчетным периодом</a:t>
            </a:r>
            <a:endParaRPr lang="ru-RU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45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6">
            <a:extLst>
              <a:ext uri="{FF2B5EF4-FFF2-40B4-BE49-F238E27FC236}">
                <a16:creationId xmlns="" xmlns:a16="http://schemas.microsoft.com/office/drawing/2014/main" id="{E26B90EB-4072-7E4A-80AE-423045245DDD}"/>
              </a:ext>
            </a:extLst>
          </p:cNvPr>
          <p:cNvSpPr>
            <a:spLocks/>
          </p:cNvSpPr>
          <p:nvPr/>
        </p:nvSpPr>
        <p:spPr bwMode="auto">
          <a:xfrm>
            <a:off x="8865514" y="6511312"/>
            <a:ext cx="165104" cy="2837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4291" tIns="64291" rIns="64291" bIns="64291" anchor="ctr">
            <a:spAutoFit/>
          </a:bodyPr>
          <a:lstStyle/>
          <a:p>
            <a:pPr algn="r" defTabSz="1928744"/>
            <a:r>
              <a:rPr lang="ru-RU" sz="1000" dirty="0" smtClean="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t>￼</a:t>
            </a:r>
            <a:endParaRPr lang="ru-RU" sz="1000" dirty="0">
              <a:solidFill>
                <a:srgbClr val="002060"/>
              </a:solidFill>
              <a:latin typeface="Verdana" pitchFamily="34" charset="0"/>
              <a:sym typeface="Verdana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7658815"/>
              </p:ext>
            </p:extLst>
          </p:nvPr>
        </p:nvGraphicFramePr>
        <p:xfrm>
          <a:off x="35497" y="571480"/>
          <a:ext cx="8830018" cy="5710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3"/>
                <a:gridCol w="6800844"/>
                <a:gridCol w="372991"/>
              </a:tblGrid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9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9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9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9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003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стажевых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периодов сумма значений элементов ‘ТУ. Коэффициент’ по всем блокам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относящимся к одному блоку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не должна превышать 1 (единицу)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ВС.ЕФС-СЗВ-СТАЖ.1.34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блоков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больше одного и в первом блоке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элемент ‘ОУТ. Код’ имеет значение 27-1 27-2, 27-9, 27-6 или 27-4 и при этом элемент ‘ИС. Основание’ отсутствует, то в следующих блоках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значение ‘ОУТ. Код’ должно быть 27-1 или 27-2. Правило не применяется, если в первом блоке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элемент ‘ОУТ. Код’ имеет значение 27-2,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ТУ.Основание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 Ч31, Ч33, Ч34, Ч35, Ч36 или СЕЛО и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ОУТ.ПозицияСписка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равно 23307000-17541.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50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блоков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больше одного и в первом блоке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элемент ‘ВЛ. Основание’ имеет значение ЛЕТИСП, САМОЛЕТ, СПЕЦАВ или ИТСМАВ, то в следующих блоках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значение элемента ‘ВЛ. Основание’ должно быть ЛЕТИСП, САМОЛЕТ, СПЕЦАВ или ИТСМАВ либо элемент ‘ВЛ. Основание’ должен отсутствовать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50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блоков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больше одного и в первом блоке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элемент ‘ВЛ. Основание’ имеет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27-СМ, 27-ГД, 27-СМХР или 27-ГДХР, то в следующих блоках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значение элемента ‘ВЛ. Основание’ должно быть 27-СМ, 27-ГД, 27-СМХР или 27-ГДХР либо элемент ‘ВЛ. Основание’ должен отсутствовать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ВС.ЕФС-СЗВ-СТАЖ.1.37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элемента 'Период. С' последующего блока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должно быть больше значения элемента 'Период. По' предыдущего блока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если ни в предыдущем, ни в последующем блоках в элементе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не указано ни одно из значений 'ДОГОВОР', 'НЕОПЛДОГ', 'НЕОПЛАВТ', 'ЗГДС', 'ЗГД', 'ЗГГС', 'ЗМС' или 'ЗМД'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08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ВС.ЕФС-СЗВ-СТАЖ.1.38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Суммарное фактически отработанное время, равное сумме периодов из блоков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без значений 'ДОГОВОР', 'НЕОПЛДОГ', 'НЕОПЛАВТ', 'ЗГДС', 'ЗГД', 'ЗГГС', 'ЗМС', 'ЗМД' элемента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не должно превышать календарный период, определяемый элементами 'Период. С' из первого блока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без значений 'ДОГОВОР', 'НЕОПЛДОГ', 'НЕОПЛАВТ', 'ЗГДС', 'ЗГД', 'ЗГГС', 'ЗМС', 'ЗМД' и 'Период. По' из последнего блока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без значений 'ДОГОВОР', 'НЕОПЛДОГ', 'НЕОПЛАВТ', 'ЗГДС', 'ЗГД', 'ЗГГС', 'ЗМС', 'ЗМД' элемента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  <a:endParaRPr lang="ru-RU" sz="95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003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ВС.ЕФС-СЗВ-СТАЖ.1.39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принимает значение ‘ДЕТИ’ то элемент ‘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ТУ. Основание’ не может принимать значения ‘РКС’, ‘МКС’, ‘РКСР’, ‘МКС-РКСР’ ‘МКСР’, ‘Ч31’, ‘Ч33’, ‘Ч34’, ‘Ч35’, ‘Ч36’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00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ВС.ЕФС-СЗВ-СТАЖ.1.40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блоке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со значением 'ДОГОВОР', 'НЕОПЛДОГ', 'НЕОПЛАВТ' элемента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СтажевыйПериод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должны отсутствовать все составляющие блока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', кроме элемента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со значением 'ДОГОВОР', 'НЕОПЛДОГ', 'НЕОПЛАВТ' и кода основания территориальных условий труда 'РКС', 'МКС', 'Ч31', 'Ч33', 'Ч34', 'Ч35', 'Ч36', 'РКСР', 'МКС-РКСР' , 'МКСР', 'СЕЛО' (в случае их указания)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084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ВС.ЕФС-СЗВ-СТАЖ.1.41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элемент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ДопСведенияИС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 имеет значение ВОЕНСЛ, - блоки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ТУ',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ОУТ',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ИС' и '</a:t>
                      </a:r>
                      <a:r>
                        <a:rPr lang="ru-RU" sz="95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ЛьготныйСтаж</a:t>
                      </a:r>
                      <a:r>
                        <a:rPr lang="ru-RU" sz="9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ВЛ' должны отсутствовать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5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35496" y="15670"/>
            <a:ext cx="9091312" cy="341496"/>
            <a:chOff x="0" y="79482"/>
            <a:chExt cx="9091312" cy="427902"/>
          </a:xfrm>
        </p:grpSpPr>
        <p:sp>
          <p:nvSpPr>
            <p:cNvPr id="20" name="Rectangle 2">
              <a:extLst>
                <a:ext uri="{FF2B5EF4-FFF2-40B4-BE49-F238E27FC236}">
                  <a16:creationId xmlns="" xmlns:a16="http://schemas.microsoft.com/office/drawing/2014/main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21" name="Rectangle 2">
              <a:extLst>
                <a:ext uri="{FF2B5EF4-FFF2-40B4-BE49-F238E27FC236}">
                  <a16:creationId xmlns="" xmlns:a16="http://schemas.microsoft.com/office/drawing/2014/main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22" name="Rectangle 2">
              <a:extLst>
                <a:ext uri="{FF2B5EF4-FFF2-40B4-BE49-F238E27FC236}">
                  <a16:creationId xmlns="" xmlns:a16="http://schemas.microsoft.com/office/drawing/2014/main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23" name="Rectangle 4">
              <a:extLst>
                <a:ext uri="{FF2B5EF4-FFF2-40B4-BE49-F238E27FC236}">
                  <a16:creationId xmlns="" xmlns:a16="http://schemas.microsoft.com/office/drawing/2014/main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50660"/>
              <a:ext cx="7717069" cy="35672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1.3</a:t>
              </a:r>
              <a:r>
                <a:rPr lang="ru-RU" sz="1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</a:t>
              </a:r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формы ЕФС-1 (Альбом форматов А.Ф.2.72.3д)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8873800" y="836712"/>
            <a:ext cx="234328" cy="5378370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5497" y="357166"/>
            <a:ext cx="8846910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ИНФОРМАЦИИ подраздела 1.2 формы ЕФС-1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10573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587214" y="6354538"/>
            <a:ext cx="650138" cy="432048"/>
            <a:chOff x="0" y="0"/>
            <a:chExt cx="1713955" cy="832029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50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18" name="Скругленный прямоугольник 4"/>
          <p:cNvSpPr/>
          <p:nvPr/>
        </p:nvSpPr>
        <p:spPr>
          <a:xfrm>
            <a:off x="1227619" y="6227007"/>
            <a:ext cx="1437334" cy="6310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критичная ошибка  </a:t>
            </a:r>
            <a:r>
              <a:rPr lang="ru-RU" sz="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в 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полном объеме, требуется повторное представление сведений</a:t>
            </a:r>
            <a:endParaRPr lang="ru-RU" sz="8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301801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3128578" y="6354538"/>
            <a:ext cx="650138" cy="432048"/>
            <a:chOff x="0" y="0"/>
            <a:chExt cx="1713955" cy="832029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29" name="Скругленный прямоугольник 4"/>
          <p:cNvSpPr/>
          <p:nvPr/>
        </p:nvSpPr>
        <p:spPr>
          <a:xfrm>
            <a:off x="3779912" y="6215082"/>
            <a:ext cx="1935096" cy="6834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частичная ошибка </a:t>
            </a:r>
            <a:r>
              <a:rPr lang="ru-RU" sz="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частично, т.е. по отдельным ЗЛ, требуется представление исправленных сведений на ЗЛ, по которым допущена ошибка</a:t>
            </a:r>
            <a:endParaRPr lang="ru-RU" sz="8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5705" y="6351322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Скругленный прямоугольник 4"/>
          <p:cNvSpPr/>
          <p:nvPr/>
        </p:nvSpPr>
        <p:spPr>
          <a:xfrm>
            <a:off x="6732240" y="6286520"/>
            <a:ext cx="1983164" cy="5504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предупреждение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приняты, но требуют анализа на правильность отражения, представление уточненных данных требуется при необходимости</a:t>
            </a:r>
            <a:endParaRPr lang="ru-RU" sz="8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6082102" y="6354538"/>
            <a:ext cx="650138" cy="432048"/>
            <a:chOff x="0" y="0"/>
            <a:chExt cx="1713955" cy="832029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20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3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</p:txBody>
      </p:sp>
      <p:pic>
        <p:nvPicPr>
          <p:cNvPr id="3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0580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85670719"/>
              </p:ext>
            </p:extLst>
          </p:nvPr>
        </p:nvGraphicFramePr>
        <p:xfrm>
          <a:off x="500034" y="1360936"/>
          <a:ext cx="8178344" cy="3139634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8178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139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1" kern="1200" dirty="0" smtClean="0">
                          <a:solidFill>
                            <a:srgbClr val="00539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правилах заполнения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подраздела 1.3 </a:t>
                      </a:r>
                      <a:r>
                        <a:rPr lang="ru-RU" sz="3200" b="1" kern="1200" dirty="0" smtClean="0">
                          <a:solidFill>
                            <a:srgbClr val="00539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«Сведения о заработной плате и условиях осуществления деятельности работников государственных (муниципальных) учреждений» формы ЕФС-1</a:t>
                      </a:r>
                    </a:p>
                  </a:txBody>
                  <a:tcPr marL="91427" marR="91427" marT="45817" marB="45817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647750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41</a:t>
            </a:r>
          </a:p>
        </p:txBody>
      </p:sp>
      <p:pic>
        <p:nvPicPr>
          <p:cNvPr id="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89198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37946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-40753"/>
            <a:ext cx="7717069" cy="46935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1.3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заработной плате и условиях осуществления деятельности работников государственных (муниципальных) учреждений</a:t>
            </a:r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3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15054" y="3794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42" name="Rectangle 112"/>
          <p:cNvSpPr>
            <a:spLocks/>
          </p:cNvSpPr>
          <p:nvPr/>
        </p:nvSpPr>
        <p:spPr bwMode="auto">
          <a:xfrm>
            <a:off x="259794" y="4133398"/>
            <a:ext cx="176419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  <a:sym typeface="Arial Narrow" pitchFamily="34" charset="0"/>
              </a:rPr>
              <a:t>Государственные (муниципальные)  учреждения, включенные в мониторинг системы оплаты труда работников бюджетной сферы</a:t>
            </a:r>
            <a:endParaRPr lang="ru-RU" sz="1400" dirty="0">
              <a:latin typeface="Times New Roman" pitchFamily="18" charset="0"/>
              <a:cs typeface="Times New Roman" pitchFamily="18" charset="0"/>
              <a:sym typeface="Arial Narrow" pitchFamily="34" charset="0"/>
            </a:endParaRPr>
          </a:p>
        </p:txBody>
      </p:sp>
      <p:sp>
        <p:nvSpPr>
          <p:cNvPr id="31" name="Нашивка 30"/>
          <p:cNvSpPr/>
          <p:nvPr/>
        </p:nvSpPr>
        <p:spPr>
          <a:xfrm>
            <a:off x="2805733" y="6350244"/>
            <a:ext cx="368360" cy="2220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95948" y="6170318"/>
            <a:ext cx="1475656" cy="5448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 Сроки представления </a:t>
            </a:r>
            <a:endParaRPr lang="ru-RU" sz="13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" name="Рисунок 40" descr="f1.eps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72209" y="3318624"/>
            <a:ext cx="631431" cy="8118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6" name="Рисунок 45" descr="f1.eps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98882" y="3388898"/>
            <a:ext cx="576774" cy="74156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8" name="Прямоугольник 57"/>
          <p:cNvSpPr/>
          <p:nvPr/>
        </p:nvSpPr>
        <p:spPr>
          <a:xfrm>
            <a:off x="1145684" y="6286520"/>
            <a:ext cx="20581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Ежемесячно</a:t>
            </a:r>
            <a:endParaRPr lang="ru-RU" altLang="ru-RU" sz="1600" b="1" dirty="0">
              <a:solidFill>
                <a:srgbClr val="FF0000"/>
              </a:solidFill>
              <a:latin typeface="Times New Roman" pitchFamily="18" charset="0"/>
              <a:ea typeface="Arial Narrow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36" name="Нашивка 35"/>
          <p:cNvSpPr/>
          <p:nvPr/>
        </p:nvSpPr>
        <p:spPr>
          <a:xfrm>
            <a:off x="1835696" y="3436512"/>
            <a:ext cx="504056" cy="57606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8" y="548680"/>
            <a:ext cx="9001156" cy="250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Прямоугольник 54"/>
          <p:cNvSpPr/>
          <p:nvPr/>
        </p:nvSpPr>
        <p:spPr>
          <a:xfrm>
            <a:off x="2267744" y="4129335"/>
            <a:ext cx="108012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Работники</a:t>
            </a:r>
          </a:p>
        </p:txBody>
      </p:sp>
      <p:pic>
        <p:nvPicPr>
          <p:cNvPr id="56" name="Рисунок 55" descr="f1.eps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428401" y="3337247"/>
            <a:ext cx="631431" cy="8118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7" name="Рисунок 56" descr="f1.eps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627074" y="3391573"/>
            <a:ext cx="576774" cy="74156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2" name="4-конечная звезда 61"/>
          <p:cNvSpPr/>
          <p:nvPr/>
        </p:nvSpPr>
        <p:spPr>
          <a:xfrm flipV="1">
            <a:off x="3275856" y="3416220"/>
            <a:ext cx="328031" cy="360037"/>
          </a:xfrm>
          <a:prstGeom prst="star4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Вертикальный свиток 63"/>
          <p:cNvSpPr/>
          <p:nvPr/>
        </p:nvSpPr>
        <p:spPr>
          <a:xfrm rot="10800000">
            <a:off x="3210024" y="3143248"/>
            <a:ext cx="5933973" cy="3494751"/>
          </a:xfrm>
          <a:prstGeom prst="vertic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3718343" y="3143248"/>
            <a:ext cx="4886105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сведения о размере выплат, входящих в состав заработной платы (в том числе в натуральной форме) лиц, работающих по трудовым договорам в указанных учреждениях, включая размеры тарифной ставки, оклада (должностного оклада), доплат и надбавок компенсационного характера, в </a:t>
            </a:r>
            <a:r>
              <a:rPr lang="ru-RU" sz="1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за работу в условиях, отклоняющихся от нормальных, доплат и надбавок стимулирующего характера, премий и иных поощрительных выплат, сведения об условиях осуществления трудовой деятельности, являющихся основанием для определения размеров выплат работникам, а также о размерах выплат социального характера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243366" y="6286520"/>
            <a:ext cx="5400600" cy="32349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defTabSz="914400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3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позднее 25-го числа каждого месяца, следующего за </a:t>
            </a:r>
            <a:r>
              <a:rPr lang="ru-RU" sz="13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истекшим</a:t>
            </a:r>
            <a:endParaRPr lang="ru-RU" sz="13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376285" y="476672"/>
            <a:ext cx="2196243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Ранее форма СИоЗП</a:t>
            </a:r>
            <a:endParaRPr lang="ru-RU" sz="1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</p:txBody>
      </p:sp>
      <p:pic>
        <p:nvPicPr>
          <p:cNvPr id="25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03947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8596" y="116632"/>
            <a:ext cx="7743803" cy="45484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71414"/>
            <a:ext cx="7717069" cy="50013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1.3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заработной плате и условиях осуществления деятельности работников государственных (муниципальных) учреждений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-32" y="142853"/>
            <a:ext cx="357190" cy="428627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96" y="707720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74525" y="597739"/>
            <a:ext cx="8465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Обязанность представления сведений о заработной плате и условиях осуществления деятельности работников государственных (муниципальных) учреждений установлена пунктом 9 статьи 11 Федерального закона № 27-ФЗ (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ред. ФЗ от 14.07.2022 № 237-ФЗ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310" y="1571612"/>
            <a:ext cx="31569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448226" y="1500174"/>
            <a:ext cx="8491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деятельности, при осуществлении которых страхователи, являющиеся государственными (муниципальными) учреждениями представляют указанные сведения в органы СФР определяются приказом Минтруда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от 02.09.2022 № 507н: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480" y="5786454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458396" y="5630307"/>
            <a:ext cx="8399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представления – ЕЖЕМЕСЯЧНО,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позднее 25 числа каждого месяца, следующего за отчетным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5226" y="2357430"/>
            <a:ext cx="88459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Деятельность учреждений в области образования, являющихся респондентами по форме федерального статистического наблюдения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ОКУД 0606048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(ЗП-образование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Деятельность учреждений в области науки, являющихся респондентами по форме федерального статистического наблюдения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ОКУД 0606047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(ЗП-наука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Деятельность учреждений в области здравоохранения, являющихся респондентами по форме федерального статистического наблюдения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ОКУД 0606045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(ЗП-здрав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Деятельность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учреждений в области предоставления социальных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услуг, в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 числе являющихся респондентами по форме федерального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статистического наблюдения                          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ОКУД 0606049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(ЗП-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Деятельность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учреждений в области культуры, искусства и кинематографии, являющихся респондентами по форме федерального статистического наблюдения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ОКУД 0606046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(ЗП-культура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43</a:t>
            </a:r>
          </a:p>
        </p:txBody>
      </p:sp>
      <p:pic>
        <p:nvPicPr>
          <p:cNvPr id="1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91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16632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110100"/>
            <a:ext cx="7717069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Коды ОКВЭД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86013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96" y="655528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74525" y="583520"/>
            <a:ext cx="848996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РФ от 02.009.2022 № 507н «Об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определении видов деятельности, при осуществлении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которых страхователи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являющиеся государственными (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муниципальными) учреждениями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представляют в составе единой формы сведений в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органы Фонда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пенсионного и социального страхования Российской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Федерации сведения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предусмотренные пунктом 9 статьи 11 Федерального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закона от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апреля 1996 г. № 27-ФЗ «Об индивидуальном (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персонифицированном) учете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системах обязательного пенсионного страхования и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обязательного социального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страхования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052" y="2348880"/>
            <a:ext cx="299295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313" y="2372351"/>
            <a:ext cx="2988369" cy="419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0985" y="2183958"/>
            <a:ext cx="3137519" cy="438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</a:p>
        </p:txBody>
      </p:sp>
      <p:pic>
        <p:nvPicPr>
          <p:cNvPr id="1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938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55331" y="188640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188640"/>
            <a:ext cx="7717069" cy="37702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Состав представляемых сведений включает: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88640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177852" y="961645"/>
            <a:ext cx="2245247" cy="1315227"/>
            <a:chOff x="0" y="1687"/>
            <a:chExt cx="1713955" cy="1113873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0" y="1687"/>
              <a:ext cx="1713955" cy="111387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54375" y="56062"/>
              <a:ext cx="1605205" cy="1005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1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Титульный лист          </a:t>
              </a:r>
              <a:r>
                <a:rPr lang="ru-RU" sz="18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(«страхователь»)</a:t>
              </a:r>
              <a:endParaRPr lang="ru-RU" sz="2100" b="1" kern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564312" y="1074742"/>
            <a:ext cx="6400176" cy="1202129"/>
            <a:chOff x="1713956" y="113075"/>
            <a:chExt cx="3047032" cy="891099"/>
          </a:xfrm>
        </p:grpSpPr>
        <p:sp>
          <p:nvSpPr>
            <p:cNvPr id="25" name="Прямоугольник с двумя скругленными соседними углами 24"/>
            <p:cNvSpPr/>
            <p:nvPr/>
          </p:nvSpPr>
          <p:spPr>
            <a:xfrm rot="5400000">
              <a:off x="2791922" y="-964891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рямоугольник 25"/>
            <p:cNvSpPr/>
            <p:nvPr/>
          </p:nvSpPr>
          <p:spPr>
            <a:xfrm>
              <a:off x="1713956" y="156575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1" indent="0" algn="ctr" defTabSz="7112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Содержит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 о </a:t>
              </a:r>
              <a:r>
                <a:rPr lang="ru-RU" sz="1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страхователе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 , а также о страхователе, за которого представляются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сведения.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Является </a:t>
              </a:r>
              <a:r>
                <a:rPr lang="ru-RU" sz="18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обязательным для заполнения при представлении всех разделов и подразделов формы.   </a:t>
              </a:r>
              <a:endParaRPr lang="ru-RU" sz="18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14177" y="2463502"/>
            <a:ext cx="2255354" cy="1685578"/>
            <a:chOff x="0" y="0"/>
            <a:chExt cx="1713955" cy="832029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Подраздел 1 раздела 1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ф</a:t>
              </a:r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ЕФС-1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800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800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(«ФИО-СНИЛС»)</a:t>
              </a:r>
              <a:endParaRPr lang="ru-RU" sz="2000" kern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578547" y="2506246"/>
            <a:ext cx="6385939" cy="1642833"/>
            <a:chOff x="1713956" y="1282641"/>
            <a:chExt cx="3047032" cy="891099"/>
          </a:xfrm>
        </p:grpSpPr>
        <p:sp>
          <p:nvSpPr>
            <p:cNvPr id="31" name="Прямоугольник с двумя скругленными соседними углами 30"/>
            <p:cNvSpPr/>
            <p:nvPr/>
          </p:nvSpPr>
          <p:spPr>
            <a:xfrm rot="5400000">
              <a:off x="2791922" y="204675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 31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Содержит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 о </a:t>
              </a:r>
              <a:r>
                <a:rPr lang="ru-RU" sz="1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зарегистрированном </a:t>
              </a:r>
              <a:r>
                <a:rPr lang="ru-RU" sz="1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лице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Является обязательным при представлении подраздела подразделов 1.1. (ТД), 1.2. (СТАЖ),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                  1.3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. (Зарплата Г(М)У)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подраздела 1 формы. </a:t>
              </a:r>
              <a:endPara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71052" y="4325040"/>
            <a:ext cx="2312716" cy="1728192"/>
            <a:chOff x="0" y="0"/>
            <a:chExt cx="1713955" cy="832029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Подраздел 1.3 </a:t>
              </a:r>
              <a:r>
                <a:rPr lang="ru-RU" sz="2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подраздела 1 раздела 1 формы ЕФС-1</a:t>
              </a:r>
            </a:p>
            <a:p>
              <a:pPr lvl="0" algn="ctr" defTabSz="666750">
                <a:lnSpc>
                  <a:spcPct val="90000"/>
                </a:lnSpc>
                <a:spcAft>
                  <a:spcPts val="0"/>
                </a:spcAft>
              </a:pPr>
              <a:r>
                <a:rPr lang="ru-RU" sz="18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(«зарплата Г(М)У») </a:t>
              </a:r>
              <a:endPara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578548" y="4385698"/>
            <a:ext cx="6385938" cy="1829718"/>
            <a:chOff x="1713956" y="1282641"/>
            <a:chExt cx="3047032" cy="891099"/>
          </a:xfrm>
        </p:grpSpPr>
        <p:sp>
          <p:nvSpPr>
            <p:cNvPr id="44" name="Прямоугольник с двумя скругленными соседними углами 43"/>
            <p:cNvSpPr/>
            <p:nvPr/>
          </p:nvSpPr>
          <p:spPr>
            <a:xfrm rot="5400000">
              <a:off x="2791922" y="204675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оугольник 44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Содержит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сведения о </a:t>
              </a:r>
              <a:r>
                <a:rPr lang="ru-RU" sz="1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заработной плате и условиях осуществления деятельности работников государственных (муниципальных) </a:t>
              </a:r>
              <a:r>
                <a:rPr lang="ru-RU" sz="1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учреждений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Не могут быть представлены данные с разными типами сведений за один и тот же отчетный период на одно и то же застрахованное лицо, </a:t>
              </a:r>
              <a:endPara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</p:txBody>
      </p:sp>
      <p:pic>
        <p:nvPicPr>
          <p:cNvPr id="35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8059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511896" y="85473"/>
            <a:ext cx="7747687" cy="427346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2525845" y="876047"/>
            <a:ext cx="6400176" cy="1341173"/>
            <a:chOff x="1701172" y="-9992"/>
            <a:chExt cx="3047032" cy="970666"/>
          </a:xfrm>
        </p:grpSpPr>
        <p:sp>
          <p:nvSpPr>
            <p:cNvPr id="25" name="Прямоугольник с двумя скругленными соседними углами 24"/>
            <p:cNvSpPr/>
            <p:nvPr/>
          </p:nvSpPr>
          <p:spPr>
            <a:xfrm rot="5400000">
              <a:off x="2756812" y="-1059567"/>
              <a:ext cx="935751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рямоугольник 25"/>
            <p:cNvSpPr/>
            <p:nvPr/>
          </p:nvSpPr>
          <p:spPr>
            <a:xfrm>
              <a:off x="1713956" y="-9992"/>
              <a:ext cx="3003532" cy="970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1" indent="0" algn="just" defTabSz="7112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5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ru-RU" sz="15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поле «ОКФС» указывается цифровой код в соответствии с Общероссийским классификатором форм собственности, который состоит из двух цифр. </a:t>
              </a:r>
              <a:endParaRPr lang="ru-RU" sz="1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1" indent="0" algn="just" defTabSz="7112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5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Возможные </a:t>
              </a:r>
              <a:r>
                <a:rPr lang="ru-RU" sz="15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варианты: «12», «13», «14». </a:t>
              </a:r>
              <a:endParaRPr lang="ru-RU" sz="1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484333" y="2361236"/>
            <a:ext cx="6385940" cy="1440160"/>
            <a:chOff x="1713955" y="1276865"/>
            <a:chExt cx="3047032" cy="804099"/>
          </a:xfrm>
        </p:grpSpPr>
        <p:sp>
          <p:nvSpPr>
            <p:cNvPr id="31" name="Прямоугольник с двумя скругленными соседними углами 30"/>
            <p:cNvSpPr/>
            <p:nvPr/>
          </p:nvSpPr>
          <p:spPr>
            <a:xfrm rot="5400000">
              <a:off x="2846913" y="149683"/>
              <a:ext cx="781116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 31"/>
            <p:cNvSpPr/>
            <p:nvPr/>
          </p:nvSpPr>
          <p:spPr>
            <a:xfrm>
              <a:off x="1737449" y="1276865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just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5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ru-RU" sz="15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поле «ОКОГУ» указывается цифровой код, присвоенный организации в соответствии с Общероссийским классификатором органов государственной власти и управления, состоящий </a:t>
              </a:r>
              <a:r>
                <a:rPr lang="ru-RU" sz="15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                          из 7 </a:t>
              </a:r>
              <a:r>
                <a:rPr lang="ru-RU" sz="15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цифр. </a:t>
              </a:r>
              <a:endParaRPr lang="ru-RU" sz="1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514130" y="3945409"/>
            <a:ext cx="6385939" cy="1643831"/>
            <a:chOff x="1713956" y="1282641"/>
            <a:chExt cx="3047032" cy="891099"/>
          </a:xfrm>
        </p:grpSpPr>
        <p:sp>
          <p:nvSpPr>
            <p:cNvPr id="44" name="Прямоугольник с двумя скругленными соседними углами 43"/>
            <p:cNvSpPr/>
            <p:nvPr/>
          </p:nvSpPr>
          <p:spPr>
            <a:xfrm rot="5400000">
              <a:off x="2791922" y="204675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оугольник 44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just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5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ru-RU" sz="15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поле «ОКПО» указывается цифровой код, присвоенный организации в соответствии с Общероссийским классификатором предприятий и организаций, состоящий из 8 цифр. </a:t>
              </a:r>
              <a:endParaRPr lang="ru-RU" sz="1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1" indent="0" algn="just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5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ru-RU" sz="15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случае если отчитывающаяся организация является территориально обособленным структурным подразделением, то указывается ОКПО головной </a:t>
              </a:r>
              <a:r>
                <a:rPr lang="ru-RU" sz="15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организации</a:t>
              </a:r>
              <a:endParaRPr lang="ru-RU" sz="1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584756" y="116632"/>
            <a:ext cx="7674828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Титульный лист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78030" y="85473"/>
            <a:ext cx="342104" cy="427346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467544" y="889557"/>
            <a:ext cx="1872208" cy="1072381"/>
            <a:chOff x="0" y="0"/>
            <a:chExt cx="1713955" cy="832029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код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«ОКФС»</a:t>
              </a:r>
              <a:r>
                <a:rPr lang="ru-RU" sz="800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441978" y="2473467"/>
            <a:ext cx="1872208" cy="1072381"/>
            <a:chOff x="0" y="0"/>
            <a:chExt cx="1713955" cy="832029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код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«ОКОГУ»</a:t>
              </a:r>
              <a:r>
                <a:rPr lang="ru-RU" sz="800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437755" y="4084811"/>
            <a:ext cx="1872208" cy="1072381"/>
            <a:chOff x="0" y="0"/>
            <a:chExt cx="1713955" cy="832029"/>
          </a:xfrm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код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«ОКПО»</a:t>
              </a:r>
              <a:r>
                <a:rPr lang="ru-RU" sz="800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357158" y="6261950"/>
            <a:ext cx="8429684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вводить только цифры без иных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символов (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том числе без символов пробела или переноса) </a:t>
            </a:r>
          </a:p>
        </p:txBody>
      </p:sp>
      <p:sp>
        <p:nvSpPr>
          <p:cNvPr id="42" name="4-конечная звезда 41"/>
          <p:cNvSpPr/>
          <p:nvPr/>
        </p:nvSpPr>
        <p:spPr>
          <a:xfrm flipV="1">
            <a:off x="35228" y="6237312"/>
            <a:ext cx="288300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57157" y="5949280"/>
            <a:ext cx="8643999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поля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обязательны для заполнения при представлении сведений, предусмотренных подразделом 1.3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ЕФС-1</a:t>
            </a:r>
            <a:endParaRPr lang="ru-RU" sz="1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4-конечная звезда 47"/>
          <p:cNvSpPr/>
          <p:nvPr/>
        </p:nvSpPr>
        <p:spPr>
          <a:xfrm flipV="1">
            <a:off x="35228" y="5949280"/>
            <a:ext cx="288300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</a:p>
        </p:txBody>
      </p:sp>
      <p:pic>
        <p:nvPicPr>
          <p:cNvPr id="3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135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6"/>
            <a:ext cx="7747687" cy="346247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14006"/>
            <a:ext cx="7717069" cy="28469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Спецификация подраздела 1.3. формы ЕФС-1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46247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64187106"/>
              </p:ext>
            </p:extLst>
          </p:nvPr>
        </p:nvGraphicFramePr>
        <p:xfrm>
          <a:off x="0" y="267920"/>
          <a:ext cx="9143999" cy="67596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4285"/>
                <a:gridCol w="7329714"/>
              </a:tblGrid>
              <a:tr h="112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Правила заполнения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8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Начало периода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Начало периода работы застрахованного лица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Конец периода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Конец периода работы застрахованного лица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7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Структурное подразделение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структурного подразделения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Номер OID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Номер OID. Заполняется в случае если отчитывается медицинская организация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Должность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наименования должности (профессии) в соответствии со справочником «Коды наименования должности (профессии)»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8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ККП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категории персонала, к которой относится должность (профессия) в соответствии со справочником «Коды категорий персонала»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3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Отметка об отсутствии званий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Отметка об отсутствии у зарегистрированного лица степеней (званий)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7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Ученая степень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Ученая степень работника. Возможные значения: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КН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кандидат наук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ДН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доктор наук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Ученое звание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ученого звания работника в соответствии со справочником «Справочник ученых званий»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Почетное звание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ученого звания работника в соответствии со справочником «Справочник ученых званий»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018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условий занятости работников </a:t>
                      </a:r>
                      <a:r>
                        <a:rPr lang="ru-RU" sz="8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мед.организаций</a:t>
                      </a: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условий занятости работников медицинских организаций. Возможные значения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ВМП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Вид медицинской помощи (один из основных видов оказываемой медицинской помощи в соответствии со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ст.32 ФЗ от 21.11.2011 №323-ФЗ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«Об основах охраны здоровья граждан в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РФ»); УОМП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Условие оказания медицинской помощи (одно из условий оказания медицинской помощи в соответствии со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ст.32 ФЗ от 21.11.2011 №323-ФЗ «Об основах охраны здоровья граждан в РФ»); ПС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Профиль стационара;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ФМП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Форма оказания медицинской помощи;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РМБ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Работа в составе мобильных бригад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РСМП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Работа в специализированных станциях (отделениях) скорой медицинской помощи, бригадах экстренного реагирования службы медицины катастрофы, отделениях экстренной консультативной помощи (санитарная авиация);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ФАП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Работа в фельдшерско-акушерском пункте (ФАП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).</a:t>
                      </a:r>
                      <a:r>
                        <a:rPr lang="ru-RU" sz="7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работников других отраслей указывается «0» </a:t>
                      </a:r>
                    </a:p>
                  </a:txBody>
                  <a:tcPr marL="68580" marR="68580" marT="0" marB="0"/>
                </a:tc>
              </a:tr>
              <a:tr h="280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кода специальных (отраслевых) условий занятости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кода специальных (отраслевых) условий занятости. Заполняется в соответствии со справочником «Классификатор кодов и значений условий занятости работников медицинских организаций». Для работников других отраслей указывается «0»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8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 договора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 договора. Возможные значения: </a:t>
                      </a:r>
                      <a:r>
                        <a:rPr lang="ru-RU" sz="75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</a:t>
                      </a:r>
                      <a:r>
                        <a:rPr lang="ru-RU" sz="7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трудовой договор, работа является для работника основной; </a:t>
                      </a:r>
                      <a:r>
                        <a:rPr lang="ru-RU" sz="75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</a:t>
                      </a:r>
                      <a:r>
                        <a:rPr lang="ru-RU" sz="7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трудовой договор, работа является для работника работой по совместительству, внутреннее совместительство</a:t>
                      </a:r>
                      <a:r>
                        <a:rPr lang="ru-RU" sz="75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</a:t>
                      </a:r>
                      <a:r>
                        <a:rPr lang="ru-RU" sz="75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75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</a:t>
                      </a:r>
                      <a:r>
                        <a:rPr lang="ru-RU" sz="75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трудовой договор, работа является для работника работой по совместительству, внешнее совместительство (случай приема на работу по совместительству из другой организации, то есть у работника основное место работы в другой организации </a:t>
                      </a: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договора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договора. Возможные значения: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трудовой договор, заключенный на неопределенный срок;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срочный трудовой договор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9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профессиональной квалификационной группы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профессиональной квалификационной группы, к которой относится должность (профессия). Заполняется в соответствии со справочником «Справочник профессиональных квалификационных групп и квалификационных уровней»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9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Квалификационный уровень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Квалификационный уровень, соответствующий должности (профессии). Заполняется в соответствии со справочником «Справочник профессиональных квалификационных групп и квалификационных уровней»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1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 (подкласс) условий труда по степени вредности и (или) опасности 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 (подкласс) условий труда по степени вредности и (или) опасности. Заполняется в соответствии со справочником «Коды специальной оценки условий труда». Если информация о присвоенном классе (подклассе) условий труда отсутствует - указывается ноль (0)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9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Категория, присвоенная по итогам аттестации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Квалификационная категория, присвоенная по итогам аттестации. Возможные значения: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категория отсутствует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1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вторая квалификационная категория;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первая квалификационная категория;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высшая квалификационная категория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Число штатных единиц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Число занятых штатных единиц (по должности (профессии))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9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Система оплаты труда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система оплаты труда работника по трудовому договору: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сдельная;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повременная (работнику установлен оклад, должностной оклад, месячная ставка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); 3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повременная (работнику установлена часовая ставка);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иная.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 фиксированной части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 фиксированной части в соответствии с трудовым договором (оклад, сдельная расценка за единицу выработки, часовая тарифная ставка, размер разовой концертной ставки). Если система оплаты труда сдельная, и работнику установлено несколько сдельных расценок за единицу выработки, то сведения о начисленных выплатах заполняются в отношении каждого размера сдельной расценки за единицу работы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Норма рабочих часов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Норма рабочих часов (выступлений, постановок) в отчетном месяце в соответствии с установленным режимом рабочего времени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0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Фактически отработанных часов 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фактически отработанных рабочих часов (выступлений, постановок) в отчетном месяце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78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специальных часов работы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специальных часов работы. Возможные значения: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СРПР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-количество часов сверхурочной работы, оплаченной не менее чем в полуторном размере;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СРДР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количество часов сверхурочной работы, оплаченной не менее чем в двойном размере;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ВПДН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количество часов, отработанных в выходные и праздничные дни, входящих в норму времени по графику;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ВПДС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количество часов, отработанных в выходные и праздничные дни, сверх нормы времени по графику;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КЧНВ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количество часов, отработанных в ночное время;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КЧДД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количество часов дежурства на дому (если не включаются в норму времени по графику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); КЧДЧ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количество отработанных часов за дни, в которые было разделение рабочего дня на части; </a:t>
                      </a:r>
                      <a:r>
                        <a:rPr lang="ru-RU" sz="7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при отсутствии у работника в течение отчетного месяца специальных часов работы</a:t>
                      </a:r>
                      <a:r>
                        <a:rPr lang="ru-RU" sz="7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</a:tr>
              <a:tr h="166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7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спец-</a:t>
                      </a:r>
                      <a:r>
                        <a:rPr lang="ru-RU" sz="70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ных</a:t>
                      </a:r>
                      <a:r>
                        <a:rPr lang="ru-RU" sz="7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7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часов работы 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специальных часов работы. При отсутствии у работника в течение отчетного месяца специальных часов работы ставится ноль (0)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выплаты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выплаты в соответствии со справочником «Классификатор выплат»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7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Сумма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 выплаты, соответствующей коду выплаты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 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Общая сумма всех выплат 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75457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47</a:t>
            </a:r>
          </a:p>
        </p:txBody>
      </p:sp>
      <p:pic>
        <p:nvPicPr>
          <p:cNvPr id="1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47605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8" y="502120"/>
            <a:ext cx="5095374" cy="6334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Объект 2"/>
          <p:cNvSpPr>
            <a:spLocks/>
          </p:cNvSpPr>
          <p:nvPr/>
        </p:nvSpPr>
        <p:spPr bwMode="auto">
          <a:xfrm>
            <a:off x="35497" y="1052736"/>
            <a:ext cx="3888431" cy="461664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10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в поле «КТО организации» указывается </a:t>
            </a:r>
            <a:r>
              <a:rPr lang="ru-RU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код типа отчитывающейся организации </a:t>
            </a:r>
            <a:r>
              <a:rPr lang="ru-RU" sz="10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соответствии с разделом «Коды типа организации, используемые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10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0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Данный раздел Классификатора сформирован на основе Перечня типов организаций для сбора и разработки итогов федерального статистического наблюдения численности и заработной платы работников по категориям в организациях социальной сферы и науки, в отношении которых предусмотрены мероприятия по повышению средней заработной платы в соответствии с Указом Президента Российской Федерации от </a:t>
            </a:r>
            <a:r>
              <a:rPr lang="ru-RU" sz="10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07.05.2012 №597 </a:t>
            </a:r>
            <a:r>
              <a:rPr lang="ru-RU" sz="10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«О мероприятиях по реализации государственной социальной политики», приведенного в указаниях по заполнению формы федерального статистического наблюдения, утвержденных приказом Федеральной службы государственной статистики «Об утверждении форм федерального статистического наблюдения для организации федерального статистического наблюдения за численностью, условиями и оплатой труда работников, потребностью организаций в работниках по профессиональным группам, составом кадров государственной гражданской и муниципальной службы</a:t>
            </a:r>
            <a:r>
              <a:rPr lang="ru-RU" sz="10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 (приказ </a:t>
            </a:r>
            <a:r>
              <a:rPr lang="ru-RU" sz="10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Росстата от 30 июля 2021 г. № </a:t>
            </a:r>
            <a:r>
              <a:rPr lang="ru-RU" sz="10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457)</a:t>
            </a:r>
            <a:endParaRPr lang="ru-RU" sz="105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2347853" cy="416353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733" y="610662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Объект 2"/>
          <p:cNvSpPr>
            <a:spLocks/>
          </p:cNvSpPr>
          <p:nvPr/>
        </p:nvSpPr>
        <p:spPr bwMode="auto">
          <a:xfrm>
            <a:off x="35498" y="5733256"/>
            <a:ext cx="3888432" cy="106182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0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0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для организаций, </a:t>
            </a:r>
            <a:r>
              <a:rPr lang="ru-RU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заполняющих формы </a:t>
            </a:r>
            <a:r>
              <a:rPr lang="ru-RU" sz="10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статистического наблюдения в соответствии с приказом Росстата от 30 июля 2021 г. № 457, указывается код «</a:t>
            </a:r>
            <a:r>
              <a:rPr lang="ru-RU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6.0</a:t>
            </a:r>
            <a:r>
              <a:rPr lang="ru-RU" sz="10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 - «Иные организации, не заполняющие формы статистического наблюдения в соответствии с приказом Росстата от 30 июля 2021 г. № 457».</a:t>
            </a:r>
            <a:endParaRPr lang="ru-RU" sz="105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43966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</p:txBody>
      </p:sp>
      <p:pic>
        <p:nvPicPr>
          <p:cNvPr id="1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33887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/>
          <p:cNvSpPr>
            <a:spLocks/>
          </p:cNvSpPr>
          <p:nvPr/>
        </p:nvSpPr>
        <p:spPr bwMode="auto">
          <a:xfrm>
            <a:off x="35496" y="908720"/>
            <a:ext cx="8995122" cy="116955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поле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«Идентификационный номер ТОСП (если ТОСП)» указывается цифровой код, состоящий из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цифр, в том случае, если отчитывающаяся организация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является территориально обособленным структурным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подразделением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(присваивается налоговыми органами при регистрации ТОСП).</a:t>
            </a:r>
          </a:p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ином случае поле необходимо оставить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пустым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b="1" dirty="0" smtClean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вводить только цифры без иных символов, в том числе без символов пробела или переноса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37114" y="6286520"/>
            <a:ext cx="80354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работник (исполнитель) работает только по договору гражданско-правового характера, то графы таблицы не заполняются</a:t>
            </a:r>
            <a:endParaRPr lang="ru-RU" altLang="ru-RU" sz="1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0339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Объект 2"/>
          <p:cNvSpPr>
            <a:spLocks/>
          </p:cNvSpPr>
          <p:nvPr/>
        </p:nvSpPr>
        <p:spPr bwMode="auto">
          <a:xfrm>
            <a:off x="38132" y="2690917"/>
            <a:ext cx="8745630" cy="6924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поле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«OID организации» заполняется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только медицинскими организациями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в нем указывается номер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OID медицинской организации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(уникальный идентификатор организации) в точном соответствии с соответствующим полем федерального регистра медицинских организаций (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ФРМО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5275697" cy="292388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312" y="2276872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2250656" cy="334919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1475656" y="3544366"/>
            <a:ext cx="5904656" cy="332006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5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Таблица «Сведения об условиях занятости и заработной плате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7936" y="4086944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033" y="5034879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0294" y="5729089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Объект 2"/>
          <p:cNvSpPr>
            <a:spLocks/>
          </p:cNvSpPr>
          <p:nvPr/>
        </p:nvSpPr>
        <p:spPr bwMode="auto">
          <a:xfrm>
            <a:off x="1979712" y="3933056"/>
            <a:ext cx="7034121" cy="89255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графа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«№ п/п»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заполняется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сквозной нумерацией. </a:t>
            </a:r>
            <a:endParaRPr lang="ru-RU" sz="1300" b="1" dirty="0" smtClean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indent="0" algn="just"/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Номер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присваивается строке в случае необходимости отражения нескольких периодов работы застрахованного лица в отчетном месяце. </a:t>
            </a:r>
            <a:endParaRPr lang="ru-RU" sz="1300" b="1" dirty="0" smtClean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indent="0" algn="just"/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Номера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должны указываться в порядке возрастания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 пропусков и повторений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5" name="Объект 2"/>
          <p:cNvSpPr>
            <a:spLocks/>
          </p:cNvSpPr>
          <p:nvPr/>
        </p:nvSpPr>
        <p:spPr bwMode="auto">
          <a:xfrm>
            <a:off x="1962927" y="4869160"/>
            <a:ext cx="7050906" cy="6924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2 «Дата начала»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дата начала периода работы (календарная дата) в отчетном месяце в формате «ДД.ММ.ГГ», в котором ДД - число, ММ - месяц, ГГ - две последние цифры года</a:t>
            </a:r>
          </a:p>
        </p:txBody>
      </p:sp>
      <p:sp>
        <p:nvSpPr>
          <p:cNvPr id="26" name="Объект 2"/>
          <p:cNvSpPr>
            <a:spLocks/>
          </p:cNvSpPr>
          <p:nvPr/>
        </p:nvSpPr>
        <p:spPr bwMode="auto">
          <a:xfrm>
            <a:off x="1962928" y="5616823"/>
            <a:ext cx="7050906" cy="6924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3 «Дата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окончания»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дата окончания периода работы (календарная дата) в отчетном месяце в формате «ДД.ММ.ГГ», в котором ДД - число, ММ - месяц, ГГ - две последние цифры года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4005064"/>
            <a:ext cx="14668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43115" y="3429000"/>
            <a:ext cx="902715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4-конечная звезда 31"/>
          <p:cNvSpPr/>
          <p:nvPr/>
        </p:nvSpPr>
        <p:spPr>
          <a:xfrm flipV="1">
            <a:off x="118588" y="6388812"/>
            <a:ext cx="328031" cy="360037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</p:txBody>
      </p:sp>
      <p:pic>
        <p:nvPicPr>
          <p:cNvPr id="3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636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16632"/>
            <a:ext cx="7459655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90629" y="99648"/>
            <a:ext cx="7393738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Состав формы ЕФС-1 (Раздел 1)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16632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71406" y="518956"/>
            <a:ext cx="8929718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	Форма ЕФС-1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включает в себя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400" b="1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	титульный лист </a:t>
            </a:r>
            <a:r>
              <a:rPr lang="ru-RU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(обязательно к предоставлению)</a:t>
            </a:r>
          </a:p>
          <a:p>
            <a:pPr algn="just"/>
            <a:r>
              <a:rPr lang="ru-RU" sz="800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	Раздел 1.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«Сведения о трудовой (иной) деятельности, страховом стаже, заработной плате и дополнительных страховых взносах на накопительную пенсию»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Подраздел 1.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«Сведения о трудовой (иной) деятельности, страховом стаже, заработной плате зарегистрированного лица (ЗЛ)»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подраздел 1.1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Сведения о трудовой (иной) деятельности</a:t>
            </a:r>
          </a:p>
          <a:p>
            <a:r>
              <a:rPr lang="ru-RU" sz="800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подраздел 1.2.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Сведения о страховом стаже</a:t>
            </a:r>
          </a:p>
          <a:p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	подраздел 1.3.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Сведения о заработной плате и условиях осуществления деятельности работников государственных (муниципальных) учреждений</a:t>
            </a:r>
          </a:p>
          <a:p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	Подраздел 2.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Основание для отражения данных о периодах работы застрахованного лица в условиях, дающих право на досрочное назначение пенсии в соответствии с частью 1 статьи 30 и статьей 31 Федерального закона от 28 декабря 2013 г. № 400-ФЗ «О страховых пенсиях» </a:t>
            </a:r>
          </a:p>
          <a:p>
            <a:pPr algn="just"/>
            <a:r>
              <a:rPr lang="ru-RU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	Подраздел 3.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Сведения о застрахованных лицах, за которых перечислены дополнительные страховые взносы на накопительную пенсию и уплачены взносы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работодателя.</a:t>
            </a:r>
          </a:p>
          <a:p>
            <a:pPr algn="just"/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направлении в Фонд формы ЕФС-1 допускается представление отдельных разделов и подразделов в соответствии с законодательно установленными сроками.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44320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75555566"/>
              </p:ext>
            </p:extLst>
          </p:nvPr>
        </p:nvGraphicFramePr>
        <p:xfrm>
          <a:off x="4824734" y="2813640"/>
          <a:ext cx="4067746" cy="3855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2955"/>
                <a:gridCol w="2984791"/>
              </a:tblGrid>
              <a:tr h="308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Код </a:t>
                      </a:r>
                      <a:r>
                        <a:rPr lang="ru-RU" sz="1100" dirty="0" smtClean="0">
                          <a:effectLst/>
                        </a:rPr>
                        <a:t>наименования </a:t>
                      </a:r>
                      <a:r>
                        <a:rPr lang="ru-RU" sz="1100" dirty="0">
                          <a:effectLst/>
                        </a:rPr>
                        <a:t>должности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должности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А0001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Авиационный техник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А0002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Авиационный техник по планеру и двигателям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А0003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Авиационный техник по приборам и электрооборудованию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А0004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Авиационный техник по радиооборудованию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А0005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Автокарщик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А0006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Автоклавщик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А0007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Автоклавщик 2 разряда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А0008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Автоклавщик 3 разряда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А0009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Автоклавщик 4 разряда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Автокрановщик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3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Автоматчик по изготовлению деталей клавишных инструментов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Автомеханик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Автомойщик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Автослесарь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Автоэлектрик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Автоэлектрослесарь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Агент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А0018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Агент коммерческий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1567936" y="500042"/>
            <a:ext cx="7099924" cy="18158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4 «Наименование структурного подразделения; OID»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через знак «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 указывается полное наименование структурного подразделения, в котором непосредственно работает работник по должности, и в случае, если отчитывается медицинская организация, номер OID (уникальный идентификатор структурного подразделения) в точном соответствии с соответствующим полем федерального регистра медицинских организаций (ФРМО). </a:t>
            </a:r>
            <a:endParaRPr lang="ru-RU" sz="1400" b="1" dirty="0" smtClean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иных организаций </a:t>
            </a:r>
            <a:r>
              <a:rPr lang="en-US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OID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заполняется.</a:t>
            </a:r>
          </a:p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Единственное текстовое поле таблицы.</a:t>
            </a:r>
            <a:endParaRPr lang="ru-RU" sz="14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9091312" cy="469357"/>
            <a:chOff x="0" y="38092"/>
            <a:chExt cx="9091312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35" name="Rectangle 2">
              <a:extLst>
                <a:ext uri="{FF2B5EF4-FFF2-40B4-BE49-F238E27FC236}">
                  <a16:creationId xmlns:a16="http://schemas.microsoft.com/office/drawing/2014/main" xmlns="" id="{18F6E69A-EC81-AD41-856C-7A300BBE5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44408" y="79482"/>
              <a:ext cx="846904" cy="390658"/>
            </a:xfrm>
            <a:custGeom>
              <a:avLst/>
              <a:gdLst>
                <a:gd name="connsiteX0" fmla="*/ 0 w 846904"/>
                <a:gd name="connsiteY0" fmla="*/ 0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0 w 846904"/>
                <a:gd name="connsiteY4" fmla="*/ 0 h 390658"/>
                <a:gd name="connsiteX0" fmla="*/ 182880 w 846904"/>
                <a:gd name="connsiteY0" fmla="*/ 9144 h 390658"/>
                <a:gd name="connsiteX1" fmla="*/ 846904 w 846904"/>
                <a:gd name="connsiteY1" fmla="*/ 0 h 390658"/>
                <a:gd name="connsiteX2" fmla="*/ 846904 w 846904"/>
                <a:gd name="connsiteY2" fmla="*/ 390658 h 390658"/>
                <a:gd name="connsiteX3" fmla="*/ 0 w 846904"/>
                <a:gd name="connsiteY3" fmla="*/ 390658 h 390658"/>
                <a:gd name="connsiteX4" fmla="*/ 182880 w 846904"/>
                <a:gd name="connsiteY4" fmla="*/ 9144 h 39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04" h="390658">
                  <a:moveTo>
                    <a:pt x="182880" y="9144"/>
                  </a:moveTo>
                  <a:lnTo>
                    <a:pt x="846904" y="0"/>
                  </a:lnTo>
                  <a:lnTo>
                    <a:pt x="846904" y="390658"/>
                  </a:lnTo>
                  <a:lnTo>
                    <a:pt x="0" y="390658"/>
                  </a:lnTo>
                  <a:lnTo>
                    <a:pt x="182880" y="9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pPr algn="ctr"/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7114" y="616332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Объект 2"/>
          <p:cNvSpPr>
            <a:spLocks/>
          </p:cNvSpPr>
          <p:nvPr/>
        </p:nvSpPr>
        <p:spPr bwMode="auto">
          <a:xfrm>
            <a:off x="1570420" y="2888836"/>
            <a:ext cx="3073588" cy="375487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в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5 «Код наименования должности (профессии)»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код в соответствии с разделом «Коды наименования должности (профессии), используемые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Классификатора.</a:t>
            </a:r>
          </a:p>
          <a:p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2 858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позиций.</a:t>
            </a:r>
            <a:endParaRPr lang="ru-RU" sz="14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0927" y="2942199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312" y="500042"/>
            <a:ext cx="1034802" cy="1504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514" y="2748083"/>
            <a:ext cx="1021600" cy="1473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4857752" y="2372305"/>
            <a:ext cx="4049438" cy="43926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Пример Кодов наименований должности (профессии) Классификатора</a:t>
            </a:r>
            <a:endParaRPr lang="ru-RU" sz="11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416849"/>
              </p:ext>
            </p:extLst>
          </p:nvPr>
        </p:nvGraphicFramePr>
        <p:xfrm>
          <a:off x="4839444" y="2859428"/>
          <a:ext cx="4067746" cy="3855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2955"/>
                <a:gridCol w="2984791"/>
              </a:tblGrid>
              <a:tr h="308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наименования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должности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должности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А0001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Авиационный техник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А0002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Авиационный техник по планеру и двигателям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А0003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Авиационный техник по приборам и электрооборудованию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А0004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Авиационный техник по радиооборудованию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А0005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Автокарщик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А0006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Автоклавщик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А0007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Автоклавщик 2 разряда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А0008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Автоклавщик 3 разряда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А0009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Автоклавщик 4 разряда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А0010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Автокрановщик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73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А0011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Автоматчик по изготовлению деталей клавишных инструментов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А0012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Автомеханик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А0013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Автомойщик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А0014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Автослесарь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А0015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Автоэлектрик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А0016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Автоэлектрослесарь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А0017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Агент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543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А0018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Агент коммерческий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pic>
        <p:nvPicPr>
          <p:cNvPr id="21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44487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6">
            <a:extLst>
              <a:ext uri="{FF2B5EF4-FFF2-40B4-BE49-F238E27FC236}">
                <a16:creationId xmlns:a16="http://schemas.microsoft.com/office/drawing/2014/main" xmlns="" id="{E26B90EB-4072-7E4A-80AE-423045245DDD}"/>
              </a:ext>
            </a:extLst>
          </p:cNvPr>
          <p:cNvSpPr>
            <a:spLocks/>
          </p:cNvSpPr>
          <p:nvPr/>
        </p:nvSpPr>
        <p:spPr bwMode="auto">
          <a:xfrm>
            <a:off x="8783762" y="6511312"/>
            <a:ext cx="246856" cy="2837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4291" tIns="64291" rIns="64291" bIns="64291" anchor="ctr">
            <a:spAutoFit/>
          </a:bodyPr>
          <a:lstStyle/>
          <a:p>
            <a:pPr algn="r" defTabSz="1928744"/>
            <a:fld id="{DC01C986-78EF-484E-8321-43D81B88D720}" type="slidenum">
              <a:rPr lang="ru-RU" sz="100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pPr algn="r" defTabSz="1928744"/>
              <a:t>51</a:t>
            </a:fld>
            <a:r>
              <a:rPr lang="ru-RU" sz="1000" dirty="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sp>
        <p:nvSpPr>
          <p:cNvPr id="24" name="Объект 2"/>
          <p:cNvSpPr>
            <a:spLocks/>
          </p:cNvSpPr>
          <p:nvPr/>
        </p:nvSpPr>
        <p:spPr bwMode="auto">
          <a:xfrm>
            <a:off x="882982" y="500042"/>
            <a:ext cx="8208330" cy="199285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в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«Код категории персонала»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указывается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трехзначный цифровой код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категории персонала, к которой относится должность (профессия), в соответствии с разделом «Коды категорий персонала, используемые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сформированным на основе  указаний по заполнению форм федерального статистического наблюдения № ЗП-здрав, № ЗП-культура, № ЗП-образование, № ЗП-наука, № ЗП-</a:t>
            </a:r>
            <a:r>
              <a:rPr lang="ru-RU" sz="950" b="1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соц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(приказ Росстата от </a:t>
            </a:r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30.07.2021г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№457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Для всех должностей работников организаций, </a:t>
            </a:r>
            <a:r>
              <a:rPr lang="ru-RU" sz="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заполняющих 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формы статистического наблюдения в соответствии с приказом Росстата от </a:t>
            </a:r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30.07.2021 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№457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указывается код «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 - «Работники организаций, не представляющих формы статистической отчетности в соответствии с приказом Росстата от </a:t>
            </a:r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30.07.2021г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№457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Для должностей, по которым в соответствии с приказом Росстата от 30 июля 2021 г. № 457 присвоено два или более кодов категории персонала (например, в соответствии с формой № ЗП-здрав преподавателям присваивается два кода - «281» («педагогические работники») и «282» («из них преподаватели»), необходимо указать код, соответствующий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максимальному уровню разукрупнения 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950" b="1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неагрегирующий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) (в вышеуказанном примере - «282»). 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096" y="533635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58" y="826023"/>
            <a:ext cx="874924" cy="130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2906632"/>
              </p:ext>
            </p:extLst>
          </p:nvPr>
        </p:nvGraphicFramePr>
        <p:xfrm>
          <a:off x="64966" y="2439994"/>
          <a:ext cx="9026347" cy="4347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578"/>
                <a:gridCol w="3131489"/>
                <a:gridCol w="1188991"/>
                <a:gridCol w="360040"/>
                <a:gridCol w="2736304"/>
                <a:gridCol w="1206945"/>
              </a:tblGrid>
              <a:tr h="340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Категория персонала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формы статистического наблюдения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Категория персонала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формы статистического наблюдения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организации (учреждения)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ЗП-культура; ЗП-наука; ЗП-образование; ЗП-соц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работники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ЗП-культура; ЗП-соц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Заместители руководителя, руководители структурных подразделений (кроме врачей - руководителей структурных подразделений), иные руководители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работники организаций, реализующих программы высшего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Заместители руководителя, руководители структурных подразделений (кроме врачей - руководителей структурных подразделений) и их заместители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ЗП-культура; ЗП-наука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работники организаций дополнительного профессионального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Заместители руководителя, руководители структурных подразделений (кроме врачей - руководителей структурных подразделений, заведующих учебной частью образовательных организаций, реализующих программы общего образования) и их заместители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научные работники (исследователи)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ЗП-наука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Прочий персонал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ЗП-культура; ЗП-наука; ЗП-образование; ЗП-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работники - научные сотрудники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ЗП-культура; ЗП-соц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программы дошкольного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работники организаций, реализующих программы высшего образования - научные сотрудники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и заведующие учебной частью образовательных организаций, реализующих программы общего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работники организаций дополнительного профессионального образования - научные сотрудники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и заведующие учебной частью образовательных организаций, реализующих программы общего образования - учителя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Главные, ведущие и старшие научные сотрудники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ЗП-наука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программы дополнительного образования детей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сотрудники, младшие научные сотрудники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ЗП-наука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</a:p>
        </p:txBody>
      </p:sp>
      <p:pic>
        <p:nvPicPr>
          <p:cNvPr id="1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05477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6">
            <a:extLst>
              <a:ext uri="{FF2B5EF4-FFF2-40B4-BE49-F238E27FC236}">
                <a16:creationId xmlns:a16="http://schemas.microsoft.com/office/drawing/2014/main" xmlns="" id="{E26B90EB-4072-7E4A-80AE-423045245DDD}"/>
              </a:ext>
            </a:extLst>
          </p:cNvPr>
          <p:cNvSpPr>
            <a:spLocks/>
          </p:cNvSpPr>
          <p:nvPr/>
        </p:nvSpPr>
        <p:spPr bwMode="auto">
          <a:xfrm>
            <a:off x="8783762" y="6511312"/>
            <a:ext cx="246856" cy="2837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4291" tIns="64291" rIns="64291" bIns="64291" anchor="ctr">
            <a:spAutoFit/>
          </a:bodyPr>
          <a:lstStyle/>
          <a:p>
            <a:pPr algn="r" defTabSz="1928744"/>
            <a:fld id="{DC01C986-78EF-484E-8321-43D81B88D720}" type="slidenum">
              <a:rPr lang="ru-RU" sz="100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pPr algn="r" defTabSz="1928744"/>
              <a:t>52</a:t>
            </a:fld>
            <a:r>
              <a:rPr lang="ru-RU" sz="1000" dirty="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1252046"/>
              </p:ext>
            </p:extLst>
          </p:nvPr>
        </p:nvGraphicFramePr>
        <p:xfrm>
          <a:off x="82157" y="44624"/>
          <a:ext cx="9026347" cy="68179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712"/>
                <a:gridCol w="3684503"/>
                <a:gridCol w="924009"/>
                <a:gridCol w="343368"/>
                <a:gridCol w="2464944"/>
                <a:gridCol w="1232811"/>
              </a:tblGrid>
              <a:tr h="203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Категория персонала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формы статистического наблюдения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Категория персонала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формы статистического наблюдения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образовательные программы подготовки квалифицированных рабочих и служащих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ЗП-наука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образовательные программы подготовки квалифицированных рабочих и служащих - преподаватели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Вспомогательный персонал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ЗП-наука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образовательные программы подготовки квалифицированных рабочих и служащих - мастера производственного обучения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Врачи (кроме зубных), включая врачей - руководителей структурных подразделений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ЗП-культура; ЗП-наука; ЗП-образование; ЗП-соц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образовательные программы подготовки специалистов среднего звена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медицинский (фармацевтический) персонал (персонал, обеспечивающий условия для предоставления медицинских услуг)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ЗП-культура; ЗП-наука; ЗП-образование; ЗП-соц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образовательные программы подготовки специалистов среднего звена - преподаватели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Младший медицинский персонал (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персонал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обеспечивающий условия для предоставления медицинских услуг)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ЗП-культура; ЗП-наука; ЗП-образование; ЗП-соц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образовательные программы подготовки специалистов среднего звена - мастера производственного обучения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Работники, имеющие высшее фармацевтическое или иное высшее образование, предоставляющие медицинские услуги (обеспечивающие предоставление медицинских услуг)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программы дополнительного профессионального образования, осуществляющих подготовку (повышение квалификации) специалистов, имеющих среднее профессиональное 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Работники, имеющие высшее фармацевтическое или иное фармацевтическое или иное высшее образование, предоставляющие медицинские услуги (обеспечивающие предоставление медицинских услуг)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ЗП-соц</a:t>
                      </a:r>
                    </a:p>
                  </a:txBody>
                  <a:tcPr marL="9525" marR="9525" marT="9525" marB="0" anchor="ctr"/>
                </a:tc>
              </a:tr>
              <a:tr h="1968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программы дополнительного профессионального образования, осуществляющих подготовку (повышение квалификации) специалистов, имеющих среднее профессиональное образование - преподаватели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работники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ЗП-образование; ЗП-соц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образовательных организаций, реализующих программы дополнительного профессионального образования, осуществляющих подготовку (повышение квалификации) специалистов, имеющих среднее профессиональное образование - мастера производственного обучения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Артистический персонал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ЗП-культура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Профессорско-преподавательский состав организаций, реализующих программы высшего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Художественный персонал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ЗП-культура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Профессорско-преподавательский состав образовательных организаций, реализующих программы дополнительного профессионального образования, осуществляющих подготовку (повышение квалификации) специалистов, имеющих высшее 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Специалисты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ЗП-культура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ЗП-соц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Работники культуры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ЗП-образование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 - преподаватели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ЗП-здрав; ЗП-соц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Работники организаций, не представляющих формы статистической отчетности в соответствии с приказом Росстата от 30 июля 2021 г. № 457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</a:tr>
              <a:tr h="174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ЗП-культура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xmlns="" val="3012569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8119441"/>
              </p:ext>
            </p:extLst>
          </p:nvPr>
        </p:nvGraphicFramePr>
        <p:xfrm>
          <a:off x="182483" y="3356992"/>
          <a:ext cx="8601279" cy="2719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1890"/>
                <a:gridCol w="6289389"/>
              </a:tblGrid>
              <a:tr h="339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УЧЕНОЕ ЗВАНИЕ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АРАН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Академик Российской академии наук</a:t>
                      </a: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АМАН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Академик международной академии наук</a:t>
                      </a:r>
                    </a:p>
                  </a:txBody>
                  <a:tcPr marL="68580" marR="68580" marT="0" marB="0" anchor="b"/>
                </a:tc>
              </a:tr>
              <a:tr h="368750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Академик других академий: Российской академии образования, Российской академии художеств, Российской академии архитектуры и строительных наук, отраслевой академии наук</a:t>
                      </a: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ЧРАН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Член-корреспондент Российской академии наук</a:t>
                      </a: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ЧМАН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Член-корреспондент международной академии наук</a:t>
                      </a:r>
                    </a:p>
                  </a:txBody>
                  <a:tcPr marL="68580" marR="68580" marT="0" marB="0" anchor="b"/>
                </a:tc>
              </a:tr>
              <a:tr h="354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ЧДРА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Член-корреспондент других академий: Российской академии образования, Российской академии художеств, Российской академии архитектуры и строительных наук, отраслевой академии наук</a:t>
                      </a: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ПРОССИЙСКОЙ ФЕДЕРАЦИИ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Профессор</a:t>
                      </a: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ДЦ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Доцент</a:t>
                      </a: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СНС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Старший научный сотрудник</a:t>
                      </a: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МНС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Младший научный сотрудник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1029289" y="548680"/>
            <a:ext cx="7720548" cy="269304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графе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«Звание (степень)»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через «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 указываются: </a:t>
            </a:r>
          </a:p>
          <a:p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ученая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степень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работника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- одно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из следующих значений в соответствии с ученой степенью работника: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«КН» - кандидат наук; «ДН» - доктор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наук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3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ученое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звание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работника в соответствии с кодом, указанным в разделе «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Справочник ученых званий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используемый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почетное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звание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работника в соответствии с кодом, указанным в разделе «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Справочник почетных званий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используемый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801" y="686861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29" y="1056987"/>
            <a:ext cx="866775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7114" y="6289575"/>
            <a:ext cx="77496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случае отсутствия у работника званий и ученых степеней в графе 7 указывается ноль (0).</a:t>
            </a:r>
          </a:p>
        </p:txBody>
      </p:sp>
      <p:sp>
        <p:nvSpPr>
          <p:cNvPr id="20" name="4-конечная звезда 19"/>
          <p:cNvSpPr/>
          <p:nvPr/>
        </p:nvSpPr>
        <p:spPr>
          <a:xfrm flipV="1">
            <a:off x="171052" y="6309320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</a:p>
        </p:txBody>
      </p:sp>
      <p:pic>
        <p:nvPicPr>
          <p:cNvPr id="1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447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6543569"/>
              </p:ext>
            </p:extLst>
          </p:nvPr>
        </p:nvGraphicFramePr>
        <p:xfrm>
          <a:off x="91974" y="643276"/>
          <a:ext cx="8980620" cy="6143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64"/>
                <a:gridCol w="3266818"/>
                <a:gridCol w="1137764"/>
                <a:gridCol w="3661674"/>
              </a:tblGrid>
              <a:tr h="186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9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ПОЧЕТНОЕ ЗВАНИЕ</a:t>
                      </a:r>
                      <a:endParaRPr lang="ru-RU" sz="95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9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ПОЧЕТНОЕ ЗВАНИЕ</a:t>
                      </a:r>
                      <a:endParaRPr lang="ru-RU" sz="95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7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ЛЕТКОС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Летчик-космонавт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ЗРКУЛЬТ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культуры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Народный артист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ЗРЛЕСПРОМ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лесной промышленности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НАРАРХ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Народный архитектор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ЗРНГПРОМ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нефтяной и газовой промышленности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Народный учитель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ЗРПИЩПРОМ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пищевой индустрии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НАРХУД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Народный художник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ЗРПОЖОХР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пожарной охраны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артист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ЗРПРОК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прокуратуры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ЗАРХ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архитектор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ЗРРКПРОМ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ракетно-космической промышленности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ЗВЕТВР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ветеринарный врач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ЗРРЫБХОЗ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рыбного хозяйства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ЗВЛЕТ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военный летчик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ЗРСВЯЗИ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связи и информации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ЗВСПЕЦ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военный специалист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ЗРСЕЛЬХОЗ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сельского хозяйства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ЗВШТУР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военный штурман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ЗРСОЦЗАЩ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социальной защиты населения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ЗВРАЧ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врач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ЗРТЛПРОМ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текстильной и легкой промышленности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6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ЗГЕОГР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географ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ЗРТРАНС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транспорта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ЗГЕОЛ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геолог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ЗРФИЗКУЛ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физической культуры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ЗДИСК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деятель искусств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ЗСОБЕЗ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сотрудник органов безопасности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ЗДНАУК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деятель науки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ЗСОГОСОХР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сотрудник органов государственной охраны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7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ЗЖУРН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журналист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ЗСОВНРАЗ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сотрудник органов внешней разведки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ЗЗЕМЛ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землеустроитель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ЗСОВНДЕЛ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сотрудник органов внутренних дел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ЗИЗОБР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изобретатель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ЗССЛЕДОРГ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сотрудник следственных органов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ЗКОНСТР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конструктор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ЗСПАС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спасатель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ЗЛЕС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лесовод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ЗСТРОЙ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строитель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44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ЗЛЕТИСП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летчик-испытатель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ЗСУДПРИС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судебный пристав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1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ЗМПРОБ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мастер производственного обучения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ЗТАМОЖ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таможенник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10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ЗМАШ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машиностроитель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ЗУЧИТ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учитель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93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ЗМЕТАЛ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металлург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ЗХИМ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химик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07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ЗМЕТЕО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метеоролог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ЗХУД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художник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ЗПИЛОТ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пилот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ЗШАХТ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шахтер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ЗРАТПРОМ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атомной промышленности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ЗШТУРМ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штурман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6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ЗРВШКОЛ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высшей школы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ЗШТИСП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штурман-испытатель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7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ЗРГЕОД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геодезии и картографии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ЗЭКОЛ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эколог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7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ЗРДИПСЛ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дипломатической службы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ЗЭКОНОМ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экономист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7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ЗРЖКХ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жилищно-коммунального хозяйства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ЗЭНЕРГ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энергетик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966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ЗРЗДРАВ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работник здравоохранения РФ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ЗЮРИСТ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Заслуженный юрист 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79513" y="38092"/>
            <a:ext cx="8148286" cy="469357"/>
            <a:chOff x="0" y="38092"/>
            <a:chExt cx="8172400" cy="469357"/>
          </a:xfrm>
        </p:grpSpPr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34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</p:txBody>
      </p:sp>
      <p:pic>
        <p:nvPicPr>
          <p:cNvPr id="11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07515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2542046"/>
              </p:ext>
            </p:extLst>
          </p:nvPr>
        </p:nvGraphicFramePr>
        <p:xfrm>
          <a:off x="93562" y="1611476"/>
          <a:ext cx="9050438" cy="5201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006"/>
                <a:gridCol w="4032448"/>
                <a:gridCol w="4427984"/>
              </a:tblGrid>
              <a:tr h="339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специальных (отраслевых) условий занятости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кода специальных (отраслевых) условий занятости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92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ВМП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R="50800"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медицинской помощи (один из основных видов оказываемой медицинской помощи в соответствии со ст. 32 Федерального закона от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ноября 2011 г.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№323-ФЗ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 основах охраны здоровья граждан в Российской Федерации»)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первичная медико-санитарная помощь,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специализированная, в том числе высокотехнологичная, медицинская помощь,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скорая, в том числе скорая специализированная, медицинская помощь,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паллиативная медицинская помощь,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структурное подразделение не оказывает медицинскую помощь</a:t>
                      </a:r>
                    </a:p>
                  </a:txBody>
                  <a:tcPr marL="39370" marR="39370" marT="64770" marB="64770"/>
                </a:tc>
              </a:tr>
              <a:tr h="8848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УОМП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Условие оказания медицинской помощи (одно из условий оказания медицинской помощи в соответствии со ст. 32 Федерального закона от 21 ноября 2011 г. № 323-ФЗ «Об основах охраны здоровья граждан в Российской Федерации»)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амбулаторно,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 в дневном стационаре,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в круглосуточном стационаре,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структурное подразделение не оказывает медицинскую помощь</a:t>
                      </a:r>
                    </a:p>
                  </a:txBody>
                  <a:tcPr marL="39370" marR="39370" marT="64770" marB="64770"/>
                </a:tc>
              </a:tr>
              <a:tr h="637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Профиль стационара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хирургический,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нехирургический,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в структурном подразделении не оказывается медицинская помощь в условиях круглосуточного стационара</a:t>
                      </a:r>
                    </a:p>
                  </a:txBody>
                  <a:tcPr marL="39370" marR="39370" marT="64770" marB="64770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ФМП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 оказания медицинской помощи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является отделением интенсивной и экстренной медицинской помощи,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не является отделением интенсивной и экстренной медицинской помощи</a:t>
                      </a:r>
                    </a:p>
                  </a:txBody>
                  <a:tcPr marL="39370" marR="39370" marT="64770" marB="64770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РМБ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в составе мобильных бригад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работа сотрудника в составе мобильных бригад,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работа в других подразделениях</a:t>
                      </a:r>
                    </a:p>
                  </a:txBody>
                  <a:tcPr marL="39370" marR="39370" marT="64770" marB="64770"/>
                </a:tc>
              </a:tr>
              <a:tr h="354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РСМП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в специализированных станциях (отделениях) скорой медицинской помощи, бригадах экстренного реагирования службы медицины катастрофы, отделениях экстренной консультативной помощи (санитарная авиация)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работа сотрудника на специализированных станциях (отделениях) скорой медицинской помощи, бригадах экстренного реагирования службы медицины катастрофы, отделениях экстренной консультативной помощи (санитарная авиация),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работа в других подразделениях</a:t>
                      </a:r>
                    </a:p>
                  </a:txBody>
                  <a:tcPr marL="39370" marR="39370" marT="64770" marB="64770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ФАП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в фельдшерско-акушерском пункте (ФАП)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работа сотрудника в ФАП,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работа в других подразделениях</a:t>
                      </a: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1254102" y="511193"/>
            <a:ext cx="7889898" cy="49244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графах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«Код» и 9 «Значение»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«Специальные (отраслевые) условия занятости» указываются следующие значения кодов условий занятости работников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медицинских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организаций: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66" y="509071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646405" y="1046947"/>
            <a:ext cx="73180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3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работников других отраслей бюджетной сферы в графах 8 и 9 подраздела «Специальные (отраслевые) </a:t>
            </a:r>
            <a:r>
              <a:rPr lang="ru-RU" sz="1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13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занятости» указывается ноль (0)</a:t>
            </a:r>
          </a:p>
        </p:txBody>
      </p:sp>
      <p:sp>
        <p:nvSpPr>
          <p:cNvPr id="20" name="4-конечная звезда 19"/>
          <p:cNvSpPr/>
          <p:nvPr/>
        </p:nvSpPr>
        <p:spPr>
          <a:xfrm flipV="1">
            <a:off x="1341393" y="1063788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298" y="457962"/>
            <a:ext cx="911998" cy="1134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</a:p>
        </p:txBody>
      </p:sp>
      <p:pic>
        <p:nvPicPr>
          <p:cNvPr id="1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96697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2839465"/>
              </p:ext>
            </p:extLst>
          </p:nvPr>
        </p:nvGraphicFramePr>
        <p:xfrm>
          <a:off x="1187625" y="1442037"/>
          <a:ext cx="7788701" cy="1581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5388"/>
                <a:gridCol w="6813313"/>
              </a:tblGrid>
              <a:tr h="339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договора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трудовой договор, работа является для работника основной</a:t>
                      </a:r>
                      <a:endParaRPr lang="ru-RU" sz="13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трудовой договор, работа является для работника работой по совместительству, внутреннее совместительство</a:t>
                      </a:r>
                      <a:endParaRPr lang="ru-RU" sz="13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68750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трудовой договор, работа является для работника работой по совместительству, внешнее совместительство (случай приема на работу по совместительству из другой организации, то есть у работника основное место работы в другой организации)</a:t>
                      </a:r>
                      <a:endParaRPr lang="ru-RU" sz="13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1187624" y="908720"/>
            <a:ext cx="7788701" cy="49244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«Вид»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«Информация о договоре»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</a:t>
            </a:r>
          </a:p>
          <a:p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одно из следующих значений в соответствии с видом договора: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870" y="549129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03416" y="6110720"/>
            <a:ext cx="84037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вводить только цифры без иных символов, в том числе без символов пробела или переноса. </a:t>
            </a:r>
          </a:p>
        </p:txBody>
      </p:sp>
      <p:sp>
        <p:nvSpPr>
          <p:cNvPr id="20" name="4-конечная звезда 19"/>
          <p:cNvSpPr/>
          <p:nvPr/>
        </p:nvSpPr>
        <p:spPr>
          <a:xfrm flipV="1">
            <a:off x="171052" y="6141367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72" y="923528"/>
            <a:ext cx="976428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Объект 2"/>
          <p:cNvSpPr>
            <a:spLocks/>
          </p:cNvSpPr>
          <p:nvPr/>
        </p:nvSpPr>
        <p:spPr bwMode="auto">
          <a:xfrm>
            <a:off x="1214414" y="3357562"/>
            <a:ext cx="7742094" cy="49244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11 «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Срок»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«Информация о договоре»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одно из следующих значений в соответствии со сроком договора: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39552" y="4857760"/>
            <a:ext cx="83676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течение месяца вид заключенного с работником договора или его существенные условия труда (перечисленные в ст. 57 Трудового кодекса Российской Федерации) изменились, сведения о начисленных выплатах заполняются в отношении каждого варианта договора в разных строках таблицы с указанием в графах 2-3 подраздела «Период работы в отчетном месяце» соответствующего периода работы в течение отчетного месяца.</a:t>
            </a:r>
          </a:p>
        </p:txBody>
      </p:sp>
      <p:sp>
        <p:nvSpPr>
          <p:cNvPr id="21" name="4-конечная звезда 20"/>
          <p:cNvSpPr/>
          <p:nvPr/>
        </p:nvSpPr>
        <p:spPr>
          <a:xfrm flipV="1">
            <a:off x="171052" y="4929198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4315242"/>
              </p:ext>
            </p:extLst>
          </p:nvPr>
        </p:nvGraphicFramePr>
        <p:xfrm>
          <a:off x="1199745" y="3861048"/>
          <a:ext cx="7788700" cy="766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5389"/>
                <a:gridCol w="6813311"/>
              </a:tblGrid>
              <a:tr h="339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договора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трудовой договор, заключенный на неопределенный срок</a:t>
                      </a:r>
                      <a:endParaRPr lang="ru-RU" sz="11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84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срочный трудовой договор</a:t>
                      </a:r>
                      <a:endParaRPr lang="ru-RU" sz="11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</p:txBody>
      </p:sp>
      <p:pic>
        <p:nvPicPr>
          <p:cNvPr id="2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86010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6059702"/>
              </p:ext>
            </p:extLst>
          </p:nvPr>
        </p:nvGraphicFramePr>
        <p:xfrm>
          <a:off x="4486250" y="1175917"/>
          <a:ext cx="4605061" cy="3960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5870"/>
                <a:gridCol w="317287"/>
                <a:gridCol w="1373326"/>
                <a:gridCol w="1748578"/>
              </a:tblGrid>
              <a:tr h="635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профессиональной квалификационной группы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Профессиональная квалификационная группа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Нормативно-правовой акт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8349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архив3-119н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Профессиональная квалификационная группа должностей работников государственных архивов, центров хранения документации, архивов муниципальных образований, ведомств, организаций, лабораторий обеспечения сохранности архивных документов третьего уровня</a:t>
                      </a: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Профессиональные квалификационные группы должностей работников государственных архивов, центров хранения документации, архивов муниципальных образований, ведомств, организаций, лабораторий обеспечения сохранности архивных документов утверждены приказом Министерства труда и социальной защиты Российской Федерации от 25 марта 2013 г. № 119н</a:t>
                      </a:r>
                    </a:p>
                  </a:txBody>
                  <a:tcPr marL="68580" marR="68580" marT="0" marB="0"/>
                </a:tc>
              </a:tr>
              <a:tr h="460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4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5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52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1224457" y="634186"/>
            <a:ext cx="3133229" cy="469359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12 «Профессиональная квалификационная группа»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графе 13 «Квалификационный уровень»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указываются код профессиональной квалификационной группы, к которой относится должность (профессия), и соответствующий ей квалификационный уровень в соответствии с разделом «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Справочник профессиональных квалификационных групп и квалификационных уровней (КУ)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используемый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 indent="0"/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328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позиций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513" y="551093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67" y="3056395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4486250" y="719242"/>
            <a:ext cx="4530626" cy="43926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Пример из Справочника </a:t>
            </a:r>
            <a:r>
              <a:rPr lang="ru-RU" sz="11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профессиональных квалификационных групп и квалификационных уровней (КУ</a:t>
            </a:r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1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Классификатора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829" y="923553"/>
            <a:ext cx="9906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832" y="3429000"/>
            <a:ext cx="10572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52834" y="5572140"/>
            <a:ext cx="83676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должность (профессия), указанная в графе 5,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включена в профессиональные квалификационные группы, в графах 12 и 13 указывается ноль (0). </a:t>
            </a:r>
          </a:p>
        </p:txBody>
      </p:sp>
      <p:sp>
        <p:nvSpPr>
          <p:cNvPr id="20" name="4-конечная звезда 19"/>
          <p:cNvSpPr/>
          <p:nvPr/>
        </p:nvSpPr>
        <p:spPr>
          <a:xfrm flipV="1">
            <a:off x="84334" y="5643578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5276" y="6143644"/>
            <a:ext cx="83676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должность (профессия), указанная в графе 5, включена в профессиональную квалификационную группу, но для нее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 квалификационный уровень, в графе 13 указывается ноль (0).</a:t>
            </a:r>
          </a:p>
        </p:txBody>
      </p:sp>
      <p:sp>
        <p:nvSpPr>
          <p:cNvPr id="22" name="4-конечная звезда 21"/>
          <p:cNvSpPr/>
          <p:nvPr/>
        </p:nvSpPr>
        <p:spPr>
          <a:xfrm flipV="1">
            <a:off x="99044" y="6215082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</a:p>
        </p:txBody>
      </p:sp>
      <p:pic>
        <p:nvPicPr>
          <p:cNvPr id="2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6531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/>
          <p:cNvSpPr>
            <a:spLocks/>
          </p:cNvSpPr>
          <p:nvPr/>
        </p:nvSpPr>
        <p:spPr bwMode="auto">
          <a:xfrm>
            <a:off x="831645" y="470140"/>
            <a:ext cx="8203034" cy="82330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в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14 «Класс (подкласс) условий труда по степени вредности и (или) опасности» 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класс (подкласс) условий труда по степени вредности и (или) опасности по итогам проведения специальной оценки условий труда в соответствии со статьей 14 Федерального закона от </a:t>
            </a:r>
            <a:r>
              <a:rPr lang="ru-RU" sz="95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28.12.2013 №426-ФЗ 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«О специальной оценке условий труда» в соответствии с разделом «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Коды специальной оценки условий труда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используемые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95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0" y="79482"/>
            <a:ext cx="8172400" cy="397190"/>
            <a:chOff x="0" y="79482"/>
            <a:chExt cx="8172400" cy="397190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477022" y="6572272"/>
            <a:ext cx="83676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информация о присвоенном классе (подклассе) условий труда отсутствует, в графе 14 указывается ноль (0).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56" y="71414"/>
            <a:ext cx="710064" cy="133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2254130"/>
              </p:ext>
            </p:extLst>
          </p:nvPr>
        </p:nvGraphicFramePr>
        <p:xfrm>
          <a:off x="84335" y="1285860"/>
          <a:ext cx="9006977" cy="528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280"/>
                <a:gridCol w="6825852"/>
                <a:gridCol w="1253973"/>
                <a:gridCol w="558872"/>
              </a:tblGrid>
              <a:tr h="232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Полное наименование</a:t>
                      </a:r>
                      <a:endParaRPr lang="ru-RU" sz="8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 законодательства</a:t>
                      </a:r>
                      <a:endParaRPr lang="ru-RU" sz="8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</a:t>
                      </a:r>
                      <a:endParaRPr lang="ru-RU" sz="8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15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опасный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Условия труда, характеризующиеся наличием идентифицированных вредных и (или) опасных факторов, уровни которых способны в течение всего либо части рабочего дня (рабочей смены) создать угрозу для жизни работника, а последствия их воздействия обеспечивают высокий риск развития острого профессионального заболевания в периоде трудовой деятельности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Ст.14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Федерального закона от 28.12.2013 №426-ФЗ</a:t>
                      </a: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 специальной оценке условий труда»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/>
                        </a:rPr>
                        <a:t>.6ст.30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«Сохранение права на досрочное назначение страховой пенсии» Федерального закона от 28.12.2013 №400-ФЗ «О страховых пенсиях»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6"/>
                        </a:rPr>
                        <a:t>П.2ст.33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Федерального закона от 15.12.2001 №167-ФЗ «Об обязательном пенсионном страховании в Российской Федерации»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  <a:tc row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01.01.2023</a:t>
                      </a:r>
                      <a:endParaRPr lang="ru-RU" sz="800" b="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</a:tr>
              <a:tr h="578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3.4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вредный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3.4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(вредные условия труда 4-й степени) - условия труда, при которых на работника воздействуют вредные и (или) опасные производственные факторы, уровни воздействия которых способны привести к появлению и развитию тяжелых форм профессиональных заболеваний (с потерей общей трудоспособности) в период трудовой деятельности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2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3.3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вредный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3.3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(вредные условия труда 3-й степени) - условия труда, при которых на работника воздействуют вредные и (или) опасные производственные факторы, уровни воздействия которых способны вызвать стойкие функциональные изменения в организме работника, приводящие к появлению и развитию профессиональных заболеваний легкой и средней степени тяжести (с потерей профессиональной трудоспособности) в период трудовой деятельности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CFD5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27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3.2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вредный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3.2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(вредные условия труда 2-й степени) - условия труда, при которых на работника воздействуют вредные и (или) опасные производственные факторы, уровни воздействия которых способны вызвать стойкие функциональные изменения в организме работника, приводящие к появлению и развитию начальных форм профессиональных заболеваний или профессиональных заболеваний легкой степени тяжести (без потери профессиональной трудоспособности), возникающих после продолжительной экспозиции (15 и более лет)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2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3.1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вредный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3.1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(вредные условия труда 1-й степени) - условия труда, при которых на работника воздействуют вредные и (или) опасные производственные факторы, после воздействия которых измененное функциональное состояние организма работника восстанавливается, как правило, при более длительном, чем до начала следующего рабочего дня (смены), прекращении воздействия данных факторов, и увеличивается риск повреждения здоровья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CFD5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2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допустимый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условия труда, при которых на работника воздействуют вредные и (или) опасные производственные факторы, уровни воздействия которых не превышают уровни, установленные нормативами (гигиеническими нормативами) условий труда, а измененное функциональное состояние организма работника восстанавливается во время регламентированного отдыха или к началу следующего рабочего дня (смены).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Ст.14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Федерального закона от 28.12.2013 №426-ФЗ «О специальной оценке условий труда»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6"/>
                        </a:rPr>
                        <a:t>П.2ст.33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Федерального закона от 15.12.2001 №167-ФЗ «Об обязательном пенсионном страховании в РФ»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 anchor="ctr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/>
                </a:tc>
              </a:tr>
              <a:tr h="692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оптимальный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Подкласс условий труда - </a:t>
                      </a:r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условия труда, при которых воздействие на работника вредных и (или) опасных производственных факторов отсутствует или уровни воздействия которых не превышают уровни, установленные нормативами (гигиеническими нормативами) условий труда и принятые в качестве безопасных для человека, и создаются предпосылки для поддержания высокого уровня работоспособности работника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20" name="4-конечная звезда 19"/>
          <p:cNvSpPr/>
          <p:nvPr/>
        </p:nvSpPr>
        <p:spPr>
          <a:xfrm flipV="1">
            <a:off x="115872" y="6569995"/>
            <a:ext cx="296492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1090" y="6475457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58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569707" y="38092"/>
            <a:ext cx="7717069" cy="46935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1.3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заработной плате и условиях осуществления деятельности работников государственных (муниципальных) учреждений</a:t>
            </a:r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3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73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995392"/>
              </p:ext>
            </p:extLst>
          </p:nvPr>
        </p:nvGraphicFramePr>
        <p:xfrm>
          <a:off x="1348019" y="1340768"/>
          <a:ext cx="7410946" cy="1094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8082"/>
                <a:gridCol w="6482864"/>
              </a:tblGrid>
              <a:tr h="2509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Квалификационная категория,</a:t>
                      </a:r>
                      <a:r>
                        <a:rPr lang="ru-RU" sz="1100" b="1" kern="1200" baseline="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присвоенная по итогам аттестации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3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вторая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квалификационная категория</a:t>
                      </a:r>
                      <a:endParaRPr lang="ru-RU" sz="13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первая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квалификационная категория</a:t>
                      </a:r>
                      <a:endParaRPr lang="ru-RU" sz="13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2626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высшая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квалификационная категория</a:t>
                      </a:r>
                      <a:endParaRPr lang="ru-RU" sz="135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1345737" y="593363"/>
            <a:ext cx="7410946" cy="6924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в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15 «Квалификационная категория, присвоенная по итогам аттестации»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указывается одно из следующих значений в соответствии с присвоенной (установленной) работнику по итогам аттестации квалификационной категорией по специальности (должности</a:t>
            </a:r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endParaRPr lang="ru-RU" sz="13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616" y="554776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бъект 2"/>
          <p:cNvSpPr>
            <a:spLocks/>
          </p:cNvSpPr>
          <p:nvPr/>
        </p:nvSpPr>
        <p:spPr bwMode="auto">
          <a:xfrm>
            <a:off x="1271749" y="3071810"/>
            <a:ext cx="7635441" cy="249299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в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16 «Число занятых штатных единиц (по должности (профессии)»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указывается число штатных единиц, занятых работником в соответствии с условиями трудового договора по должности (профессии),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указанной в графе 5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случае работы на условиях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полной занятости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(на полную ставку), в том числе при сокращенной продолжительности рабочего времени, установленной в соответствии с законодательством Российской Федерации, в данной графе указывается значение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1,000 (максимально допустимое значение)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300" b="1" dirty="0" smtClean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работе по основному месту работы и совместительству данные заполняются отдельными строками по каждому трудовому договору.</a:t>
            </a:r>
          </a:p>
          <a:p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 работе на условиях </a:t>
            </a:r>
            <a:r>
              <a:rPr lang="ru-RU" sz="1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неполного рабочего времени </a:t>
            </a:r>
            <a:r>
              <a:rPr lang="ru-RU" sz="13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(неполной занятости) указывается соответствующая доля занятости (доля ставки) с тремя знаками после запятой: 0,750; 0,500; 0,250; 0,125 и тому подобное.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893" y="871003"/>
            <a:ext cx="1041520" cy="169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785787" y="2549719"/>
            <a:ext cx="82153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работника квалификационная категория отсутствует, в графе 15 указывается ноль (0).</a:t>
            </a:r>
          </a:p>
        </p:txBody>
      </p:sp>
      <p:sp>
        <p:nvSpPr>
          <p:cNvPr id="26" name="4-конечная звезда 25"/>
          <p:cNvSpPr/>
          <p:nvPr/>
        </p:nvSpPr>
        <p:spPr>
          <a:xfrm flipV="1">
            <a:off x="357158" y="2569467"/>
            <a:ext cx="288300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613" y="3429000"/>
            <a:ext cx="106680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692" y="3081946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71472" y="5572140"/>
            <a:ext cx="83930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течение месяца число штатных единиц, занятых работником в соответствии с условиями трудового договора, изменялось, сведения о начисленных выплатах заполняются в отношении каждого значения числа штатных единиц в разных строках таблицы с указанием в графах 2-3 подраздела «Период работы в отчетном месяце» соответствующего периода работы в течение отчетного месяца</a:t>
            </a:r>
            <a:r>
              <a:rPr lang="ru-RU" sz="1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0" name="4-конечная звезда 29"/>
          <p:cNvSpPr/>
          <p:nvPr/>
        </p:nvSpPr>
        <p:spPr>
          <a:xfrm flipV="1">
            <a:off x="214282" y="5643578"/>
            <a:ext cx="327804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</a:p>
        </p:txBody>
      </p:sp>
      <p:pic>
        <p:nvPicPr>
          <p:cNvPr id="21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5050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459655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90629" y="204338"/>
            <a:ext cx="7393738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Представление формы ЕФС-1 в орган Фонда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230030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554712" y="1332057"/>
            <a:ext cx="8409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Титульный лист является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обязательным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заполнения при представлении всех разделов и подразделов формы ЕФС-1.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558738" y="714356"/>
            <a:ext cx="8471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направлении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ЕФС-1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допускается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представление отдельных разделов и подразделов в соответствии с законодательно установленными сроками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Arial Narrow" charset="0"/>
              <a:cs typeface="Times New Roman" pitchFamily="18" charset="0"/>
            </a:endParaRPr>
          </a:p>
        </p:txBody>
      </p:sp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944" y="836712"/>
            <a:ext cx="306608" cy="29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Прямоугольник 99"/>
          <p:cNvSpPr/>
          <p:nvPr/>
        </p:nvSpPr>
        <p:spPr>
          <a:xfrm>
            <a:off x="539552" y="193134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 ЕФС-1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заполняется на основании первичных документов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страхователя, в том числе приказов, других документов кадрового учета и данных бухгалтерского учета, технологической документации, а также на основании договоров гражданско-правового характера и иных договоров, на вознаграждение по которым в соответствии с законодательством Российской Федерации о налогах и сборах начисляются страховые взносы.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357562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 ЕФС-1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представляться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электронной форме или на бумажных носителях (в том числе в сопровождении магнитного носителя).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149080"/>
            <a:ext cx="83676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 ЕФС-1 на бумажном носителе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подписывается руководителем (уполномоченным представителем страхователя)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заверяется печатью организации.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предприниматель (физическое лицо, не являющееся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ИП)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уполномоченный представитель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ИП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(физического лица, не являющегося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ИП)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заверяет форму печатью (при наличии) и личной подписью.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0628" y="5514402"/>
            <a:ext cx="84165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 ЕФС-1 в форме электронного документа представляется страхователем по утвержденному формату и подписывается усиленной квалифицированной электронной подписью в соответствии с Федеральным законом от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06.04.2011 №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63-ФЗ «Об электронной подписи».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844" y="1477591"/>
            <a:ext cx="306608" cy="29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944" y="1988840"/>
            <a:ext cx="306608" cy="29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944" y="3500438"/>
            <a:ext cx="306608" cy="29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844" y="4293096"/>
            <a:ext cx="306608" cy="29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800" y="5725841"/>
            <a:ext cx="306608" cy="29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pic>
        <p:nvPicPr>
          <p:cNvPr id="2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71827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7274866"/>
              </p:ext>
            </p:extLst>
          </p:nvPr>
        </p:nvGraphicFramePr>
        <p:xfrm>
          <a:off x="879876" y="1230955"/>
          <a:ext cx="7903886" cy="901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9814"/>
                <a:gridCol w="6914072"/>
              </a:tblGrid>
              <a:tr h="2509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оплаты</a:t>
                      </a:r>
                      <a:r>
                        <a:rPr lang="ru-RU" sz="1100" b="1" kern="1200" baseline="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труда работника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сдельная</a:t>
                      </a:r>
                      <a:endParaRPr lang="ru-RU" sz="135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повременная </a:t>
                      </a:r>
                      <a:endParaRPr lang="ru-RU" sz="135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44016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иная </a:t>
                      </a:r>
                      <a:endParaRPr lang="ru-RU" sz="135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872980" y="663753"/>
            <a:ext cx="791078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17 «Система оплаты труда»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указывается система оплаты труда работника по трудовому договору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71345"/>
            <a:ext cx="8215338" cy="500135"/>
            <a:chOff x="0" y="71345"/>
            <a:chExt cx="8215338" cy="500135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90625" cy="485466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57158" cy="49199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71345"/>
              <a:ext cx="7717069" cy="500135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194" y="653277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405" y="2227179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279938" y="3645024"/>
            <a:ext cx="761560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случае если система оплаты труда сдельная и работнику установлено несколько сдельных расценок за единицу выработки, то сведения о начисленных выплатах заполняются в отношении каждого размера сдельной расценки за единицу работы.</a:t>
            </a:r>
          </a:p>
        </p:txBody>
      </p:sp>
      <p:sp>
        <p:nvSpPr>
          <p:cNvPr id="30" name="4-конечная звезда 29"/>
          <p:cNvSpPr/>
          <p:nvPr/>
        </p:nvSpPr>
        <p:spPr>
          <a:xfrm flipV="1">
            <a:off x="963490" y="2713917"/>
            <a:ext cx="327804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31" y="928220"/>
            <a:ext cx="755522" cy="916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33" y="2533107"/>
            <a:ext cx="853629" cy="170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79" y="4826252"/>
            <a:ext cx="857027" cy="145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851" y="4509120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Объект 2"/>
          <p:cNvSpPr>
            <a:spLocks/>
          </p:cNvSpPr>
          <p:nvPr/>
        </p:nvSpPr>
        <p:spPr bwMode="auto">
          <a:xfrm>
            <a:off x="996407" y="2450014"/>
            <a:ext cx="7910782" cy="116955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18 «Размер фиксированной части в соответствии с трудовым договором (оклад, сдельная расценка за единицу выработки, часовая тарифная ставка, размер разовой концертной ставки)»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указывается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нормативный размер выплаты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(оклад, сдельная расценка за единицу выработки, часовая тарифная ставка, размер разовой концертной ставки) в зависимости от системы оплаты труда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4-конечная звезда 30"/>
          <p:cNvSpPr/>
          <p:nvPr/>
        </p:nvSpPr>
        <p:spPr>
          <a:xfrm flipV="1">
            <a:off x="971600" y="3697755"/>
            <a:ext cx="288300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бъект 2"/>
          <p:cNvSpPr>
            <a:spLocks/>
          </p:cNvSpPr>
          <p:nvPr/>
        </p:nvSpPr>
        <p:spPr bwMode="auto">
          <a:xfrm>
            <a:off x="1000100" y="4809068"/>
            <a:ext cx="7910782" cy="73866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«Норма»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подраздела «Количество рабочих часов (выступлений, постановок) в отчетном месяце» указывается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рабочих часов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(выступлений, постановок) в отчетном месяце в соответствии с установленным режимом рабочего времени.</a:t>
            </a:r>
          </a:p>
        </p:txBody>
      </p:sp>
      <p:sp>
        <p:nvSpPr>
          <p:cNvPr id="33" name="Объект 2"/>
          <p:cNvSpPr>
            <a:spLocks/>
          </p:cNvSpPr>
          <p:nvPr/>
        </p:nvSpPr>
        <p:spPr bwMode="auto">
          <a:xfrm>
            <a:off x="1001022" y="5643578"/>
            <a:ext cx="7910782" cy="73866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«Факт»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«Количество рабочих часов (выступлений, постановок) в отчетном месяце» указывается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фактически отработанных рабочих часов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(выступлений, постановок) в отчетном месяце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286520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</p:txBody>
      </p:sp>
      <p:pic>
        <p:nvPicPr>
          <p:cNvPr id="34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90729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5452707"/>
              </p:ext>
            </p:extLst>
          </p:nvPr>
        </p:nvGraphicFramePr>
        <p:xfrm>
          <a:off x="1403648" y="1371580"/>
          <a:ext cx="7626970" cy="3467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5135"/>
                <a:gridCol w="6671835"/>
              </a:tblGrid>
              <a:tr h="2509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специальных часов работы 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Расшифровка кода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СРПР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часов сверхурочной работы, оплаченной в полуторном размере</a:t>
                      </a:r>
                    </a:p>
                  </a:txBody>
                  <a:tcPr marL="39370" marR="39370" marT="64770" marB="64770" anchor="ctr"/>
                </a:tc>
              </a:tr>
              <a:tr h="216024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СРДР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часов сверхурочной работы, оплаченной в двойном размере</a:t>
                      </a: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ВПДН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часов, отработанных в выходные и праздничные дни, входящих в норму времени по графику</a:t>
                      </a: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ВПДС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часов, отработанных в выходные и праздничные дни, сверх нормы времени по графику</a:t>
                      </a: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КЧНВ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часов, отработанных в ночное время</a:t>
                      </a: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КЧДД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часов дежурства на дому (если не включаются в норму времени по графику)</a:t>
                      </a:r>
                    </a:p>
                  </a:txBody>
                  <a:tcPr marL="39370" marR="39370" marT="64770" marB="64770" anchor="ctr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КЧДЧ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отработанных часов за дни, в которые было разделение рабочего дня на части</a:t>
                      </a:r>
                    </a:p>
                  </a:txBody>
                  <a:tcPr marL="39370" marR="39370" marT="64770" marB="64770" anchor="ctr"/>
                </a:tc>
              </a:tr>
            </a:tbl>
          </a:graphicData>
        </a:graphic>
      </p:graphicFrame>
      <p:sp>
        <p:nvSpPr>
          <p:cNvPr id="24" name="Объект 2"/>
          <p:cNvSpPr>
            <a:spLocks/>
          </p:cNvSpPr>
          <p:nvPr/>
        </p:nvSpPr>
        <p:spPr bwMode="auto">
          <a:xfrm>
            <a:off x="1403648" y="848360"/>
            <a:ext cx="7626970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21 «Код специальных часов работы»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подраздела «Количество специальных часов работы» указывается один из следующих кодов: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946" y="918411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77328" y="5929330"/>
            <a:ext cx="8352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отсутствии у работника в течение отчетного месяца специальных часов работы в графах 21 и 22 указывается ноль (0).</a:t>
            </a:r>
          </a:p>
        </p:txBody>
      </p:sp>
      <p:sp>
        <p:nvSpPr>
          <p:cNvPr id="31" name="4-конечная звезда 30"/>
          <p:cNvSpPr/>
          <p:nvPr/>
        </p:nvSpPr>
        <p:spPr>
          <a:xfrm flipV="1">
            <a:off x="197954" y="6000768"/>
            <a:ext cx="288300" cy="2880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бъект 2"/>
          <p:cNvSpPr>
            <a:spLocks/>
          </p:cNvSpPr>
          <p:nvPr/>
        </p:nvSpPr>
        <p:spPr bwMode="auto">
          <a:xfrm>
            <a:off x="1389799" y="5150847"/>
            <a:ext cx="7646697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«Количество часов»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«Количество специальных часов работы» указывается количество часов, соответствующих коду, указанному в графе 21.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20" y="1340768"/>
            <a:ext cx="1237285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61</a:t>
            </a:r>
          </a:p>
        </p:txBody>
      </p:sp>
      <p:pic>
        <p:nvPicPr>
          <p:cNvPr id="1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59304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80455957"/>
              </p:ext>
            </p:extLst>
          </p:nvPr>
        </p:nvGraphicFramePr>
        <p:xfrm>
          <a:off x="3347864" y="2786058"/>
          <a:ext cx="5743447" cy="2493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3175"/>
                <a:gridCol w="1403773"/>
                <a:gridCol w="3676499"/>
              </a:tblGrid>
              <a:tr h="158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Правила заполнения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833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ОВ-01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Выплаты по сдельным расценкам</a:t>
                      </a:r>
                      <a:endParaRPr lang="ru-RU" sz="11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установленный на основании трудового договора в соответствии с действующими у данного работодателя системами оплаты труда размер заработной платы, начисленной работнику по сдельным расценкам за отработанное время в отчетном месяце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ОВ-02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Выплаты по разовой концертной ставке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установленный на основании трудового договора в соответствии с действующими у данного работодателя системами оплаты труда размер заработной платы, начисленной работнику по разовой концертной ставке за отработанное время в отчетном месяце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5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ОВ-03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Выплаты по тарифной ставке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установленный на основании трудового договора в соответствии с действующими у данного работодателя системами оплаты труда размер заработной платы, начисленной работнику по тарифной ставке за отработанное время в отчетном месяце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3" name="Rectangle 6">
            <a:extLst>
              <a:ext uri="{FF2B5EF4-FFF2-40B4-BE49-F238E27FC236}">
                <a16:creationId xmlns:a16="http://schemas.microsoft.com/office/drawing/2014/main" xmlns="" id="{E26B90EB-4072-7E4A-80AE-423045245DDD}"/>
              </a:ext>
            </a:extLst>
          </p:cNvPr>
          <p:cNvSpPr>
            <a:spLocks/>
          </p:cNvSpPr>
          <p:nvPr/>
        </p:nvSpPr>
        <p:spPr bwMode="auto">
          <a:xfrm>
            <a:off x="8783762" y="6511312"/>
            <a:ext cx="246856" cy="2837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4291" tIns="64291" rIns="64291" bIns="64291" anchor="ctr">
            <a:spAutoFit/>
          </a:bodyPr>
          <a:lstStyle/>
          <a:p>
            <a:pPr algn="r" defTabSz="1928744"/>
            <a:fld id="{DC01C986-78EF-484E-8321-43D81B88D720}" type="slidenum">
              <a:rPr lang="ru-RU" sz="100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pPr algn="r" defTabSz="1928744"/>
              <a:t>62</a:t>
            </a:fld>
            <a:r>
              <a:rPr lang="ru-RU" sz="1000" dirty="0">
                <a:solidFill>
                  <a:srgbClr val="002060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sp>
        <p:nvSpPr>
          <p:cNvPr id="24" name="Объект 2"/>
          <p:cNvSpPr>
            <a:spLocks/>
          </p:cNvSpPr>
          <p:nvPr/>
        </p:nvSpPr>
        <p:spPr bwMode="auto">
          <a:xfrm>
            <a:off x="1239627" y="496845"/>
            <a:ext cx="7851685" cy="18158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«Код выплаты»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подраздела «Сведения о заработной плате» указывается код выплаты в соответствии с разделом «Классификатор выплат, используемый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Классификатора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Вознаграждения по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договорам гражданско-правового характера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заключенным работниками списочного состава со своим учреждением, отражаются соответствующим кодом выплаты в соответствии с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Классификатором</a:t>
            </a:r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0" y="38092"/>
            <a:ext cx="8172400" cy="469357"/>
            <a:chOff x="0" y="38092"/>
            <a:chExt cx="8172400" cy="469357"/>
          </a:xfrm>
        </p:grpSpPr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2" y="38092"/>
              <a:ext cx="7717069" cy="46935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Подраздел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«Сведения о заработной плате и условиях осуществления деятельности работников государственных (муниципальных) учреждений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11" y="476672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3347864" y="2500306"/>
            <a:ext cx="5743448" cy="270712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1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Пример из Классификатора выплат</a:t>
            </a:r>
            <a:endParaRPr lang="ru-RU" sz="11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9060"/>
            <a:ext cx="1194907" cy="1578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86437" y="2571744"/>
            <a:ext cx="3199679" cy="2456695"/>
            <a:chOff x="107504" y="2571804"/>
            <a:chExt cx="3199679" cy="2456695"/>
          </a:xfrm>
        </p:grpSpPr>
        <p:cxnSp>
          <p:nvCxnSpPr>
            <p:cNvPr id="23" name="Соединительная линия уступом 22"/>
            <p:cNvCxnSpPr/>
            <p:nvPr/>
          </p:nvCxnSpPr>
          <p:spPr>
            <a:xfrm>
              <a:off x="108522" y="3068960"/>
              <a:ext cx="296754" cy="97445"/>
            </a:xfrm>
            <a:prstGeom prst="bentConnector3">
              <a:avLst/>
            </a:prstGeom>
            <a:ln w="25400">
              <a:solidFill>
                <a:srgbClr val="2F528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Скругленный прямоугольник 24"/>
            <p:cNvSpPr/>
            <p:nvPr/>
          </p:nvSpPr>
          <p:spPr>
            <a:xfrm>
              <a:off x="452834" y="3044918"/>
              <a:ext cx="2823022" cy="255389"/>
            </a:xfrm>
            <a:prstGeom prst="roundRect">
              <a:avLst/>
            </a:prstGeom>
            <a:noFill/>
            <a:ln w="254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Основные </a:t>
              </a:r>
              <a:r>
                <a:rPr lang="ru-RU" sz="1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выплаты (ОВ)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185441" y="2571804"/>
              <a:ext cx="3121742" cy="408623"/>
            </a:xfrm>
            <a:prstGeom prst="roundRect">
              <a:avLst/>
            </a:prstGeom>
            <a:noFill/>
            <a:ln w="25400" cap="flat" cmpd="sng" algn="ctr">
              <a:solidFill>
                <a:srgbClr val="2F528F"/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Классификатор</a:t>
              </a:r>
              <a:r>
                <a:rPr lang="ru-RU" sz="1000" b="1" dirty="0" smtClean="0">
                  <a:solidFill>
                    <a:srgbClr val="003366"/>
                  </a:solidFill>
                  <a:latin typeface="Times New Roman" pitchFamily="18" charset="0"/>
                  <a:cs typeface="Times New Roman" pitchFamily="18" charset="0"/>
                </a:rPr>
                <a:t> содержит </a:t>
              </a:r>
              <a:r>
                <a:rPr lang="ru-RU" sz="1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ru-RU" sz="1000" b="1" dirty="0" smtClean="0">
                  <a:solidFill>
                    <a:srgbClr val="003366"/>
                  </a:solidFill>
                  <a:latin typeface="Times New Roman" pitchFamily="18" charset="0"/>
                  <a:cs typeface="Times New Roman" pitchFamily="18" charset="0"/>
                </a:rPr>
                <a:t> разделов выплат и включает </a:t>
              </a:r>
              <a:r>
                <a:rPr lang="ru-RU" sz="1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57</a:t>
              </a:r>
              <a:r>
                <a:rPr lang="ru-RU" sz="1000" b="1" dirty="0" smtClean="0">
                  <a:solidFill>
                    <a:srgbClr val="003366"/>
                  </a:solidFill>
                  <a:latin typeface="Times New Roman" pitchFamily="18" charset="0"/>
                  <a:cs typeface="Times New Roman" pitchFamily="18" charset="0"/>
                </a:rPr>
                <a:t> позиций</a:t>
              </a:r>
              <a:endParaRPr lang="ru-RU" sz="10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Соединительная линия уступом 27"/>
            <p:cNvCxnSpPr/>
            <p:nvPr/>
          </p:nvCxnSpPr>
          <p:spPr>
            <a:xfrm>
              <a:off x="107504" y="3359582"/>
              <a:ext cx="296754" cy="97445"/>
            </a:xfrm>
            <a:prstGeom prst="bentConnector3">
              <a:avLst/>
            </a:prstGeom>
            <a:ln w="25400">
              <a:solidFill>
                <a:srgbClr val="2F528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Скругленный прямоугольник 30"/>
            <p:cNvSpPr/>
            <p:nvPr/>
          </p:nvSpPr>
          <p:spPr>
            <a:xfrm>
              <a:off x="451928" y="3336994"/>
              <a:ext cx="2823928" cy="255389"/>
            </a:xfrm>
            <a:prstGeom prst="roundRect">
              <a:avLst/>
            </a:prstGeom>
            <a:noFill/>
            <a:ln w="254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Компенсационные </a:t>
              </a:r>
              <a:r>
                <a:rPr lang="ru-RU" sz="1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выплаты (КВ)</a:t>
              </a:r>
            </a:p>
          </p:txBody>
        </p:sp>
        <p:cxnSp>
          <p:nvCxnSpPr>
            <p:cNvPr id="32" name="Соединительная линия уступом 31"/>
            <p:cNvCxnSpPr/>
            <p:nvPr/>
          </p:nvCxnSpPr>
          <p:spPr>
            <a:xfrm>
              <a:off x="107504" y="3643570"/>
              <a:ext cx="296754" cy="97445"/>
            </a:xfrm>
            <a:prstGeom prst="bentConnector3">
              <a:avLst/>
            </a:prstGeom>
            <a:ln w="25400">
              <a:solidFill>
                <a:srgbClr val="2F528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Скругленный прямоугольник 35"/>
            <p:cNvSpPr/>
            <p:nvPr/>
          </p:nvSpPr>
          <p:spPr>
            <a:xfrm>
              <a:off x="451928" y="3620982"/>
              <a:ext cx="2823928" cy="255389"/>
            </a:xfrm>
            <a:prstGeom prst="roundRect">
              <a:avLst/>
            </a:prstGeom>
            <a:noFill/>
            <a:ln w="254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Стимулирующие выплаты (</a:t>
              </a:r>
              <a:r>
                <a:rPr lang="ru-RU" sz="1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СВ)</a:t>
              </a:r>
              <a:endParaRPr lang="ru-RU" sz="1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Соединительная линия уступом 36"/>
            <p:cNvCxnSpPr/>
            <p:nvPr/>
          </p:nvCxnSpPr>
          <p:spPr>
            <a:xfrm>
              <a:off x="107504" y="3931602"/>
              <a:ext cx="296754" cy="97445"/>
            </a:xfrm>
            <a:prstGeom prst="bentConnector3">
              <a:avLst/>
            </a:prstGeom>
            <a:ln w="25400">
              <a:solidFill>
                <a:srgbClr val="2F528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Скругленный прямоугольник 37"/>
            <p:cNvSpPr/>
            <p:nvPr/>
          </p:nvSpPr>
          <p:spPr>
            <a:xfrm>
              <a:off x="451928" y="3909015"/>
              <a:ext cx="2823928" cy="255389"/>
            </a:xfrm>
            <a:prstGeom prst="roundRect">
              <a:avLst/>
            </a:prstGeom>
            <a:noFill/>
            <a:ln w="254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Выплаты </a:t>
              </a:r>
              <a:r>
                <a:rPr lang="ru-RU" sz="1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 среднему заработку (СЗ)</a:t>
              </a:r>
            </a:p>
          </p:txBody>
        </p:sp>
        <p:cxnSp>
          <p:nvCxnSpPr>
            <p:cNvPr id="39" name="Соединительная линия уступом 38"/>
            <p:cNvCxnSpPr/>
            <p:nvPr/>
          </p:nvCxnSpPr>
          <p:spPr>
            <a:xfrm>
              <a:off x="107504" y="4219634"/>
              <a:ext cx="296754" cy="97445"/>
            </a:xfrm>
            <a:prstGeom prst="bentConnector3">
              <a:avLst/>
            </a:prstGeom>
            <a:ln w="25400">
              <a:solidFill>
                <a:srgbClr val="2F528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Скругленный прямоугольник 39"/>
            <p:cNvSpPr/>
            <p:nvPr/>
          </p:nvSpPr>
          <p:spPr>
            <a:xfrm>
              <a:off x="451928" y="4197046"/>
              <a:ext cx="2823928" cy="255389"/>
            </a:xfrm>
            <a:prstGeom prst="roundRect">
              <a:avLst/>
            </a:prstGeom>
            <a:noFill/>
            <a:ln w="254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Выплаты </a:t>
              </a:r>
              <a:r>
                <a:rPr lang="ru-RU" sz="1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 районному регулированию (РВ)</a:t>
              </a:r>
            </a:p>
          </p:txBody>
        </p:sp>
        <p:cxnSp>
          <p:nvCxnSpPr>
            <p:cNvPr id="41" name="Соединительная линия уступом 40"/>
            <p:cNvCxnSpPr/>
            <p:nvPr/>
          </p:nvCxnSpPr>
          <p:spPr>
            <a:xfrm>
              <a:off x="107504" y="4507666"/>
              <a:ext cx="296754" cy="97445"/>
            </a:xfrm>
            <a:prstGeom prst="bentConnector3">
              <a:avLst/>
            </a:prstGeom>
            <a:ln w="25400">
              <a:solidFill>
                <a:srgbClr val="2F528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Скругленный прямоугольник 41"/>
            <p:cNvSpPr/>
            <p:nvPr/>
          </p:nvSpPr>
          <p:spPr>
            <a:xfrm>
              <a:off x="451928" y="4485078"/>
              <a:ext cx="2823928" cy="255389"/>
            </a:xfrm>
            <a:prstGeom prst="roundRect">
              <a:avLst/>
            </a:prstGeom>
            <a:noFill/>
            <a:ln w="254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Прочие </a:t>
              </a:r>
              <a:r>
                <a:rPr lang="ru-RU" sz="1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выплаты (ПВ)</a:t>
              </a:r>
            </a:p>
          </p:txBody>
        </p:sp>
        <p:cxnSp>
          <p:nvCxnSpPr>
            <p:cNvPr id="43" name="Соединительная линия уступом 42"/>
            <p:cNvCxnSpPr/>
            <p:nvPr/>
          </p:nvCxnSpPr>
          <p:spPr>
            <a:xfrm>
              <a:off x="107504" y="4795698"/>
              <a:ext cx="296754" cy="97445"/>
            </a:xfrm>
            <a:prstGeom prst="bentConnector3">
              <a:avLst/>
            </a:prstGeom>
            <a:ln w="25400">
              <a:solidFill>
                <a:srgbClr val="2F528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Скругленный прямоугольник 43"/>
            <p:cNvSpPr/>
            <p:nvPr/>
          </p:nvSpPr>
          <p:spPr>
            <a:xfrm>
              <a:off x="451928" y="4773110"/>
              <a:ext cx="2823928" cy="255389"/>
            </a:xfrm>
            <a:prstGeom prst="roundRect">
              <a:avLst/>
            </a:prstGeom>
            <a:noFill/>
            <a:ln w="254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lvl="1" indent="0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0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Иные выплаты (ИВ</a:t>
              </a:r>
              <a:r>
                <a:rPr lang="ru-RU" sz="10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</p:grpSp>
      <p:sp>
        <p:nvSpPr>
          <p:cNvPr id="45" name="Объект 2"/>
          <p:cNvSpPr>
            <a:spLocks/>
          </p:cNvSpPr>
          <p:nvPr/>
        </p:nvSpPr>
        <p:spPr bwMode="auto">
          <a:xfrm>
            <a:off x="87455" y="5301208"/>
            <a:ext cx="8913701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графе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«Сумма»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«Сведения о заработной плате» указывается размер выплаты (с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двумя знаками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после запятой), соответствующей коду, указанному в графе 23. </a:t>
            </a:r>
          </a:p>
        </p:txBody>
      </p:sp>
      <p:sp>
        <p:nvSpPr>
          <p:cNvPr id="46" name="Объект 2"/>
          <p:cNvSpPr>
            <a:spLocks/>
          </p:cNvSpPr>
          <p:nvPr/>
        </p:nvSpPr>
        <p:spPr bwMode="auto">
          <a:xfrm>
            <a:off x="87455" y="5877272"/>
            <a:ext cx="8913701" cy="95410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 algn="just"/>
            <a:r>
              <a:rPr lang="ru-RU" sz="1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графе 25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«Итого»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подраздела «Сведения о заработной плате»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единожды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заполняется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каждой уникальной комбинации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характеристик условий работы, определяющей уникальность строк подраздела, и значение в ней рассчитывается как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сумма всех выплат для каждой комбинации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, с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двумя знаками </a:t>
            </a:r>
            <a:r>
              <a:rPr lang="ru-RU" sz="14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после запятой. </a:t>
            </a:r>
          </a:p>
        </p:txBody>
      </p:sp>
      <p:sp>
        <p:nvSpPr>
          <p:cNvPr id="4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75457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</a:p>
        </p:txBody>
      </p:sp>
      <p:pic>
        <p:nvPicPr>
          <p:cNvPr id="5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782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4784465"/>
              </p:ext>
            </p:extLst>
          </p:nvPr>
        </p:nvGraphicFramePr>
        <p:xfrm>
          <a:off x="107504" y="692696"/>
          <a:ext cx="8676258" cy="67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2134"/>
                <a:gridCol w="6338786"/>
                <a:gridCol w="39533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АФ.КСФ.1.1</a:t>
                      </a:r>
                      <a:endParaRPr lang="ru-RU" sz="7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Проверяемый файл должен быть корректно заполненным XML-документом</a:t>
                      </a:r>
                      <a:endParaRPr lang="ru-RU" sz="135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48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АФ.СХ.1.1 	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Проверяемый файл должен соответствовать XSD-схеме 	50 	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АФ.ЭП.1.1 </a:t>
                      </a:r>
                      <a:endParaRPr lang="ru-RU" sz="1000" b="1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Электронная подпись должна быть корректной </a:t>
                      </a: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8780467" y="886307"/>
            <a:ext cx="288000" cy="45446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748464" y="5572140"/>
            <a:ext cx="336936" cy="504537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57958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587214" y="6286520"/>
            <a:ext cx="650138" cy="432048"/>
            <a:chOff x="0" y="0"/>
            <a:chExt cx="1713955" cy="832029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50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41" name="Скругленный прямоугольник 4"/>
          <p:cNvSpPr/>
          <p:nvPr/>
        </p:nvSpPr>
        <p:spPr>
          <a:xfrm>
            <a:off x="1227619" y="6143644"/>
            <a:ext cx="1437334" cy="6310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критичная ошибка  </a:t>
            </a:r>
            <a:r>
              <a:rPr lang="ru-RU" sz="9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в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полном объеме, требуется повторное представление сведений</a:t>
            </a:r>
            <a:endParaRPr lang="ru-RU" sz="9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365118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Группа 42"/>
          <p:cNvGrpSpPr/>
          <p:nvPr/>
        </p:nvGrpSpPr>
        <p:grpSpPr>
          <a:xfrm>
            <a:off x="3128578" y="6286520"/>
            <a:ext cx="650138" cy="432048"/>
            <a:chOff x="0" y="0"/>
            <a:chExt cx="1713955" cy="832029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46" name="Скругленный прямоугольник 4"/>
          <p:cNvSpPr/>
          <p:nvPr/>
        </p:nvSpPr>
        <p:spPr>
          <a:xfrm>
            <a:off x="3779912" y="6072206"/>
            <a:ext cx="1800200" cy="6834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частичная ошибка </a:t>
            </a:r>
            <a:r>
              <a:rPr lang="ru-RU" sz="9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частично, т.е. по отдельным ЗЛ, требуется представление исправленных сведений на ЗЛ, по которым допущена ошибка</a:t>
            </a:r>
            <a:endParaRPr lang="ru-RU" sz="9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5705" y="6379635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Скругленный прямоугольник 4"/>
          <p:cNvSpPr/>
          <p:nvPr/>
        </p:nvSpPr>
        <p:spPr>
          <a:xfrm>
            <a:off x="6732240" y="6072206"/>
            <a:ext cx="1840288" cy="7013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предупреждение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9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приняты, но требуют анализа на правильность отражения, представление уточненных данных требуется при необходимости</a:t>
            </a:r>
            <a:endParaRPr lang="ru-RU" sz="9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6082102" y="6283100"/>
            <a:ext cx="650138" cy="432048"/>
            <a:chOff x="0" y="-23471"/>
            <a:chExt cx="1713955" cy="832030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0" y="-23471"/>
              <a:ext cx="1713955" cy="83203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20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8780467" y="2852936"/>
            <a:ext cx="288000" cy="100811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15830" y="412325"/>
            <a:ext cx="8667932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ОБЩИХ ПРАВИЛ ПРОВЕРКИ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2688" y="44624"/>
            <a:ext cx="8172400" cy="323868"/>
            <a:chOff x="0" y="79482"/>
            <a:chExt cx="8172400" cy="405813"/>
          </a:xfrm>
        </p:grpSpPr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/>
            </a:p>
          </p:txBody>
        </p:sp>
        <p:sp>
          <p:nvSpPr>
            <p:cNvPr id="35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49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47854"/>
              <a:ext cx="7717069" cy="33744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формы ЕФС-1 (Альбом форматов А.Ф.2.72.1.13п)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9716864"/>
              </p:ext>
            </p:extLst>
          </p:nvPr>
        </p:nvGraphicFramePr>
        <p:xfrm>
          <a:off x="107504" y="1700808"/>
          <a:ext cx="8640960" cy="67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/>
                <a:gridCol w="6408712"/>
                <a:gridCol w="43204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ВС.Б-СТРАХОВАТЕЛЬ.1.1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'Регистрационный номер ПФР' должен быть зарегистрирован в ПФР на дату проверяемого документа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48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ВС.Б-СТРАХОВАТЕЛЬ.1.2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ИНН должен соответствовать ИНН в карточке страхователя 	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ВС.Б-СТРАХОВАТЕЛЬ.1.3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КПП должен соответствовать КПП в карточке страхователя 	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Скругленный прямоугольник 55"/>
          <p:cNvSpPr/>
          <p:nvPr/>
        </p:nvSpPr>
        <p:spPr>
          <a:xfrm>
            <a:off x="115830" y="1420437"/>
            <a:ext cx="8667932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РЕКВИЗИТОВ СТРАХОВАТЕЛЯ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8764263" y="1857364"/>
            <a:ext cx="288000" cy="3475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0399426"/>
              </p:ext>
            </p:extLst>
          </p:nvPr>
        </p:nvGraphicFramePr>
        <p:xfrm>
          <a:off x="115831" y="2708920"/>
          <a:ext cx="8664635" cy="1173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4141"/>
                <a:gridCol w="6266444"/>
                <a:gridCol w="464050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ВС.Б-ЗЛ.1.1 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'Фамилия', 'Имя', 'Отчество' и 'СНИЛС' должны соответствовать данным ПФР, проверка осуществляется с учетом историчности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7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648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ВСЗЛ.ОП.1.1 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Последние 2 цифры Страхового номера должны быть числом, подсчитанным по Алгоритму формирования контрольного числа Страхового номера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ВСЗЛ.ФИО.1.1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Должен быть указан хотя бы один из элементов 'Фамилия' или 'Имя' </a:t>
                      </a:r>
                      <a:r>
                        <a:rPr lang="ru-RU" sz="135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  <a:endParaRPr lang="ru-RU" sz="1000" kern="12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ВС.Б-ОИС2017.1.2 </a:t>
                      </a:r>
                      <a:endParaRPr lang="ru-RU" sz="135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Указанный лицевой счет ЗЛ упразднен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9" name="Скругленный прямоугольник 58"/>
          <p:cNvSpPr/>
          <p:nvPr/>
        </p:nvSpPr>
        <p:spPr>
          <a:xfrm>
            <a:off x="124157" y="2428549"/>
            <a:ext cx="8640107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СВЕДЕНИЙ О ЗАСТРАХОВАННОМ ЛИЦЕ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764265" y="2204864"/>
            <a:ext cx="288000" cy="14401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59754330"/>
              </p:ext>
            </p:extLst>
          </p:nvPr>
        </p:nvGraphicFramePr>
        <p:xfrm>
          <a:off x="80368" y="4221088"/>
          <a:ext cx="8703394" cy="19320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2307"/>
                <a:gridCol w="7145749"/>
                <a:gridCol w="395338"/>
              </a:tblGrid>
              <a:tr h="16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ОКФС должен быть обязательно указан, если заполнен раздел 'Сведения о заработной плате и условиях осуществления деятельности работников государственных (муниципальных) учреждений'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2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ОКОГУ должен быть обязательно указан, если заполнен раздел 'Сведения о заработной плате и условиях осуществления деятельности работников государственных (муниципальных) учреждений'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8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ОКПО должен быть обязательно указан, если заполнен раздел 'Сведения о заработной плате и условиях осуществления деятельности работников государственных (муниципальных) учреждений'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ВС.ЕФС-1.1.4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'Дата заполнения' не может быть позже текущей даты и не может быть ранее 2023 года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Страховой номер зарегистрированного лица должен быть уникальным в пределах подраздела 1 раздела 1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ВС.ЕФС-1.1.6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подразделах 1.2 и 1.3 не могут быть представлены данные с разным типом сведений за один и тот же отчетный период на одно и то же застрахованное лицо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2" name="Скругленный прямоугольник 61"/>
          <p:cNvSpPr/>
          <p:nvPr/>
        </p:nvSpPr>
        <p:spPr>
          <a:xfrm>
            <a:off x="88694" y="3940717"/>
            <a:ext cx="8675569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ИНФОРМАЦИИ НА ТИТУЛЬНОМ ЛИСТЕ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797400" y="4357694"/>
            <a:ext cx="288000" cy="121496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</p:txBody>
      </p:sp>
      <p:pic>
        <p:nvPicPr>
          <p:cNvPr id="53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1958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7095502"/>
              </p:ext>
            </p:extLst>
          </p:nvPr>
        </p:nvGraphicFramePr>
        <p:xfrm>
          <a:off x="35496" y="620688"/>
          <a:ext cx="8800202" cy="5602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4509"/>
                <a:gridCol w="6996415"/>
                <a:gridCol w="429278"/>
              </a:tblGrid>
              <a:tr h="2234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ошибки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41999">
                <a:tc>
                  <a:txBody>
                    <a:bodyPr/>
                    <a:lstStyle/>
                    <a:p>
                      <a:r>
                        <a:rPr lang="ru-RU" sz="900" b="1" i="0" u="none" strike="noStrike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ВС.ЕФС-СЗПГос.1.1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 тип формы принимает значение ‘корректирующая’ или ‘отменяющая’, то обязательно должен быть заполнен блок </a:t>
                      </a:r>
                      <a:r>
                        <a:rPr lang="ru-RU" sz="800" b="0" i="0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КоррОтмПериод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тип формы принимает значение ‘исходная’, то блок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КоррОтмПериод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должен отсутствовать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Даты Периода работы должны находиться в пределах отчетного периода, указанного в поле ‘Отчетный период’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ВС.ЕФС-СЗПГос.1.4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‘Код’ принимает значение ВМП, то Значение должно принимать значения 0, 1, 2, 3, 4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‘Код’ принимает значение УОМП, то Значение должно принимать значения 0, 1, 2, 3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‘Код’ принимает значение ПС, то Значение должно принимать значения 0, 1, 2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ВС.ЕФС-СЗПГос.1.7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‘Код’ принимает значение ФМП, РМБ, РСМП или ФАП, то Значение должно принимать значения 0, 1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68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ВС.ЕФС-СЗПГос.1.8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допускается наличие в подразделе 1.3 полного дубликата комбинации, являющейся идентификатором трудового договора для ЗЛ, а именно комбинации значений элементов ‘Наименование’ и ‘ OID’ блока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СтруктурноеПодразделение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ЕФС:КодДолжности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элементов ‘Код’ и ‘Значение’ блока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СоУЗ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элементов ‘Вид’ и ‘Срок’ блока ‘Договор’, элементов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ЕФС:КодКУ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и ‘Уровень’,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ШтатЕд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’,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РазмерФЧ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блока ‘Квалификация’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3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ВС.ЕФС-СЗПГос.1.9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Если по ЗЛ в рамках отчетного периода указано несколько элементов ‘Вид’ со значением ‘‘1 блока ‘Договор’, то элементы блока ‘Период’ ‘УТ2:С’ и ‘УТ2:По’ не должны иметь пересечений. При этом сумма длин периодов договоров со значением ‘1’ элемент ‘Вид’ блока ‘Договор’ не может быть выше, чем продолжительность отчетного периода, за который подаются сведения’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3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Одновременное наличие значений ‘1’ и ‘3’ для элемента ‘Вид’ блока ‘Договор’ для одного поданного отчета по ЗЛ допустимо только при отсутствии пересечений в периодах с ‘Даты начала’ по ‘Дату окончания’ для каждого из трудовых договоров с данными значениями. Аналогично с одновременным наличием значений ‘2’ и ‘3’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68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ВС.ЕФС-СЗПГос.1.11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Коды основных выплат (выплат с префиксом ОВ) должны соответствовать значениям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СистемаОплаты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’. Коды ОВ-1 и ОВ-2 допустимы для значения ‘1’. Код ОВ-3 допустим для значения ‘3’. Код ОВ-4 допустим для значения ‘2’. При указании значений ‘1’, ‘2’ или ‘3’, может быть указан только 1 код основной выплаты (выплаты с префиксом ОВ). Для значения ‘4’ возможно указание нескольких кодов основных выплат’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Значение по коду выплаты ОВ-4 должно находиться в диапазоне значений элементов блока ‘Квалификация’ [0,8*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ШтатЕд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РазмерФЧ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РабВремяФакт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РабВремяНорма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1,2 *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ШтатЕд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РазмерФЧ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РабВремяФакт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РабВремяНорма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]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элементов ‘Код’ и ‘Значение’ указываются значения в соответствии со справочниками только для тех организаций, для которых указан OID организации (медицинская организация). Для всех остальных случаев, в данных графах указывается значение ‘0’.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Элемент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КоличСпецЧ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блока ‘Квалификация’ должен принимать значения в зависимости от значения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КодСпецЧ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кода ‘СРДР’: 44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Для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кода ‘СРДР’:22;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кодов ‘ВПДН’ и ‘ВПДС’: 120;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кода КЧНВ’: 150;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кода ‘КЧДД’: 255;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кода ‘КЧДЧ’: 496’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134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ВС.ЕФС-СЗПГос.1.15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Максимальное значение для элемента ‘Сумма’ при значении элемента ‘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ЕФС:КодВыплаты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’ ОВ-01, ОВ-02, ОВ-03, ОВ-04, КВ-23, СЗ-03, ПВ-01: 1000000.00;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КВ-01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КВ-02, КВ-03, КВ-04, КВ-09, КВ-10,КВ-11, КВ-12, КВ-13, КВ-14, КВ-15, КВ-16, КВ-17, КВ-18, КВ-19, КВ-20, КВ-21, КВ-22, СВ-01, СВ-02, СВ-03, СВ-04, СВ-05, СВ-06, СВ-07, СВ-08, СВ-09, СВ-10, СВ-11, СВ-12, СВ-13, СВ-14, СВ-15: 200000,00;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КВ-05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КВ-06, КВ-07, КВ-08: 500000,00;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СВ-16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СВ-17, СВ-18, СЗ-01, РВ-01, РВ-02, РВ-03, РВ-04, РВ-05, ПВ-02, ПВ-03: 10000000,00;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СЗ-02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СЗ-04: 2000000,00;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ИВ-01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100000,00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Минимальное значение для элементов «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РабВремяНорма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и «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РабВремяФакт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», «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КоличСпецЧ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блока «Квалификация»: 0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7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Максимальное значение для элемента «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РабВремяНорма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блока «Квалификация»: 372; Максимальное значение для элемента «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РабВремяФакт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блока «Квалификация»: 496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ВС.ЕФС-СЗПГос.1.18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Минимальное значение для элементов «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РазмерФЧ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», «Сумма» и «Итого» блока «Квалификация»: 0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ВС.ЕФС-СЗПГос.1.19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Максимальное значение для элемента «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РазмерФЧ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блока «Квалификация»: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1000000.00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35496" y="-24"/>
            <a:ext cx="8172400" cy="323868"/>
            <a:chOff x="0" y="79482"/>
            <a:chExt cx="8172400" cy="405813"/>
          </a:xfrm>
        </p:grpSpPr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xmlns="" id="{41DA676A-2941-4544-8CD6-2A7960727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3" y="86014"/>
              <a:ext cx="7747687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xmlns="" id="{4753B994-723F-304D-BB09-578D042BA6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79482"/>
              <a:ext cx="342104" cy="390658"/>
            </a:xfrm>
            <a:prstGeom prst="rect">
              <a:avLst/>
            </a:prstGeom>
            <a:solidFill>
              <a:schemeClr val="accent1"/>
            </a:solidFill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lIns="34289" tIns="34289" rIns="34289" bIns="34289" anchor="ctr"/>
            <a:lstStyle/>
            <a:p>
              <a:endParaRPr lang="ru-RU" dirty="0"/>
            </a:p>
          </p:txBody>
        </p:sp>
        <p:sp>
          <p:nvSpPr>
            <p:cNvPr id="23" name="Rectangle 4">
              <a:extLst>
                <a:ext uri="{FF2B5EF4-FFF2-40B4-BE49-F238E27FC236}">
                  <a16:creationId xmlns:a16="http://schemas.microsoft.com/office/drawing/2014/main" xmlns="" id="{DE642208-2581-4A45-A287-C58DF7F5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31" y="147854"/>
              <a:ext cx="7717069" cy="33744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triangle" w="med" len="med"/>
            </a:ln>
            <a:effectLst/>
          </p:spPr>
          <p:txBody>
            <a:bodyPr wrap="square" lIns="34289" tIns="34289" rIns="34289" bIns="34289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ПРАВИЛА ПРОВЕРКИ подраздела 1.3</a:t>
              </a:r>
              <a:r>
                <a:rPr lang="ru-RU" sz="1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. </a:t>
              </a:r>
              <a:r>
                <a:rPr lang="ru-RU" sz="1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Verdana" pitchFamily="34" charset="0"/>
                </a:rPr>
                <a:t>формы ЕФС-1 (Альбом форматов А.Ф.2.72.1.13п)</a:t>
              </a:r>
              <a:endPara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8899835" y="682436"/>
            <a:ext cx="234328" cy="4032448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892480" y="4709184"/>
            <a:ext cx="234000" cy="7200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899835" y="5429264"/>
            <a:ext cx="244165" cy="583333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896520" y="6012597"/>
            <a:ext cx="234000" cy="14401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343" y="6373890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Группа 30"/>
          <p:cNvGrpSpPr/>
          <p:nvPr/>
        </p:nvGrpSpPr>
        <p:grpSpPr>
          <a:xfrm>
            <a:off x="478037" y="6318583"/>
            <a:ext cx="650138" cy="432048"/>
            <a:chOff x="0" y="0"/>
            <a:chExt cx="1713955" cy="832029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50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35" name="Скругленный прямоугольник 4"/>
          <p:cNvSpPr/>
          <p:nvPr/>
        </p:nvSpPr>
        <p:spPr>
          <a:xfrm>
            <a:off x="1118442" y="6155569"/>
            <a:ext cx="1524732" cy="6310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критичная ошибка  </a:t>
            </a:r>
            <a:r>
              <a:rPr lang="ru-RU" sz="9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в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полном объеме, требуется повторное представление сведений</a:t>
            </a:r>
            <a:endParaRPr lang="ru-RU" sz="9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0519" y="6372267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" name="Группа 48"/>
          <p:cNvGrpSpPr/>
          <p:nvPr/>
        </p:nvGrpSpPr>
        <p:grpSpPr>
          <a:xfrm>
            <a:off x="3000364" y="6308527"/>
            <a:ext cx="650138" cy="432048"/>
            <a:chOff x="0" y="0"/>
            <a:chExt cx="1713955" cy="832029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57" name="Скругленный прямоугольник 4"/>
          <p:cNvSpPr/>
          <p:nvPr/>
        </p:nvSpPr>
        <p:spPr>
          <a:xfrm>
            <a:off x="3571868" y="6143644"/>
            <a:ext cx="2000264" cy="6834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8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частичная ошибка </a:t>
            </a:r>
            <a:r>
              <a:rPr lang="ru-RU" sz="85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сведения не приняты </a:t>
            </a:r>
            <a:r>
              <a:rPr lang="ru-RU" sz="85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частично, т.е. по отдельным ЗЛ, требуется представление исправленных сведений на ЗЛ, по которым допущена ошибка</a:t>
            </a:r>
            <a:endParaRPr lang="ru-RU" sz="85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2680" y="6388413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Скругленный прямоугольник 4"/>
          <p:cNvSpPr/>
          <p:nvPr/>
        </p:nvSpPr>
        <p:spPr>
          <a:xfrm>
            <a:off x="6579215" y="6178318"/>
            <a:ext cx="2088232" cy="6384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предупреждение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9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приняты, но требуют анализа на правильность отражения, представление уточненных данных требуется при необходимости</a:t>
            </a:r>
            <a:endParaRPr lang="ru-RU" sz="9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929077" y="6295288"/>
            <a:ext cx="650138" cy="432048"/>
            <a:chOff x="0" y="0"/>
            <a:chExt cx="1713955" cy="832029"/>
          </a:xfrm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20</a:t>
              </a:r>
              <a:r>
                <a:rPr lang="ru-RU" sz="800" b="1" kern="1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63" name="Скругленный прямоугольник 62"/>
          <p:cNvSpPr/>
          <p:nvPr/>
        </p:nvSpPr>
        <p:spPr>
          <a:xfrm>
            <a:off x="35497" y="324150"/>
            <a:ext cx="8846910" cy="255389"/>
          </a:xfrm>
          <a:prstGeom prst="roundRect">
            <a:avLst/>
          </a:prstGeom>
          <a:noFill/>
          <a:ln w="25400" cap="flat" cmpd="sng" algn="ctr">
            <a:solidFill>
              <a:srgbClr val="2F528F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1" indent="0" algn="ctr" defTabSz="355600">
              <a:lnSpc>
                <a:spcPct val="90000"/>
              </a:lnSpc>
              <a:spcAft>
                <a:spcPct val="15000"/>
              </a:spcAft>
            </a:pPr>
            <a:r>
              <a:rPr lang="ru-RU" sz="1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БЛОК ПРОВЕРОК ИНФОРМАЦИИ подраздела 1.3 формы ЕФС-1</a:t>
            </a:r>
            <a:endParaRPr lang="ru-RU" sz="10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  <p:pic>
        <p:nvPicPr>
          <p:cNvPr id="38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2765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6"/>
            <a:ext cx="7747687" cy="486035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-3138"/>
            <a:ext cx="7717069" cy="46935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1.3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. «Сведения о заработной плате и условиях осуществления деятельности работников государственных (муниципальных) учреждений</a:t>
            </a:r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3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57158" cy="486036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61" y="1742198"/>
            <a:ext cx="9089739" cy="247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Овал 29"/>
          <p:cNvSpPr/>
          <p:nvPr/>
        </p:nvSpPr>
        <p:spPr>
          <a:xfrm>
            <a:off x="5286380" y="549507"/>
            <a:ext cx="1844673" cy="37916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 заполнения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бъект 2"/>
          <p:cNvSpPr>
            <a:spLocks/>
          </p:cNvSpPr>
          <p:nvPr/>
        </p:nvSpPr>
        <p:spPr bwMode="auto">
          <a:xfrm>
            <a:off x="214282" y="6324921"/>
            <a:ext cx="8606190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 indent="0"/>
            <a:r>
              <a:rPr lang="ru-RU" sz="1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● Работник изменил в течение месяца деятельность: в период с 01.03.2022 по 15.03.2022 работал врачом-хирургом в хирургическом отделении, с 16.03.2022 по 3.03.2022 – детским врачом-хирургом </a:t>
            </a:r>
            <a:endParaRPr lang="ru-RU" sz="1200" b="1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46056" y="4534739"/>
            <a:ext cx="1971984" cy="938719"/>
          </a:xfrm>
          <a:prstGeom prst="wedgeRectCallout">
            <a:avLst>
              <a:gd name="adj1" fmla="val 50357"/>
              <a:gd name="adj2" fmla="val -119717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Врачи (кроме зубных) включая врачей – руководителей структурных подразделений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1691680" y="5539879"/>
            <a:ext cx="1971984" cy="769441"/>
          </a:xfrm>
          <a:prstGeom prst="wedgeRectCallout">
            <a:avLst>
              <a:gd name="adj1" fmla="val -15647"/>
              <a:gd name="adj2" fmla="val -323221"/>
            </a:avLst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Кандидат наук (КН),</a:t>
            </a:r>
          </a:p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Заслуженный работник здравоохранения РФ (ЗРЗДРАВ)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2711208" y="4265434"/>
            <a:ext cx="2988270" cy="1277273"/>
          </a:xfrm>
          <a:prstGeom prst="wedgeRectCallout">
            <a:avLst>
              <a:gd name="adj1" fmla="val -52108"/>
              <a:gd name="adj2" fmla="val -125750"/>
            </a:avLst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вид медицинской помощи (ВМП) с условием оказания </a:t>
            </a:r>
            <a:r>
              <a:rPr lang="ru-RU" sz="11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мед.помощи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(УОМП) в стационаре (ПС) с формой оказания </a:t>
            </a:r>
            <a:r>
              <a:rPr lang="ru-RU" sz="11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мед.помощи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(ФМП) в составе мобильных бригад (РМБ) с работой в </a:t>
            </a:r>
            <a:r>
              <a:rPr lang="ru-RU" sz="11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спецстанциях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(РСМП) и в фельдшерско-акушерском пункте (ФАП)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ая выноска 30"/>
          <p:cNvSpPr/>
          <p:nvPr/>
        </p:nvSpPr>
        <p:spPr>
          <a:xfrm>
            <a:off x="1259632" y="914931"/>
            <a:ext cx="1971984" cy="769441"/>
          </a:xfrm>
          <a:prstGeom prst="wedgeRectCallout">
            <a:avLst>
              <a:gd name="adj1" fmla="val 53281"/>
              <a:gd name="adj2" fmla="val 101005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по основному, трудовом договору, заключенному на неопределённый срок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ая выноска 31"/>
          <p:cNvSpPr/>
          <p:nvPr/>
        </p:nvSpPr>
        <p:spPr>
          <a:xfrm>
            <a:off x="3327872" y="914931"/>
            <a:ext cx="1971984" cy="600164"/>
          </a:xfrm>
          <a:prstGeom prst="wedgeRectCallout">
            <a:avLst>
              <a:gd name="adj1" fmla="val -24002"/>
              <a:gd name="adj2" fmla="val 351486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Профессиональная квалификационная группа «Врачи и провизоры»</a:t>
            </a:r>
          </a:p>
        </p:txBody>
      </p:sp>
      <p:sp>
        <p:nvSpPr>
          <p:cNvPr id="33" name="Прямоугольная выноска 32"/>
          <p:cNvSpPr/>
          <p:nvPr/>
        </p:nvSpPr>
        <p:spPr>
          <a:xfrm>
            <a:off x="7092280" y="746121"/>
            <a:ext cx="1971984" cy="938719"/>
          </a:xfrm>
          <a:prstGeom prst="wedgeRectCallout">
            <a:avLst>
              <a:gd name="adj1" fmla="val -19407"/>
              <a:gd name="adj2" fmla="val 259065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Сверхурочная работа, оплачиваемая в двойном размере (СРДР),</a:t>
            </a:r>
          </a:p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работой в ночное время (КЧНВ)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ая выноска 33"/>
          <p:cNvSpPr/>
          <p:nvPr/>
        </p:nvSpPr>
        <p:spPr>
          <a:xfrm>
            <a:off x="5786446" y="4420957"/>
            <a:ext cx="3322058" cy="1631216"/>
          </a:xfrm>
          <a:prstGeom prst="wedgeRectCallout">
            <a:avLst>
              <a:gd name="adj1" fmla="val 26973"/>
              <a:gd name="adj2" fmla="val -126970"/>
            </a:avLst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Выплаты по окладу (ОВ-04)</a:t>
            </a: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Выплаты за сверхурочную работу (КВ-02)</a:t>
            </a: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Выплаты за оказание высокотехнологичной медицинской 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помощи (СВ-05)</a:t>
            </a: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Выплаты по районному коэффициенту (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РВ-1)</a:t>
            </a: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Надбавка за стаж работы в районах Крайнего Севера и приравненных к ним 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местностях (РВ-4)</a:t>
            </a: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Прочие выплаты (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ПВ-03)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Выплаты за работу в ночное 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(КВ-04)</a:t>
            </a: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Премиальные выплаты по итогам 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(СВ-17)</a:t>
            </a:r>
            <a:endParaRPr lang="ru-RU" sz="1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15404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</a:p>
        </p:txBody>
      </p:sp>
      <p:pic>
        <p:nvPicPr>
          <p:cNvPr id="1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79299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 bwMode="auto">
          <a:xfrm>
            <a:off x="142844" y="428604"/>
            <a:ext cx="8858225" cy="113052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правилах заполнения подраздела 1.3 «Сведения о заработной плате и условиях осуществления деятельности работников государственных (муниципальных) учреждений» формы ЕФС-1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71612"/>
            <a:ext cx="9144000" cy="140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2621157"/>
            <a:ext cx="1932610" cy="307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46910" y="2621157"/>
            <a:ext cx="4879670" cy="307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3334" y="2621157"/>
            <a:ext cx="2060666" cy="307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554924" y="3390163"/>
            <a:ext cx="822759" cy="1121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7646202" y="3390163"/>
            <a:ext cx="822759" cy="1121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9390" y="3871745"/>
            <a:ext cx="2370908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Код типа организации заполняется в соответствии с классификатором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72198" y="3844073"/>
            <a:ext cx="2962003" cy="258532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OID (уникальный идентификатор) организации заполняется только для медицинских организаций в соответствии с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соответствующим полем федерального регистра медицинских организаций (ФРМО)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3882689" y="3427105"/>
            <a:ext cx="822759" cy="1121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828108" y="3906758"/>
            <a:ext cx="2903220" cy="230832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Идентификационный номер ТОСП заполняется для территориально обособленных структурных подразделений (присваивается налоговыми органами при регистрации ТОСП). </a:t>
            </a:r>
          </a:p>
        </p:txBody>
      </p:sp>
      <p:sp>
        <p:nvSpPr>
          <p:cNvPr id="1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332581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66</a:t>
            </a:r>
          </a:p>
        </p:txBody>
      </p:sp>
      <p:pic>
        <p:nvPicPr>
          <p:cNvPr id="1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3763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 bwMode="auto">
          <a:xfrm>
            <a:off x="196945" y="75326"/>
            <a:ext cx="8804124" cy="4494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условиях занятости и заработной плате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996828"/>
            <a:ext cx="9144001" cy="425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 bwMode="auto">
          <a:xfrm>
            <a:off x="1394704" y="3530753"/>
            <a:ext cx="329594" cy="3747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В0349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394704" y="4443727"/>
            <a:ext cx="329594" cy="4994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В0351</a:t>
            </a:r>
          </a:p>
          <a:p>
            <a:pPr algn="ctr"/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286520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67</a:t>
            </a:r>
          </a:p>
        </p:txBody>
      </p:sp>
      <p:pic>
        <p:nvPicPr>
          <p:cNvPr id="1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6196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6635" y="449486"/>
            <a:ext cx="3721913" cy="4897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196945" y="1"/>
            <a:ext cx="8804124" cy="4494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условиях занятости и заработной плате</a:t>
            </a:r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2332719" y="3256475"/>
            <a:ext cx="489857" cy="1221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7969" y="1792278"/>
            <a:ext cx="2234750" cy="170816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блоке «Период работы в отчетном месяце» соответственно указываются даты начала и окончания периода работы в формате ДД.ММ.ГГ </a:t>
            </a:r>
          </a:p>
        </p:txBody>
      </p:sp>
      <p:sp>
        <p:nvSpPr>
          <p:cNvPr id="8" name="TextBox 7"/>
          <p:cNvSpPr txBox="1">
            <a:spLocks noChangeAspect="1"/>
          </p:cNvSpPr>
          <p:nvPr/>
        </p:nvSpPr>
        <p:spPr>
          <a:xfrm>
            <a:off x="2822579" y="3179907"/>
            <a:ext cx="792567" cy="5952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2332722" y="4732347"/>
            <a:ext cx="1282424" cy="14956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6302050" y="3087752"/>
            <a:ext cx="262036" cy="1687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3615146" y="4155267"/>
            <a:ext cx="646611" cy="913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972" y="3643314"/>
            <a:ext cx="2234750" cy="309315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графе «Наименование структурного подразделения; </a:t>
            </a:r>
            <a:r>
              <a:rPr lang="en-US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знак «;» указывается полное наименование структурного подразделения и OID структурного подразделения медицинской организации в соответствии с ФРМО.</a:t>
            </a:r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4353439" y="4150351"/>
            <a:ext cx="849086" cy="913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4606502" y="5194331"/>
            <a:ext cx="368032" cy="13772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643966" y="5447212"/>
            <a:ext cx="3704582" cy="10156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Код наименования должности (профессии) и Код категории персонала заполняется на основании соответствующих классификаторов 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spect="1"/>
          </p:cNvSpPr>
          <p:nvPr/>
        </p:nvSpPr>
        <p:spPr>
          <a:xfrm>
            <a:off x="5277394" y="4150352"/>
            <a:ext cx="404948" cy="9288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5682342" y="4536485"/>
            <a:ext cx="881744" cy="14956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571619" y="1314095"/>
            <a:ext cx="2429450" cy="240065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блоке «Специальные (отраслевые) условия занятости указывается код и соответствующее ему значение в соответствии с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порядком заполнения формы ЕФС-1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Данная графа заполняется только для медицинских работников.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71619" y="4006856"/>
            <a:ext cx="2429450" cy="170816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графе «Звание (степень)» через знак «;» указывается:</a:t>
            </a:r>
          </a:p>
          <a:p>
            <a:pPr algn="ctr"/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ученая степень работника;</a:t>
            </a:r>
          </a:p>
          <a:p>
            <a:pPr algn="ctr"/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ученое звание работника;</a:t>
            </a:r>
          </a:p>
          <a:p>
            <a:pPr algn="ctr"/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почетное звание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работника,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соответствии с классификаторами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spect="1"/>
          </p:cNvSpPr>
          <p:nvPr/>
        </p:nvSpPr>
        <p:spPr>
          <a:xfrm>
            <a:off x="5682341" y="2914246"/>
            <a:ext cx="619709" cy="11352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4324048" y="3265010"/>
            <a:ext cx="453692" cy="46243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В0349</a:t>
            </a: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4373034" y="4394861"/>
            <a:ext cx="436509" cy="6227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05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В0351</a:t>
            </a:r>
          </a:p>
          <a:p>
            <a:pPr algn="ctr"/>
            <a:endParaRPr lang="ru-RU" sz="10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286520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68</a:t>
            </a:r>
          </a:p>
        </p:txBody>
      </p:sp>
      <p:pic>
        <p:nvPicPr>
          <p:cNvPr id="33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5895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 bwMode="auto">
          <a:xfrm>
            <a:off x="196945" y="1"/>
            <a:ext cx="8804124" cy="4494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условиях занятости и заработной плате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5992" y="449483"/>
            <a:ext cx="3643975" cy="5133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трелка вправо 8"/>
          <p:cNvSpPr/>
          <p:nvPr/>
        </p:nvSpPr>
        <p:spPr>
          <a:xfrm rot="10800000">
            <a:off x="2223951" y="3514420"/>
            <a:ext cx="426676" cy="16566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spect="1"/>
          </p:cNvSpPr>
          <p:nvPr/>
        </p:nvSpPr>
        <p:spPr>
          <a:xfrm>
            <a:off x="2650628" y="3223520"/>
            <a:ext cx="646611" cy="913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81" y="2792410"/>
            <a:ext cx="2166170" cy="170816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блоке «Информация о договоре» указывается коды вида и срока договора в соответствии с порядком заполнения формы ЕФС-1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4051490" y="5480261"/>
            <a:ext cx="326640" cy="1428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3346225" y="4449125"/>
            <a:ext cx="1660115" cy="913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48" y="5715016"/>
            <a:ext cx="5687750" cy="10156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Графы «Профессиональная квалификационная группа»,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Квалификационный уровень» и «Класс (подкласс) условий труда по степени вредности и (или) опасности» заполняются в соответствии с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классификаторами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5757014" y="3223520"/>
            <a:ext cx="464170" cy="913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6221183" y="3597250"/>
            <a:ext cx="262037" cy="13576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502814" y="1918636"/>
            <a:ext cx="2495597" cy="193899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графе «Число занятых штатных единиц (по должности (профессии)» указывается число штатных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единиц (доля ставки),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занятых работником в соответствии с условиями трудового договора</a:t>
            </a:r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5226529" y="4488316"/>
            <a:ext cx="401114" cy="7890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5657034" y="4844917"/>
            <a:ext cx="826186" cy="1454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505472" y="3973819"/>
            <a:ext cx="2495597" cy="216982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графе «Квалификационная категория, присвоенная по итогам аттестации» указывается код квалификационной категории в соответствии с порядком заполнения формы ЕФС-1</a:t>
            </a:r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286520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</a:p>
        </p:txBody>
      </p:sp>
      <p:pic>
        <p:nvPicPr>
          <p:cNvPr id="2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66556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55331" y="188640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142852"/>
            <a:ext cx="7717069" cy="37702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Порядок представления разделов формы ЕФС-1 (Раздел 1)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88640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322046" y="1132522"/>
            <a:ext cx="2101054" cy="1010594"/>
            <a:chOff x="0" y="1687"/>
            <a:chExt cx="1713955" cy="1113873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0" y="1687"/>
              <a:ext cx="1713955" cy="111387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54375" y="13218"/>
              <a:ext cx="1605205" cy="1005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Титульный лист</a:t>
              </a:r>
              <a:endParaRPr lang="ru-RU" sz="1900" b="1" kern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571736" y="1071546"/>
            <a:ext cx="6297972" cy="1004364"/>
            <a:chOff x="1713956" y="113075"/>
            <a:chExt cx="3047032" cy="891099"/>
          </a:xfrm>
        </p:grpSpPr>
        <p:sp>
          <p:nvSpPr>
            <p:cNvPr id="25" name="Прямоугольник с двумя скругленными соседними углами 24"/>
            <p:cNvSpPr/>
            <p:nvPr/>
          </p:nvSpPr>
          <p:spPr>
            <a:xfrm rot="5400000">
              <a:off x="2791922" y="-964891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рямоугольник 25"/>
            <p:cNvSpPr/>
            <p:nvPr/>
          </p:nvSpPr>
          <p:spPr>
            <a:xfrm>
              <a:off x="1713956" y="156575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1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8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Является обязательным для заполнения при представлении всех разделов и подразделов формы</a:t>
              </a:r>
              <a:endParaRPr lang="ru-RU" sz="18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01988" y="2420319"/>
            <a:ext cx="2172596" cy="1080119"/>
            <a:chOff x="0" y="0"/>
            <a:chExt cx="1713955" cy="832029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9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Подраздел 1 раздела 1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ru-RU" sz="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9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900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(«ФИО-СНИЛС»)</a:t>
              </a:r>
              <a:endParaRPr lang="ru-RU" sz="1900" kern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557052" y="2428867"/>
            <a:ext cx="6312656" cy="1092855"/>
            <a:chOff x="1713956" y="1182362"/>
            <a:chExt cx="3047032" cy="947878"/>
          </a:xfrm>
        </p:grpSpPr>
        <p:sp>
          <p:nvSpPr>
            <p:cNvPr id="31" name="Прямоугольник с двумя скругленными соседними углами 30"/>
            <p:cNvSpPr/>
            <p:nvPr/>
          </p:nvSpPr>
          <p:spPr>
            <a:xfrm rot="5400000">
              <a:off x="2791922" y="104396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 31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Является обязательным при представлении подразделов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1.1.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(ТД),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1.2.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(СТАЖ),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1.3. </a:t>
              </a:r>
              <a:r>
                <a:rPr lang="ru-RU" sz="1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(Зарплата Г(М)У) подраздела </a:t>
              </a: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1 формы</a:t>
              </a:r>
              <a:endPara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24760" y="3786190"/>
            <a:ext cx="2172596" cy="1080119"/>
            <a:chOff x="0" y="0"/>
            <a:chExt cx="1713955" cy="832029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9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Подраздел 1.2 (СТАЖ)</a:t>
              </a:r>
            </a:p>
            <a:p>
              <a:pPr lvl="0" algn="ctr" defTabSz="666750">
                <a:lnSpc>
                  <a:spcPct val="90000"/>
                </a:lnSpc>
                <a:spcAft>
                  <a:spcPts val="0"/>
                </a:spcAft>
              </a:pPr>
              <a:r>
                <a:rPr lang="ru-RU" sz="19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и </a:t>
              </a:r>
              <a:r>
                <a:rPr lang="ru-RU" sz="19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1.3 (</a:t>
              </a:r>
              <a:r>
                <a:rPr lang="ru-RU" sz="19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Зарплата </a:t>
              </a:r>
              <a:r>
                <a:rPr lang="ru-RU" sz="19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Г(М)У</a:t>
              </a:r>
              <a:r>
                <a:rPr lang="ru-RU" sz="19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1900" kern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579824" y="3786190"/>
            <a:ext cx="6312656" cy="1092855"/>
            <a:chOff x="1713956" y="1182362"/>
            <a:chExt cx="3047032" cy="947878"/>
          </a:xfrm>
        </p:grpSpPr>
        <p:sp>
          <p:nvSpPr>
            <p:cNvPr id="44" name="Прямоугольник с двумя скругленными соседними углами 43"/>
            <p:cNvSpPr/>
            <p:nvPr/>
          </p:nvSpPr>
          <p:spPr>
            <a:xfrm rot="5400000">
              <a:off x="2791922" y="104396"/>
              <a:ext cx="891099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оугольник 44"/>
            <p:cNvSpPr/>
            <p:nvPr/>
          </p:nvSpPr>
          <p:spPr>
            <a:xfrm>
              <a:off x="1713956" y="1326141"/>
              <a:ext cx="3003532" cy="804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Не могут быть представлены данными с разными типами сведений за один и тот же отчетный период на одно и то же застрахованное лицо</a:t>
              </a:r>
              <a:endPara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grpSp>
        <p:nvGrpSpPr>
          <p:cNvPr id="46" name="Группа 45"/>
          <p:cNvGrpSpPr/>
          <p:nvPr/>
        </p:nvGrpSpPr>
        <p:grpSpPr>
          <a:xfrm>
            <a:off x="327702" y="5072074"/>
            <a:ext cx="2172596" cy="1365871"/>
            <a:chOff x="0" y="0"/>
            <a:chExt cx="1713955" cy="832029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0" y="0"/>
              <a:ext cx="1713955" cy="8320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Скругленный прямоугольник 4"/>
            <p:cNvSpPr/>
            <p:nvPr/>
          </p:nvSpPr>
          <p:spPr>
            <a:xfrm>
              <a:off x="40616" y="40616"/>
              <a:ext cx="1632723" cy="750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900" b="1" kern="12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Подраздел 2 раздела 1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2571734" y="5072074"/>
            <a:ext cx="6312656" cy="1428760"/>
            <a:chOff x="1713955" y="1220680"/>
            <a:chExt cx="3047032" cy="1239222"/>
          </a:xfrm>
        </p:grpSpPr>
        <p:sp>
          <p:nvSpPr>
            <p:cNvPr id="54" name="Прямоугольник с двумя скругленными соседними углами 53"/>
            <p:cNvSpPr/>
            <p:nvPr/>
          </p:nvSpPr>
          <p:spPr>
            <a:xfrm rot="5400000">
              <a:off x="2617860" y="316775"/>
              <a:ext cx="1239222" cy="3047032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Прямоугольник 54"/>
            <p:cNvSpPr/>
            <p:nvPr/>
          </p:nvSpPr>
          <p:spPr>
            <a:xfrm>
              <a:off x="1713956" y="1326141"/>
              <a:ext cx="3003532" cy="1071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30480" bIns="15240" numCol="1" spcCol="1270" anchor="ctr" anchorCtr="0">
              <a:noAutofit/>
            </a:bodyPr>
            <a:lstStyle/>
            <a:p>
              <a:pPr lvl="1" indent="0" algn="ctr" defTabSz="355600">
                <a:lnSpc>
                  <a:spcPct val="90000"/>
                </a:lnSpc>
                <a:spcAft>
                  <a:spcPct val="15000"/>
                </a:spcAft>
              </a:pPr>
              <a:r>
                <a:rPr lang="ru-RU" sz="1800" b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Заполняется и представляется вместе с подразделом 1.2 (СТАЖ) при представлении сведений о застрахованных лицах, занятых на соответствующих видах работ, предусмотренных частью 1 статьи 30 и статьей 31 Федерального закона от 28.12.2013 № 400-ФЗ</a:t>
              </a:r>
              <a:endPara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3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55993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 bwMode="auto">
          <a:xfrm>
            <a:off x="196945" y="1"/>
            <a:ext cx="8804124" cy="4494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48768" tIns="48768" rIns="48768" bIns="48768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условиях занятости и заработной плате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0869" y="449485"/>
            <a:ext cx="3956275" cy="474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трелка вправо 8"/>
          <p:cNvSpPr/>
          <p:nvPr/>
        </p:nvSpPr>
        <p:spPr>
          <a:xfrm rot="10800000">
            <a:off x="2223950" y="3325622"/>
            <a:ext cx="426676" cy="16566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spect="1"/>
          </p:cNvSpPr>
          <p:nvPr/>
        </p:nvSpPr>
        <p:spPr>
          <a:xfrm>
            <a:off x="2650627" y="3108762"/>
            <a:ext cx="323306" cy="664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80" y="1928802"/>
            <a:ext cx="2171069" cy="216982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графе «Система оплаты труда» указывается код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системы оплаты труда работника по трудовому договору в соответствии с порядком заполнения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ЕФС-1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3135087" y="4205739"/>
            <a:ext cx="538842" cy="7609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981" y="4205740"/>
            <a:ext cx="2175968" cy="216982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графе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Размер фиксированной части в соответствии с трудовым договором» указывается нормативный размер выплаты в зависимости от системы оплаты труда. </a:t>
            </a:r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2223949" y="4611794"/>
            <a:ext cx="911138" cy="1656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3872569" y="4180833"/>
            <a:ext cx="755024" cy="8119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4081607" y="5069865"/>
            <a:ext cx="273870" cy="1354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643966" y="5309258"/>
            <a:ext cx="3856860" cy="14773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блоке «Количество рабочих часов в отчетном месяце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указывается норма рабочих часов (выступлений, постановок) в соответствии с установленным режимом рабочего времени и количество фактически отработанных рабочих часов</a:t>
            </a:r>
          </a:p>
        </p:txBody>
      </p:sp>
      <p:sp>
        <p:nvSpPr>
          <p:cNvPr id="22" name="TextBox 21"/>
          <p:cNvSpPr txBox="1">
            <a:spLocks noChangeAspect="1"/>
          </p:cNvSpPr>
          <p:nvPr/>
        </p:nvSpPr>
        <p:spPr>
          <a:xfrm>
            <a:off x="4736671" y="4156072"/>
            <a:ext cx="602772" cy="7890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5355811" y="4685448"/>
            <a:ext cx="1355232" cy="1454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715140" y="4049634"/>
            <a:ext cx="2361112" cy="230832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блоке «Количество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специальных часов работы» указывается код в соответствии с классификатором и количес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фактически отработанных в соответствии с указанным кодом часов</a:t>
            </a: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5368833" y="2847249"/>
            <a:ext cx="1156064" cy="11799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6524896" y="3252894"/>
            <a:ext cx="195944" cy="15555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715140" y="1285860"/>
            <a:ext cx="2361112" cy="263149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блоке «Сведения о заработной плате» указывается код выплаты в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соответствии с классификатором,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размер соответствующей выплаты и сумма выплат для каждой уникальной комбинации характеристик условий работы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286520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</p:txBody>
      </p:sp>
      <p:pic>
        <p:nvPicPr>
          <p:cNvPr id="30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029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55331" y="188640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188640"/>
            <a:ext cx="7717069" cy="37702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Ответы на вопросы по заполнению подраздела 1.3.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88640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7830191"/>
              </p:ext>
            </p:extLst>
          </p:nvPr>
        </p:nvGraphicFramePr>
        <p:xfrm>
          <a:off x="136852" y="642918"/>
          <a:ext cx="8864304" cy="616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9137"/>
                <a:gridCol w="53351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заполнить Код наименования должности (профессии) – графа 5,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если в Классификаторе </a:t>
                      </a:r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Кодов наименований должности (профессии) отсутствует наименование профессии, полностью соответствующее действующей профессии? Например, ведущий концерта </a:t>
                      </a:r>
                      <a:endParaRPr lang="ru-RU" sz="1600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Классификатор «Кодов наименований должности (профессии)» является обобщенным. </a:t>
                      </a:r>
                    </a:p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отсутствии в 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Классификаторе «</a:t>
                      </a:r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Кодов наименований должности (профессии)» наименования, полностью соответствующего действующей должности (профессии), выбирается наиболее подходящее наименование. Например, для «ведущий концерта» выбирается «Концертмейстер», код К0081, который указывается в графе 5 «Код наименования должности (профессии)» подраздела 1.3. формы ЕФС-1.</a:t>
                      </a:r>
                      <a:endParaRPr lang="ru-RU" sz="1600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заполнить выплаты по больничному ли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по договору ГПХ?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данных выплат Классификатором выплат установлены соответствующие коды: для вознаграждений по договорам гражданско-правового характера  - код ПВ-02 «Вознаграждение по договорам гражданско-правового характера» (из блока Классификатора выплат «Прочие выплаты (ПВ)»), для больничного листа – код СЗ-04 «Иные выплаты по среднему заработку»  (из блока Классификатора выплат «Выплаты по среднему заработку (СЗ)». </a:t>
                      </a:r>
                    </a:p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Коды отражаются в графе 23 «Коды выплаты» блока «Сведения о заработной плате» с указание соответствующей суммы в графе 24 «Сумма (руб.)»  этого же блока </a:t>
                      </a:r>
                      <a:endParaRPr lang="ru-RU" sz="1600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404019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71</a:t>
            </a:r>
          </a:p>
        </p:txBody>
      </p:sp>
      <p:pic>
        <p:nvPicPr>
          <p:cNvPr id="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55122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55331" y="188640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1" y="188640"/>
            <a:ext cx="7717069" cy="37702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Ответы на вопросы по заполнению подраздела 1.3.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88640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020751"/>
              </p:ext>
            </p:extLst>
          </p:nvPr>
        </p:nvGraphicFramePr>
        <p:xfrm>
          <a:off x="323528" y="757664"/>
          <a:ext cx="8653173" cy="56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224"/>
                <a:gridCol w="494994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Работник работает по трудовому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договору и одновременно по договору ГПХ. Ка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указать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сведения о договоре ГПХ?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Сведения о договоре ГПХ указываются по основному месту работы. Для данных целей в графе 10 «Вид» блока «Информация о договоре» указывается код 1 – трудовой договор, работа является для работника основной с отражением в графе 11 «Срок» блока «Информация о договоре» одного из значений 1 – трудовой договор, заключенный на неопределенный срок или 2 – срочный трудовой договор, в зависимости от условий трудового договора  </a:t>
                      </a:r>
                      <a:endParaRPr lang="ru-RU" sz="1600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Может ли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быть указана отрицательная сумма выплаты в графе 24 «Сумма (руб.)» блока «Сведения о заработной плате»?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Нет, сумма не может быть отрицательной. </a:t>
                      </a:r>
                    </a:p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проверке при указании отрицательной суммы по данному ЗЛ в протоколе отразится код 30.</a:t>
                      </a:r>
                    </a:p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Если производится перерасчет суммы, страхователь должен предоставить корректирующие сведения за тот месяц, в котором произведен перерасчет.</a:t>
                      </a:r>
                    </a:p>
                    <a:p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данных целей предоставляется в отношении ЗЛ подраздел 1.3. с типом сведений «Корректирующая» за текущий отчетный период представления сведений и указанием «Корректируемого (отменяемого) периода» - месяца и года, за который корректируются сведения</a:t>
                      </a:r>
                      <a:endParaRPr lang="ru-RU" sz="1600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286520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</p:txBody>
      </p:sp>
      <p:pic>
        <p:nvPicPr>
          <p:cNvPr id="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9398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6600373"/>
              </p:ext>
            </p:extLst>
          </p:nvPr>
        </p:nvGraphicFramePr>
        <p:xfrm>
          <a:off x="571472" y="1196752"/>
          <a:ext cx="8178344" cy="3139634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8178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139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1" kern="1200" dirty="0" smtClean="0">
                          <a:solidFill>
                            <a:srgbClr val="00539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правилах заполнения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подраздела</a:t>
                      </a:r>
                      <a:r>
                        <a:rPr lang="ru-RU" sz="3200" b="1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</a:t>
                      </a:r>
                      <a:r>
                        <a:rPr lang="ru-RU" sz="3200" b="1" kern="1200" baseline="0" dirty="0" smtClean="0">
                          <a:solidFill>
                            <a:srgbClr val="00539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«Сведения о ЗЛ, за которых перечислены дополнительные страховые взносы на накопительную пенсию и уплачены взносы работодателя» </a:t>
                      </a:r>
                      <a:r>
                        <a:rPr lang="ru-RU" sz="3200" b="1" kern="1200" dirty="0" smtClean="0">
                          <a:solidFill>
                            <a:srgbClr val="00539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формы ЕФС-1</a:t>
                      </a:r>
                    </a:p>
                  </a:txBody>
                  <a:tcPr marL="91427" marR="91427" marT="45817" marB="45817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230030"/>
            <a:ext cx="7647750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286520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</a:p>
        </p:txBody>
      </p:sp>
      <p:pic>
        <p:nvPicPr>
          <p:cNvPr id="7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567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7"/>
            <a:ext cx="7783692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8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44624"/>
            <a:ext cx="7717069" cy="31546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Подразделы 2, 3 раздела 1 формы ЕФС-1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863" y="622548"/>
            <a:ext cx="8706625" cy="5902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286520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</a:p>
        </p:txBody>
      </p:sp>
      <p:pic>
        <p:nvPicPr>
          <p:cNvPr id="9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17562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71414"/>
            <a:ext cx="786206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500034" y="61462"/>
            <a:ext cx="7717069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Подраздел 3.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«Сведения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о застрахованных лицах, за которых перечислены дополнительные страховые взносы на накопительную пенсию и уплачены взносы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работодателя»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71414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31" name="Нашивка 30"/>
          <p:cNvSpPr/>
          <p:nvPr/>
        </p:nvSpPr>
        <p:spPr>
          <a:xfrm>
            <a:off x="3543723" y="6307188"/>
            <a:ext cx="368360" cy="2220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642396" y="5643578"/>
            <a:ext cx="2715290" cy="3405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  <a:sym typeface="Arial" charset="0"/>
              </a:rPr>
              <a:t> Сроки представления 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4-конечная звезда 61"/>
          <p:cNvSpPr/>
          <p:nvPr/>
        </p:nvSpPr>
        <p:spPr>
          <a:xfrm flipV="1">
            <a:off x="3563888" y="3429003"/>
            <a:ext cx="328031" cy="360037"/>
          </a:xfrm>
          <a:prstGeom prst="star4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Вертикальный свиток 63"/>
          <p:cNvSpPr/>
          <p:nvPr/>
        </p:nvSpPr>
        <p:spPr>
          <a:xfrm rot="10800000">
            <a:off x="3727903" y="3390625"/>
            <a:ext cx="5380601" cy="2165967"/>
          </a:xfrm>
          <a:prstGeom prst="vertic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222400" y="3488228"/>
            <a:ext cx="456229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сведения о суммах перечисленных 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дополнительных страховых взносах на накопительную пенсию и уплаченных взносах работодателя, 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предусмотренные частью 4 статьи 9 Федерального 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закона от 30.04.2008 №</a:t>
            </a:r>
            <a:r>
              <a:rPr lang="en-US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56-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ФЗ «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дополнительных страховых взносах на накопительную пенсию и государственной поддержке формирования пенсионных накоплений»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9586"/>
            <a:ext cx="893445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691680" y="4100879"/>
            <a:ext cx="1763260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Работники, подавшие заявление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об уплате дополнительных страховых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взносов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на накопительную пенсию (ДСВ)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Нашивка 24"/>
          <p:cNvSpPr/>
          <p:nvPr/>
        </p:nvSpPr>
        <p:spPr>
          <a:xfrm>
            <a:off x="1481175" y="3308473"/>
            <a:ext cx="504056" cy="576064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Rectangle 112"/>
          <p:cNvSpPr>
            <a:spLocks/>
          </p:cNvSpPr>
          <p:nvPr/>
        </p:nvSpPr>
        <p:spPr bwMode="auto">
          <a:xfrm>
            <a:off x="179512" y="4091588"/>
            <a:ext cx="1373671" cy="1692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Times New Roman" pitchFamily="18" charset="0"/>
                <a:cs typeface="Times New Roman" pitchFamily="18" charset="0"/>
                <a:sym typeface="Arial Narrow" pitchFamily="34" charset="0"/>
              </a:rPr>
              <a:t>Работодатель,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  <a:sym typeface="Arial Narrow" pitchFamily="34" charset="0"/>
              </a:rPr>
              <a:t>производящий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исчисление, удержание и перечисление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ДСВ и сумм взносов работодателя</a:t>
            </a:r>
            <a:endParaRPr lang="ru-RU" sz="1300" dirty="0">
              <a:latin typeface="Times New Roman" pitchFamily="18" charset="0"/>
              <a:cs typeface="Times New Roman" pitchFamily="18" charset="0"/>
              <a:sym typeface="Arial Narrow" pitchFamily="34" charset="0"/>
            </a:endParaRPr>
          </a:p>
        </p:txBody>
      </p:sp>
      <p:grpSp>
        <p:nvGrpSpPr>
          <p:cNvPr id="27" name="Group 113"/>
          <p:cNvGrpSpPr>
            <a:grpSpLocks/>
          </p:cNvGrpSpPr>
          <p:nvPr/>
        </p:nvGrpSpPr>
        <p:grpSpPr bwMode="auto">
          <a:xfrm>
            <a:off x="280841" y="3140968"/>
            <a:ext cx="1078821" cy="1018347"/>
            <a:chOff x="0" y="0"/>
            <a:chExt cx="582841" cy="582841"/>
          </a:xfrm>
        </p:grpSpPr>
        <p:sp>
          <p:nvSpPr>
            <p:cNvPr id="28" name="Oval 114"/>
            <p:cNvSpPr>
              <a:spLocks/>
            </p:cNvSpPr>
            <p:nvPr/>
          </p:nvSpPr>
          <p:spPr bwMode="auto">
            <a:xfrm>
              <a:off x="0" y="0"/>
              <a:ext cx="582841" cy="582841"/>
            </a:xfrm>
            <a:prstGeom prst="ellipse">
              <a:avLst/>
            </a:prstGeom>
            <a:solidFill>
              <a:srgbClr val="F5EEE4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dist="10300" dir="2700000" algn="ctr" rotWithShape="0">
                <a:srgbClr val="000000">
                  <a:alpha val="34999"/>
                </a:srgbClr>
              </a:outerShdw>
            </a:effectLst>
          </p:spPr>
          <p:txBody>
            <a:bodyPr lIns="45720" rIns="45720" anchor="ctr"/>
            <a:lstStyle/>
            <a:p>
              <a:endParaRPr lang="ru-RU"/>
            </a:p>
          </p:txBody>
        </p:sp>
        <p:pic>
          <p:nvPicPr>
            <p:cNvPr id="29" name="Picture 115" descr="industry-icon-png-18570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588" y="21103"/>
              <a:ext cx="463664" cy="46366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pic>
        <p:nvPicPr>
          <p:cNvPr id="30" name="Рисунок 29" descr="f1.eps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23728" y="3356992"/>
            <a:ext cx="576774" cy="74156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785786" y="6072206"/>
            <a:ext cx="285125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по окончании первого квартала, полугодия, девяти месяцев и </a:t>
            </a:r>
            <a:r>
              <a:rPr lang="ru-RU" sz="1300" b="1" dirty="0" smtClean="0">
                <a:solidFill>
                  <a:schemeClr val="tx1"/>
                </a:solidFill>
                <a:latin typeface="Times New Roman" pitchFamily="18" charset="0"/>
                <a:ea typeface="Arial Narrow" charset="0"/>
                <a:cs typeface="Times New Roman" pitchFamily="18" charset="0"/>
              </a:rPr>
              <a:t>календарного года</a:t>
            </a:r>
            <a:endParaRPr lang="ru-RU" sz="1300" b="1" dirty="0">
              <a:solidFill>
                <a:schemeClr val="tx1"/>
              </a:solidFill>
              <a:latin typeface="Times New Roman" pitchFamily="18" charset="0"/>
              <a:ea typeface="Arial Narrow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071934" y="6128761"/>
            <a:ext cx="4521053" cy="578882"/>
          </a:xfrm>
          <a:prstGeom prst="round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algn="ctr" defTabSz="914400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25-го числа месяца, следующего за отчетным </a:t>
            </a:r>
            <a:r>
              <a:rPr 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периодом</a:t>
            </a:r>
            <a:endParaRPr lang="ru-RU" sz="14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581" y="6208446"/>
            <a:ext cx="3052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36" descr="f1.eps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339752" y="3429096"/>
            <a:ext cx="520768" cy="66955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Овал 3"/>
          <p:cNvSpPr/>
          <p:nvPr/>
        </p:nvSpPr>
        <p:spPr>
          <a:xfrm>
            <a:off x="5868144" y="764704"/>
            <a:ext cx="1800200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Ранее форма ДСВ-3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01090" y="6332581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</a:p>
        </p:txBody>
      </p:sp>
      <p:pic>
        <p:nvPicPr>
          <p:cNvPr id="3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0957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71414"/>
            <a:ext cx="7933502" cy="357190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sp>
        <p:nvSpPr>
          <p:cNvPr id="2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652" y="6404019"/>
            <a:ext cx="500066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76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4282" y="428604"/>
            <a:ext cx="8715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hangingPunct="1"/>
            <a:r>
              <a:rPr lang="ru-RU" sz="1200" b="1" dirty="0" smtClean="0">
                <a:solidFill>
                  <a:srgbClr val="004D8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КЛАССИФИКАТОР</a:t>
            </a:r>
            <a:endParaRPr lang="ru-RU" sz="600" dirty="0" smtClean="0">
              <a:solidFill>
                <a:srgbClr val="004D86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914400" eaLnBrk="0"/>
            <a:r>
              <a:rPr lang="ru-RU" sz="1200" b="1" dirty="0" smtClean="0">
                <a:solidFill>
                  <a:srgbClr val="004D8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ПАРАМЕТРОВ, ИСПОЛЬЗУЕМЫХ ПРИ ЗАПОЛНЕНИИ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71472" y="150017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just" defTabSz="914400" eaLnBrk="0"/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Коды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причин увольнения</a:t>
            </a:r>
            <a:endParaRPr lang="ru-RU" sz="1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57161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571472" y="185736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территориальных условий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1472" y="221455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«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исчисления страхового стажа: основание</a:t>
            </a:r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 smtClean="0">
              <a:solidFill>
                <a:srgbClr val="004D8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57174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«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исчисления страхового стажа: дополнительные сведения</a:t>
            </a:r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 smtClean="0">
              <a:solidFill>
                <a:srgbClr val="004D8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71472" y="292893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«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досрочного назначения страховой пенсии: особые условия труда</a:t>
            </a:r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 smtClean="0">
              <a:solidFill>
                <a:srgbClr val="004D8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71472" y="328612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«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досрочного назначения страховой пенсии: основание</a:t>
            </a:r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71472" y="364331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специальной оценки условий труда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71472" y="400050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типа организации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71472" y="435769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наименования должности (профессии)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71472" y="471488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Коды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категорий персонала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71472" y="507207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Справочник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ученых званий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71472" y="542926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Справочник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почетных званий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71472" y="578645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Справочник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профессиональных квалификационных групп и квалификационных уровней (КУ)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71472" y="6143644"/>
            <a:ext cx="8364690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Классификатор выплат</a:t>
            </a: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885577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242767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599957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00037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35756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028717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71475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42913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78632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514351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550070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585789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6215082"/>
            <a:ext cx="194276" cy="18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28" y="0"/>
            <a:ext cx="571504" cy="5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779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4"/>
          <p:cNvSpPr txBox="1">
            <a:spLocks noGrp="1"/>
          </p:cNvSpPr>
          <p:nvPr/>
        </p:nvSpPr>
        <p:spPr bwMode="auto">
          <a:xfrm>
            <a:off x="6251576" y="6556375"/>
            <a:ext cx="5889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 eaLnBrk="1" hangingPunct="1">
              <a:spcBef>
                <a:spcPct val="20000"/>
              </a:spcBef>
            </a:pPr>
            <a:fld id="{310ED82D-4B97-4EF2-B80F-56F377DDA5A7}" type="slidenum">
              <a:rPr lang="ru-RU" altLang="ru-RU" sz="1100" b="1">
                <a:solidFill>
                  <a:schemeClr val="tx2"/>
                </a:solidFill>
                <a:latin typeface="Times New Roman" pitchFamily="18" charset="0"/>
              </a:rPr>
              <a:pPr algn="r" eaLnBrk="1" hangingPunct="1">
                <a:spcBef>
                  <a:spcPct val="20000"/>
                </a:spcBef>
              </a:pPr>
              <a:t>77</a:t>
            </a:fld>
            <a:endParaRPr lang="ru-RU" altLang="ru-RU" sz="1100" b="1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23555" name="Object 14"/>
          <p:cNvGraphicFramePr>
            <a:graphicFrameLocks noChangeAspect="1"/>
          </p:cNvGraphicFramePr>
          <p:nvPr/>
        </p:nvGraphicFramePr>
        <p:xfrm>
          <a:off x="-41275" y="0"/>
          <a:ext cx="9185275" cy="6889750"/>
        </p:xfrm>
        <a:graphic>
          <a:graphicData uri="http://schemas.openxmlformats.org/presentationml/2006/ole">
            <p:oleObj spid="_x0000_s1053" name="Фотография Photo Editor" r:id="rId3" imgW="18285714" imgH="13714286" progId="">
              <p:embed/>
            </p:oleObj>
          </a:graphicData>
        </a:graphic>
      </p:graphicFrame>
      <p:sp>
        <p:nvSpPr>
          <p:cNvPr id="23556" name="WordArt 15"/>
          <p:cNvSpPr>
            <a:spLocks noChangeArrowheads="1" noChangeShapeType="1" noTextEdit="1"/>
          </p:cNvSpPr>
          <p:nvPr/>
        </p:nvSpPr>
        <p:spPr bwMode="auto">
          <a:xfrm rot="-226092">
            <a:off x="1524000" y="2133600"/>
            <a:ext cx="5943600" cy="17526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20000"/>
                <a:gd name="adj2" fmla="val 275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0066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Спасибо за внимание </a:t>
            </a:r>
          </a:p>
        </p:txBody>
      </p:sp>
    </p:spTree>
    <p:extLst>
      <p:ext uri="{BB962C8B-B14F-4D97-AF65-F5344CB8AC3E}">
        <p14:creationId xmlns:p14="http://schemas.microsoft.com/office/powerpoint/2010/main" xmlns="" val="2766213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="" xmlns:a16="http://schemas.microsoft.com/office/drawing/2014/main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6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1600" dirty="0"/>
          </a:p>
        </p:txBody>
      </p:sp>
      <p:sp>
        <p:nvSpPr>
          <p:cNvPr id="48" name="Rectangle 4">
            <a:extLst>
              <a:ext uri="{FF2B5EF4-FFF2-40B4-BE49-F238E27FC236}">
                <a16:creationId xmlns="" xmlns:a16="http://schemas.microsoft.com/office/drawing/2014/main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-9976"/>
            <a:ext cx="7717069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Титульный лист формы ЕФС-1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104" y="428604"/>
            <a:ext cx="6877198" cy="6232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6952878" y="404664"/>
            <a:ext cx="2155626" cy="1656184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190754" y="664820"/>
            <a:ext cx="19177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Титульный лист является 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обязательным 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заполнения при представлении всех разделов и подразделов формы ЕФС-1.</a:t>
            </a:r>
          </a:p>
        </p:txBody>
      </p:sp>
      <p:sp>
        <p:nvSpPr>
          <p:cNvPr id="20" name="Выноска 2 19"/>
          <p:cNvSpPr/>
          <p:nvPr/>
        </p:nvSpPr>
        <p:spPr>
          <a:xfrm>
            <a:off x="6858016" y="2176289"/>
            <a:ext cx="2195810" cy="93871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312"/>
              <a:gd name="adj6" fmla="val -172722"/>
            </a:avLst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ОКФС»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«ОКОГУ», «ОКПО» - обязательны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заполнения при представлении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подраздела 1.3 формы ЕФС-1 (з/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гос.(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учреждений)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Выноска 2 20"/>
          <p:cNvSpPr/>
          <p:nvPr/>
        </p:nvSpPr>
        <p:spPr>
          <a:xfrm>
            <a:off x="6858016" y="3310245"/>
            <a:ext cx="2195810" cy="127727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2688"/>
              <a:gd name="adj6" fmla="val -237356"/>
            </a:avLst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Вновь созданные организации - страхователи по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ОСС указывают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 по данным органа 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гос.регистрации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начиная со второго года деятельности - код, подтвержденный в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органах Фонда.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714620"/>
            <a:ext cx="4680520" cy="28803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Выноска 2 21"/>
          <p:cNvSpPr/>
          <p:nvPr/>
        </p:nvSpPr>
        <p:spPr>
          <a:xfrm>
            <a:off x="6858016" y="4831878"/>
            <a:ext cx="2195810" cy="60016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65016"/>
              <a:gd name="adj6" fmla="val -76858"/>
            </a:avLst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заполнении ОГРН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юр. лица (13 знаков),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первых двух ячейках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проставляются нули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(00)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4071942"/>
            <a:ext cx="3143272" cy="28803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носка 2 16"/>
          <p:cNvSpPr/>
          <p:nvPr/>
        </p:nvSpPr>
        <p:spPr>
          <a:xfrm>
            <a:off x="6812509" y="5792579"/>
            <a:ext cx="2195810" cy="60016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83407"/>
              <a:gd name="adj6" fmla="val -208726"/>
            </a:avLst>
          </a:prstGeom>
          <a:noFill/>
          <a:ln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Заполняется при представлении сведений правопреемником за 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правопредшественника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2273524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>
            <a:extLst>
              <a:ext uri="{FF2B5EF4-FFF2-40B4-BE49-F238E27FC236}">
                <a16:creationId xmlns:a16="http://schemas.microsoft.com/office/drawing/2014/main" xmlns="" id="{41DA676A-2941-4544-8CD6-2A79607276D6}"/>
              </a:ext>
            </a:extLst>
          </p:cNvPr>
          <p:cNvSpPr>
            <a:spLocks/>
          </p:cNvSpPr>
          <p:nvPr/>
        </p:nvSpPr>
        <p:spPr bwMode="auto">
          <a:xfrm>
            <a:off x="424712" y="14006"/>
            <a:ext cx="7747687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">
            <a:extLst>
              <a:ext uri="{FF2B5EF4-FFF2-40B4-BE49-F238E27FC236}">
                <a16:creationId xmlns:a16="http://schemas.microsoft.com/office/drawing/2014/main" xmlns="" id="{DE642208-2581-4A45-A287-C58DF7F5790E}"/>
              </a:ext>
            </a:extLst>
          </p:cNvPr>
          <p:cNvSpPr>
            <a:spLocks/>
          </p:cNvSpPr>
          <p:nvPr/>
        </p:nvSpPr>
        <p:spPr bwMode="auto">
          <a:xfrm>
            <a:off x="455330" y="-9976"/>
            <a:ext cx="7717069" cy="43858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square" lIns="34289" tIns="34289" rIns="34289" bIns="34289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Verdana" pitchFamily="34" charset="0"/>
              </a:rPr>
              <a:t>Спецификация титульного листа формы ЕФС-1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 pitchFamily="34" charset="0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xmlns="" id="{4753B994-723F-304D-BB09-578D042BA6B0}"/>
              </a:ext>
            </a:extLst>
          </p:cNvPr>
          <p:cNvSpPr>
            <a:spLocks/>
          </p:cNvSpPr>
          <p:nvPr/>
        </p:nvSpPr>
        <p:spPr bwMode="auto">
          <a:xfrm flipH="1">
            <a:off x="0" y="14006"/>
            <a:ext cx="342104" cy="390658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lIns="34289" tIns="34289" rIns="34289" bIns="34289" anchor="ctr"/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4492955"/>
              </p:ext>
            </p:extLst>
          </p:nvPr>
        </p:nvGraphicFramePr>
        <p:xfrm>
          <a:off x="35496" y="428604"/>
          <a:ext cx="9073007" cy="6458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4070"/>
                <a:gridCol w="1790186"/>
                <a:gridCol w="6768751"/>
              </a:tblGrid>
              <a:tr h="2779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Номер поля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Правила заполнения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9833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Регистрационный номер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Регистрационный номер организации работодателя, предоставившего форму 	</a:t>
                      </a:r>
                    </a:p>
                  </a:txBody>
                  <a:tcPr marL="68580" marR="68580" marT="0" marB="0" anchor="b"/>
                </a:tc>
              </a:tr>
              <a:tr h="355104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организации работодателя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организации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ИНН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ИНН организации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КПП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КПП организации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ОКФС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цифровой код в соответствии с Общероссийским классификатором форм собственности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ОКОГУ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цифровой код, присвоенный организации в соответствии с Общероссийским классификатором органов государственной власти и управления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ОКПО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цифровой код, присвоенный организации в соответствии с Общероссийским классификатором предприятий и организаций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ОКВЭД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по Общероссийскому классификатору видов экономической деятельности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ОГРН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основной государственный регистрационный номер работодателя, предоставившего форму, если он - юридическое лицо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ОГРН(ИП)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основной государственный регистрационный номер работодателя, предоставившего форму, если он - индивидуальный предприниматель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Телефон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городской или мобильный номер телефона страхователя с кодом города или оператора сотовой связи соответственно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</a:t>
                      </a: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почта 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адрес электронной почты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Регистрационный номер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Регистрационный номер организации работодателя, за которого представляются сведения </a:t>
                      </a:r>
                    </a:p>
                  </a:txBody>
                  <a:tcPr marL="68580" marR="68580" marT="0" marB="0"/>
                </a:tc>
              </a:tr>
              <a:tr h="355104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организации работодателя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организации работодателя, за которого представляются сведения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ИНН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ИНН организации работодателя, за которого представляются сведения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КПП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КПП организации работодателя, за которого представляются сведения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ОКФС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цифровой код в соответствии с Общероссийским классификатором форм собственности работодателя, за которого предоставляются сведения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ОКОГУ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цифровой код, присвоенный организации в соответствии с Общероссийским классификатором органов государственной власти и управления работодателя, за которого предоставляются сведения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ОКПО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цифровой код, присвоенный организации в соответствии с Общероссийским классификатором предприятий и организаций работодателя, за которого предоставляются сведения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ОКВЭД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 по Общероссийскому классификатору видов экономической деятельности работодателя, за которого предоставляются сведения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ОГРН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основной государственный регистрационный номер работодателя, за которого предоставляются сведения, если он - юридическое лицо </a:t>
                      </a:r>
                    </a:p>
                  </a:txBody>
                  <a:tcPr marL="68580" marR="68580" marT="0" marB="0"/>
                </a:tc>
              </a:tr>
              <a:tr h="355104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организации работодателя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организации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ИНН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ИНН организации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195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КПП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КПП организации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  <a:tr h="2719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  <a:endParaRPr lang="ru-RU" sz="11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ОКФС 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Указывается цифровой код в соответствии с Общероссийским классификатором форм собственности работодателя, предоставившего форму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72528" y="6357958"/>
            <a:ext cx="428628" cy="382567"/>
          </a:xfrm>
          <a:noFill/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pic>
        <p:nvPicPr>
          <p:cNvPr id="11" name="Picture 2" descr="https://avatars.mds.yandex.net/get-entity_search/2347736/608871505/S114x114FitScale_2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214" y="0"/>
            <a:ext cx="785818" cy="785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98435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12380</TotalTime>
  <Words>18776</Words>
  <Application>Microsoft Office PowerPoint</Application>
  <PresentationFormat>Экран (4:3)</PresentationFormat>
  <Paragraphs>2008</Paragraphs>
  <Slides>77</Slides>
  <Notes>63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79" baseType="lpstr">
      <vt:lpstr>Тема Office</vt:lpstr>
      <vt:lpstr>Фотография Photo Editor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agde</dc:creator>
  <cp:lastModifiedBy>Колобкова Елена Аркадьевна</cp:lastModifiedBy>
  <cp:revision>985</cp:revision>
  <cp:lastPrinted>2022-12-14T12:18:49Z</cp:lastPrinted>
  <dcterms:modified xsi:type="dcterms:W3CDTF">2026-07-01T14:00:29Z</dcterms:modified>
</cp:coreProperties>
</file>