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90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/>
          <p:cNvPicPr/>
          <p:nvPr/>
        </p:nvPicPr>
        <p:blipFill>
          <a:blip r:embed="rId14"/>
          <a:srcRect l="33789"/>
          <a:stretch/>
        </p:blipFill>
        <p:spPr>
          <a:xfrm>
            <a:off x="2160" y="0"/>
            <a:ext cx="8071920" cy="6857280"/>
          </a:xfrm>
          <a:prstGeom prst="rect">
            <a:avLst/>
          </a:prstGeom>
          <a:ln>
            <a:noFill/>
          </a:ln>
        </p:spPr>
      </p:pic>
      <p:pic>
        <p:nvPicPr>
          <p:cNvPr id="8" name="Рисунок 8"/>
          <p:cNvPicPr/>
          <p:nvPr/>
        </p:nvPicPr>
        <p:blipFill>
          <a:blip r:embed="rId14"/>
          <a:srcRect l="87633"/>
          <a:stretch/>
        </p:blipFill>
        <p:spPr>
          <a:xfrm flipH="1">
            <a:off x="8075880" y="0"/>
            <a:ext cx="1506960" cy="6857280"/>
          </a:xfrm>
          <a:prstGeom prst="rect">
            <a:avLst/>
          </a:prstGeom>
          <a:ln>
            <a:noFill/>
          </a:ln>
        </p:spPr>
      </p:pic>
      <p:pic>
        <p:nvPicPr>
          <p:cNvPr id="2" name="Рисунок 9"/>
          <p:cNvPicPr/>
          <p:nvPr/>
        </p:nvPicPr>
        <p:blipFill>
          <a:blip r:embed="rId14"/>
          <a:srcRect l="87633"/>
          <a:stretch/>
        </p:blipFill>
        <p:spPr>
          <a:xfrm>
            <a:off x="9582840" y="0"/>
            <a:ext cx="1506960" cy="685728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10"/>
          <p:cNvPicPr/>
          <p:nvPr/>
        </p:nvPicPr>
        <p:blipFill>
          <a:blip r:embed="rId14"/>
          <a:srcRect l="87633"/>
          <a:stretch/>
        </p:blipFill>
        <p:spPr>
          <a:xfrm flipH="1">
            <a:off x="11091240" y="0"/>
            <a:ext cx="1098360" cy="6857280"/>
          </a:xfrm>
          <a:prstGeom prst="rect">
            <a:avLst/>
          </a:prstGeom>
          <a:ln>
            <a:noFill/>
          </a:ln>
        </p:spPr>
      </p:pic>
      <p:pic>
        <p:nvPicPr>
          <p:cNvPr id="4" name="Рисунок 7"/>
          <p:cNvPicPr/>
          <p:nvPr/>
        </p:nvPicPr>
        <p:blipFill>
          <a:blip r:embed="rId14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ln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454680"/>
            <a:ext cx="105148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7"/>
          <p:cNvPicPr/>
          <p:nvPr/>
        </p:nvPicPr>
        <p:blipFill>
          <a:blip r:embed="rId14"/>
          <a:srcRect l="33789"/>
          <a:stretch/>
        </p:blipFill>
        <p:spPr>
          <a:xfrm>
            <a:off x="2160" y="0"/>
            <a:ext cx="8071920" cy="6857280"/>
          </a:xfrm>
          <a:prstGeom prst="rect">
            <a:avLst/>
          </a:prstGeom>
          <a:ln>
            <a:noFill/>
          </a:ln>
        </p:spPr>
      </p:pic>
      <p:pic>
        <p:nvPicPr>
          <p:cNvPr id="44" name="Рисунок 8"/>
          <p:cNvPicPr/>
          <p:nvPr/>
        </p:nvPicPr>
        <p:blipFill>
          <a:blip r:embed="rId14"/>
          <a:srcRect l="87633"/>
          <a:stretch/>
        </p:blipFill>
        <p:spPr>
          <a:xfrm flipH="1">
            <a:off x="8075880" y="0"/>
            <a:ext cx="1506960" cy="6857280"/>
          </a:xfrm>
          <a:prstGeom prst="rect">
            <a:avLst/>
          </a:prstGeom>
          <a:ln>
            <a:noFill/>
          </a:ln>
        </p:spPr>
      </p:pic>
      <p:pic>
        <p:nvPicPr>
          <p:cNvPr id="45" name="Рисунок 9"/>
          <p:cNvPicPr/>
          <p:nvPr/>
        </p:nvPicPr>
        <p:blipFill>
          <a:blip r:embed="rId14"/>
          <a:srcRect l="87633"/>
          <a:stretch/>
        </p:blipFill>
        <p:spPr>
          <a:xfrm>
            <a:off x="9582840" y="0"/>
            <a:ext cx="1506960" cy="6857280"/>
          </a:xfrm>
          <a:prstGeom prst="rect">
            <a:avLst/>
          </a:prstGeom>
          <a:ln>
            <a:noFill/>
          </a:ln>
        </p:spPr>
      </p:pic>
      <p:pic>
        <p:nvPicPr>
          <p:cNvPr id="46" name="Рисунок 10"/>
          <p:cNvPicPr/>
          <p:nvPr/>
        </p:nvPicPr>
        <p:blipFill>
          <a:blip r:embed="rId14"/>
          <a:srcRect l="87633"/>
          <a:stretch/>
        </p:blipFill>
        <p:spPr>
          <a:xfrm flipH="1">
            <a:off x="11091240" y="0"/>
            <a:ext cx="1098360" cy="6857280"/>
          </a:xfrm>
          <a:prstGeom prst="rect">
            <a:avLst/>
          </a:prstGeom>
          <a:ln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5112000" y="216000"/>
            <a:ext cx="6695640" cy="179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10800">
              <a:lnSpc>
                <a:spcPts val="3696"/>
              </a:lnSpc>
              <a:spcBef>
                <a:spcPts val="488"/>
              </a:spcBef>
            </a:pPr>
            <a:r>
              <a:rPr lang="ru-RU" sz="4400" b="0" strike="noStrike" spc="-1">
                <a:solidFill>
                  <a:srgbClr val="000000"/>
                </a:solidFill>
                <a:latin typeface="Lab Grotesque K Bold"/>
              </a:rPr>
              <a:t>Изменения по заполнению формы </a:t>
            </a:r>
            <a:r>
              <a:t/>
            </a:r>
            <a:br/>
            <a:r>
              <a:rPr lang="ru-RU" sz="4400" b="0" strike="noStrike" spc="-1">
                <a:solidFill>
                  <a:srgbClr val="000000"/>
                </a:solidFill>
                <a:latin typeface="Lab Grotesque K Bold"/>
              </a:rPr>
              <a:t>ЕФС-1 с 2024 года</a:t>
            </a: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237" name="Group 2"/>
          <p:cNvGrpSpPr/>
          <p:nvPr/>
        </p:nvGrpSpPr>
        <p:grpSpPr>
          <a:xfrm>
            <a:off x="1143000" y="1224000"/>
            <a:ext cx="5193000" cy="684720"/>
            <a:chOff x="1143000" y="1224000"/>
            <a:chExt cx="5193000" cy="684720"/>
          </a:xfrm>
        </p:grpSpPr>
        <p:sp>
          <p:nvSpPr>
            <p:cNvPr id="238" name="Line 3"/>
            <p:cNvSpPr/>
            <p:nvPr/>
          </p:nvSpPr>
          <p:spPr>
            <a:xfrm>
              <a:off x="1535400" y="1882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9" name="CustomShape 4"/>
            <p:cNvSpPr/>
            <p:nvPr/>
          </p:nvSpPr>
          <p:spPr>
            <a:xfrm rot="3419400">
              <a:off x="1251720" y="1306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0" name="CustomShape 5"/>
            <p:cNvSpPr/>
            <p:nvPr/>
          </p:nvSpPr>
          <p:spPr>
            <a:xfrm>
              <a:off x="2936880" y="1393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1" name="CustomShape 6"/>
            <p:cNvSpPr/>
            <p:nvPr/>
          </p:nvSpPr>
          <p:spPr>
            <a:xfrm>
              <a:off x="1316160" y="1349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42" name="Group 7"/>
          <p:cNvGrpSpPr/>
          <p:nvPr/>
        </p:nvGrpSpPr>
        <p:grpSpPr>
          <a:xfrm>
            <a:off x="1224360" y="3706920"/>
            <a:ext cx="5193000" cy="684720"/>
            <a:chOff x="1224360" y="3706920"/>
            <a:chExt cx="5193000" cy="684720"/>
          </a:xfrm>
        </p:grpSpPr>
        <p:sp>
          <p:nvSpPr>
            <p:cNvPr id="243" name="Line 8"/>
            <p:cNvSpPr/>
            <p:nvPr/>
          </p:nvSpPr>
          <p:spPr>
            <a:xfrm>
              <a:off x="1616760" y="4365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4" name="CustomShape 9"/>
            <p:cNvSpPr/>
            <p:nvPr/>
          </p:nvSpPr>
          <p:spPr>
            <a:xfrm rot="3419400">
              <a:off x="1333080" y="3789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5" name="CustomShape 10"/>
            <p:cNvSpPr/>
            <p:nvPr/>
          </p:nvSpPr>
          <p:spPr>
            <a:xfrm>
              <a:off x="3018240" y="3876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6" name="CustomShape 11"/>
            <p:cNvSpPr/>
            <p:nvPr/>
          </p:nvSpPr>
          <p:spPr>
            <a:xfrm>
              <a:off x="1397520" y="3832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47" name="Group 12"/>
          <p:cNvGrpSpPr/>
          <p:nvPr/>
        </p:nvGrpSpPr>
        <p:grpSpPr>
          <a:xfrm>
            <a:off x="1296360" y="5146920"/>
            <a:ext cx="5193000" cy="684720"/>
            <a:chOff x="1296360" y="5146920"/>
            <a:chExt cx="5193000" cy="684720"/>
          </a:xfrm>
        </p:grpSpPr>
        <p:sp>
          <p:nvSpPr>
            <p:cNvPr id="248" name="Line 13"/>
            <p:cNvSpPr/>
            <p:nvPr/>
          </p:nvSpPr>
          <p:spPr>
            <a:xfrm>
              <a:off x="1690560" y="580392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9" name="CustomShape 14"/>
            <p:cNvSpPr/>
            <p:nvPr/>
          </p:nvSpPr>
          <p:spPr>
            <a:xfrm rot="3419400">
              <a:off x="1405080" y="5229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0" name="CustomShape 15"/>
            <p:cNvSpPr/>
            <p:nvPr/>
          </p:nvSpPr>
          <p:spPr>
            <a:xfrm>
              <a:off x="3090240" y="5316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1" name="CustomShape 16"/>
            <p:cNvSpPr/>
            <p:nvPr/>
          </p:nvSpPr>
          <p:spPr>
            <a:xfrm>
              <a:off x="1469520" y="5272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252" name="CustomShape 17"/>
          <p:cNvSpPr/>
          <p:nvPr/>
        </p:nvSpPr>
        <p:spPr>
          <a:xfrm>
            <a:off x="1787760" y="1296000"/>
            <a:ext cx="1016388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о страховом стаже  производится по каждому страхователю отдельно на основании следующих данных: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53" name="CustomShape 18"/>
          <p:cNvSpPr/>
          <p:nvPr/>
        </p:nvSpPr>
        <p:spPr>
          <a:xfrm>
            <a:off x="1224000" y="2016000"/>
            <a:ext cx="10967760" cy="14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формы СЗВ-ТД за периоды до 2023 года;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формы ЕФС-1 (подраздел 1.1 «Сведения о трудовой (иной) деятельности»);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формы СЗВ-СТАЖ, представленной страхователем за 2022 год, с учетом форм 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</a:rPr>
              <a:t>СЗВ-КОРР и СЗВ-КОРР-ПФР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54" name="CustomShape 19"/>
          <p:cNvSpPr/>
          <p:nvPr/>
        </p:nvSpPr>
        <p:spPr>
          <a:xfrm>
            <a:off x="1921320" y="3542040"/>
            <a:ext cx="99356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Кроме того, при формировании сведений о страховом стаже ЗЛ используются сведения из ежеквартальных расчетов по страховым взносам, поступающих в СФР из ФНС России, а также информация из карточки плательщика подсистемы «Администрирование страховых взносов».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55" name="CustomShape 20"/>
          <p:cNvSpPr/>
          <p:nvPr/>
        </p:nvSpPr>
        <p:spPr>
          <a:xfrm>
            <a:off x="2016000" y="4953960"/>
            <a:ext cx="99356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Для дополнения сведений о страховом стаже информацией о периодах выплаты ЗЛ пособия по временной нетрудоспособности, пособия по беременности и родам и ежемесячного пособия по уходу за ребенком используются данные из ФГИС ЕИИС «Соцстрах».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257" name="Group 2"/>
          <p:cNvGrpSpPr/>
          <p:nvPr/>
        </p:nvGrpSpPr>
        <p:grpSpPr>
          <a:xfrm>
            <a:off x="1080360" y="1762920"/>
            <a:ext cx="5193000" cy="684720"/>
            <a:chOff x="1080360" y="1762920"/>
            <a:chExt cx="5193000" cy="684720"/>
          </a:xfrm>
        </p:grpSpPr>
        <p:sp>
          <p:nvSpPr>
            <p:cNvPr id="258" name="Line 3"/>
            <p:cNvSpPr/>
            <p:nvPr/>
          </p:nvSpPr>
          <p:spPr>
            <a:xfrm>
              <a:off x="1472760" y="2421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9" name="CustomShape 4"/>
            <p:cNvSpPr/>
            <p:nvPr/>
          </p:nvSpPr>
          <p:spPr>
            <a:xfrm rot="3419400">
              <a:off x="1189080" y="1845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0" name="CustomShape 5"/>
            <p:cNvSpPr/>
            <p:nvPr/>
          </p:nvSpPr>
          <p:spPr>
            <a:xfrm>
              <a:off x="2874240" y="193248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1" name="CustomShape 6"/>
            <p:cNvSpPr/>
            <p:nvPr/>
          </p:nvSpPr>
          <p:spPr>
            <a:xfrm>
              <a:off x="1253520" y="1888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62" name="Group 7"/>
          <p:cNvGrpSpPr/>
          <p:nvPr/>
        </p:nvGrpSpPr>
        <p:grpSpPr>
          <a:xfrm>
            <a:off x="1143000" y="3168000"/>
            <a:ext cx="5193000" cy="684720"/>
            <a:chOff x="1143000" y="3168000"/>
            <a:chExt cx="5193000" cy="684720"/>
          </a:xfrm>
        </p:grpSpPr>
        <p:sp>
          <p:nvSpPr>
            <p:cNvPr id="263" name="Line 8"/>
            <p:cNvSpPr/>
            <p:nvPr/>
          </p:nvSpPr>
          <p:spPr>
            <a:xfrm>
              <a:off x="1535400" y="382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4" name="CustomShape 9"/>
            <p:cNvSpPr/>
            <p:nvPr/>
          </p:nvSpPr>
          <p:spPr>
            <a:xfrm rot="3419400">
              <a:off x="1251720" y="325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5" name="CustomShape 10"/>
            <p:cNvSpPr/>
            <p:nvPr/>
          </p:nvSpPr>
          <p:spPr>
            <a:xfrm>
              <a:off x="2936880" y="3337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6" name="CustomShape 11"/>
            <p:cNvSpPr/>
            <p:nvPr/>
          </p:nvSpPr>
          <p:spPr>
            <a:xfrm>
              <a:off x="1316160" y="329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67" name="Group 12"/>
          <p:cNvGrpSpPr/>
          <p:nvPr/>
        </p:nvGrpSpPr>
        <p:grpSpPr>
          <a:xfrm>
            <a:off x="1224360" y="4680000"/>
            <a:ext cx="5193000" cy="684720"/>
            <a:chOff x="1224360" y="4680000"/>
            <a:chExt cx="5193000" cy="684720"/>
          </a:xfrm>
        </p:grpSpPr>
        <p:sp>
          <p:nvSpPr>
            <p:cNvPr id="268" name="Line 13"/>
            <p:cNvSpPr/>
            <p:nvPr/>
          </p:nvSpPr>
          <p:spPr>
            <a:xfrm>
              <a:off x="1618560" y="533700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9" name="CustomShape 14"/>
            <p:cNvSpPr/>
            <p:nvPr/>
          </p:nvSpPr>
          <p:spPr>
            <a:xfrm rot="3419400">
              <a:off x="1333080" y="4762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0" name="CustomShape 15"/>
            <p:cNvSpPr/>
            <p:nvPr/>
          </p:nvSpPr>
          <p:spPr>
            <a:xfrm>
              <a:off x="3018240" y="4849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1" name="CustomShape 16"/>
            <p:cNvSpPr/>
            <p:nvPr/>
          </p:nvSpPr>
          <p:spPr>
            <a:xfrm>
              <a:off x="1397520" y="480564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272" name="CustomShape 17"/>
          <p:cNvSpPr/>
          <p:nvPr/>
        </p:nvSpPr>
        <p:spPr>
          <a:xfrm>
            <a:off x="3446280" y="936000"/>
            <a:ext cx="569736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Порядок формирования сведений о страховом стаже: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73" name="CustomShape 18"/>
          <p:cNvSpPr/>
          <p:nvPr/>
        </p:nvSpPr>
        <p:spPr>
          <a:xfrm>
            <a:off x="1800000" y="1345320"/>
            <a:ext cx="10151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Дата начала периода работы равна 1 января 2023 года при формировании сведений в отношении ЗЛ, у которых на ИЛС последнее кадровое мероприятие по состоянию на 31.12.2023 года «ПРИЕМ», «ПЕРЕВОД», «ПЕРЕИМЕНОВАНИЕ», «УСТАНОВЛЕНИЕ (ПРИСВОЕНИЕ)», «ВОЗОБНОВЛЕНИЕ» либо «НАЧАЛО ДОГОВОРА ГПХ»;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74" name="CustomShape 19"/>
          <p:cNvSpPr/>
          <p:nvPr/>
        </p:nvSpPr>
        <p:spPr>
          <a:xfrm>
            <a:off x="1860120" y="2723760"/>
            <a:ext cx="1001952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Если страхователь в отчетном году снят с учета в связи с перерегистрацией (изменением места жительства) то сведения о страховом стаже формируются по действующему (новому) по состоянию на 1 число 2023 года регистрационному номеру, который определяется по связке между регистрационными номерами;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75" name="CustomShape 20"/>
          <p:cNvSpPr/>
          <p:nvPr/>
        </p:nvSpPr>
        <p:spPr>
          <a:xfrm>
            <a:off x="1944000" y="4032000"/>
            <a:ext cx="10151640" cy="146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В случае если последнее кадровое мероприятие представлено страхователем с кодом категории 31, 33, 34, 24 (</a:t>
            </a:r>
            <a:r>
              <a:rPr lang="ru-RU" sz="1800" b="1" strike="noStrike" spc="-1">
                <a:solidFill>
                  <a:srgbClr val="C9211E"/>
                </a:solidFill>
                <a:latin typeface="Times New Roman"/>
              </a:rPr>
              <a:t>парные категории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), и данный страхователь по состоянию на 31.12.2022 года снят с учета, то при наличии действующего по состоянию на 01.01.2023 года соответствующего (по ИНН) регистрационного номера сведения о страховом стаже формируются по регистрационному номеру с кодом категории 91, 94, 92, 96 соответственно.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277" name="Group 2"/>
          <p:cNvGrpSpPr/>
          <p:nvPr/>
        </p:nvGrpSpPr>
        <p:grpSpPr>
          <a:xfrm>
            <a:off x="1071000" y="1834920"/>
            <a:ext cx="5193000" cy="684720"/>
            <a:chOff x="1071000" y="1834920"/>
            <a:chExt cx="5193000" cy="684720"/>
          </a:xfrm>
        </p:grpSpPr>
        <p:sp>
          <p:nvSpPr>
            <p:cNvPr id="278" name="Line 3"/>
            <p:cNvSpPr/>
            <p:nvPr/>
          </p:nvSpPr>
          <p:spPr>
            <a:xfrm>
              <a:off x="1463400" y="2493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9" name="CustomShape 4"/>
            <p:cNvSpPr/>
            <p:nvPr/>
          </p:nvSpPr>
          <p:spPr>
            <a:xfrm rot="3419400">
              <a:off x="1179720" y="1917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0" name="CustomShape 5"/>
            <p:cNvSpPr/>
            <p:nvPr/>
          </p:nvSpPr>
          <p:spPr>
            <a:xfrm>
              <a:off x="2864880" y="200448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1" name="CustomShape 6"/>
            <p:cNvSpPr/>
            <p:nvPr/>
          </p:nvSpPr>
          <p:spPr>
            <a:xfrm>
              <a:off x="1244160" y="1960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82" name="Group 7"/>
          <p:cNvGrpSpPr/>
          <p:nvPr/>
        </p:nvGrpSpPr>
        <p:grpSpPr>
          <a:xfrm>
            <a:off x="1080360" y="3058920"/>
            <a:ext cx="5193000" cy="684720"/>
            <a:chOff x="1080360" y="3058920"/>
            <a:chExt cx="5193000" cy="684720"/>
          </a:xfrm>
        </p:grpSpPr>
        <p:sp>
          <p:nvSpPr>
            <p:cNvPr id="283" name="Line 8"/>
            <p:cNvSpPr/>
            <p:nvPr/>
          </p:nvSpPr>
          <p:spPr>
            <a:xfrm>
              <a:off x="1472760" y="3717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4" name="CustomShape 9"/>
            <p:cNvSpPr/>
            <p:nvPr/>
          </p:nvSpPr>
          <p:spPr>
            <a:xfrm rot="3419400">
              <a:off x="1189080" y="3141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CustomShape 10"/>
            <p:cNvSpPr/>
            <p:nvPr/>
          </p:nvSpPr>
          <p:spPr>
            <a:xfrm>
              <a:off x="2874240" y="3228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CustomShape 11"/>
            <p:cNvSpPr/>
            <p:nvPr/>
          </p:nvSpPr>
          <p:spPr>
            <a:xfrm>
              <a:off x="1253520" y="3184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287" name="CustomShape 12"/>
          <p:cNvSpPr/>
          <p:nvPr/>
        </p:nvSpPr>
        <p:spPr>
          <a:xfrm>
            <a:off x="2934360" y="1020960"/>
            <a:ext cx="67852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Порядок формирования сведений о страховом стаже: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88" name="CustomShape 13"/>
          <p:cNvSpPr/>
          <p:nvPr/>
        </p:nvSpPr>
        <p:spPr>
          <a:xfrm>
            <a:off x="1800000" y="1417320"/>
            <a:ext cx="10367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Если стаж за 2022 год, учтенный на основании форм СЗВ-СТАЖ, СЗВ-КОРР (СЗВ-КОРР-ПФР), заканчивается ранее 31.12.2022 или 31.12.2022 с отметкой об увольнении, а последнее КМ ПРИЕМ имеет дату ранее, чем дата окончания стажа, а УВОЛЬНЕНИЕ не сдавалось, то сведения о стаже за 2023 год не формируются;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89" name="CustomShape 14"/>
          <p:cNvSpPr/>
          <p:nvPr/>
        </p:nvSpPr>
        <p:spPr>
          <a:xfrm>
            <a:off x="1758240" y="3058920"/>
            <a:ext cx="997740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Дата начала периода работы в 2023 году равна дате соответствующего кадрового мероприятия в следующих случаях: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90" name="CustomShape 15"/>
          <p:cNvSpPr/>
          <p:nvPr/>
        </p:nvSpPr>
        <p:spPr>
          <a:xfrm>
            <a:off x="1512000" y="3902040"/>
            <a:ext cx="104396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при формировании сведений в отношении ЗЛ, по которым в течение отчетного периода поступили кадровые мероприятия «ПРИЕМ» или «НАЧАЛО ДОГОВОРА ГПХ»;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291" name="CustomShape 16"/>
          <p:cNvSpPr/>
          <p:nvPr/>
        </p:nvSpPr>
        <p:spPr>
          <a:xfrm>
            <a:off x="1512000" y="4680000"/>
            <a:ext cx="10151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при формировании сведений в отношении ЗЛ, по которым в течение отчетного периода поступили кадровые мероприятия с типом «ПЕРЕВОД», «ПЕРЕИМЕНОВАНИЕ», по реорганизованным в 2023 году страхователям. </a:t>
            </a:r>
            <a:r>
              <a:rPr lang="ru-RU" sz="1800" b="0" strike="noStrike" spc="-1">
                <a:solidFill>
                  <a:srgbClr val="C9211E"/>
                </a:solidFill>
                <a:latin typeface="Times New Roman"/>
              </a:rPr>
              <a:t>При этом сведения о страховом стаже ЗЛ формируются по действующему (новому) регистрационному номеру страхователя, указанному в документе «РЕГНОМ».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293" name="Group 2"/>
          <p:cNvGrpSpPr/>
          <p:nvPr/>
        </p:nvGrpSpPr>
        <p:grpSpPr>
          <a:xfrm>
            <a:off x="1071000" y="2088000"/>
            <a:ext cx="5193000" cy="684720"/>
            <a:chOff x="1071000" y="2088000"/>
            <a:chExt cx="5193000" cy="684720"/>
          </a:xfrm>
        </p:grpSpPr>
        <p:sp>
          <p:nvSpPr>
            <p:cNvPr id="294" name="Line 3"/>
            <p:cNvSpPr/>
            <p:nvPr/>
          </p:nvSpPr>
          <p:spPr>
            <a:xfrm>
              <a:off x="1463400" y="274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5" name="CustomShape 4"/>
            <p:cNvSpPr/>
            <p:nvPr/>
          </p:nvSpPr>
          <p:spPr>
            <a:xfrm rot="3419400">
              <a:off x="1179720" y="217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6" name="CustomShape 5"/>
            <p:cNvSpPr/>
            <p:nvPr/>
          </p:nvSpPr>
          <p:spPr>
            <a:xfrm>
              <a:off x="2864880" y="2257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7" name="CustomShape 6"/>
            <p:cNvSpPr/>
            <p:nvPr/>
          </p:nvSpPr>
          <p:spPr>
            <a:xfrm>
              <a:off x="1244160" y="221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98" name="Group 7"/>
          <p:cNvGrpSpPr/>
          <p:nvPr/>
        </p:nvGrpSpPr>
        <p:grpSpPr>
          <a:xfrm>
            <a:off x="1143000" y="3058920"/>
            <a:ext cx="5193000" cy="684720"/>
            <a:chOff x="1143000" y="3058920"/>
            <a:chExt cx="5193000" cy="684720"/>
          </a:xfrm>
        </p:grpSpPr>
        <p:sp>
          <p:nvSpPr>
            <p:cNvPr id="299" name="Line 8"/>
            <p:cNvSpPr/>
            <p:nvPr/>
          </p:nvSpPr>
          <p:spPr>
            <a:xfrm>
              <a:off x="1535400" y="3717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0" name="CustomShape 9"/>
            <p:cNvSpPr/>
            <p:nvPr/>
          </p:nvSpPr>
          <p:spPr>
            <a:xfrm rot="3419400">
              <a:off x="1251720" y="3141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1" name="CustomShape 10"/>
            <p:cNvSpPr/>
            <p:nvPr/>
          </p:nvSpPr>
          <p:spPr>
            <a:xfrm>
              <a:off x="2936880" y="3228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2" name="CustomShape 11"/>
            <p:cNvSpPr/>
            <p:nvPr/>
          </p:nvSpPr>
          <p:spPr>
            <a:xfrm>
              <a:off x="1316160" y="3184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03" name="CustomShape 12"/>
          <p:cNvSpPr/>
          <p:nvPr/>
        </p:nvSpPr>
        <p:spPr>
          <a:xfrm>
            <a:off x="2934360" y="1020960"/>
            <a:ext cx="67852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Порядок формирования сведений о страховом стаже: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304" name="CustomShape 13"/>
          <p:cNvSpPr/>
          <p:nvPr/>
        </p:nvSpPr>
        <p:spPr>
          <a:xfrm>
            <a:off x="1728000" y="1390680"/>
            <a:ext cx="10295640" cy="146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Дата окончания периода работы равна 31 декабря 2023 года в случае отсутствия в течение 2023 года КМ «УВОЛЬНЕНИЕ», «ОКОНЧАНИЕ ДОГОВОРА ГПХ» и факта снятия с учета страхователя в органах СФР, а также в случае наличия нескольких пар КМ с началом трудовых (гражданско-правовых отношений), одна из которых не закрыта (например, представлено два КМ «НАЧАЛО ДОГОВОРА ГПХ» и только одно КМ «ОКОНЧАНИЕ ДОГОВОРА ГПХ»);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05" name="CustomShape 14"/>
          <p:cNvSpPr/>
          <p:nvPr/>
        </p:nvSpPr>
        <p:spPr>
          <a:xfrm>
            <a:off x="1872000" y="2894040"/>
            <a:ext cx="964872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Дата окончания периода работы равна дате соответствующего кадрового мероприятия при формировании сведений в отношении ЗЛ, по которым в течение отчетного периода поступили кадровые мероприятия «УВОЛЬНЕНИЕ», и «ОКОНЧАНИЕ ДОГОВОРА ГПХ»;</a:t>
            </a:r>
            <a:endParaRPr lang="ru-RU" sz="1800" b="0" strike="noStrike" spc="-1">
              <a:latin typeface="Arial"/>
            </a:endParaRPr>
          </a:p>
        </p:txBody>
      </p:sp>
      <p:grpSp>
        <p:nvGrpSpPr>
          <p:cNvPr id="306" name="Group 15"/>
          <p:cNvGrpSpPr/>
          <p:nvPr/>
        </p:nvGrpSpPr>
        <p:grpSpPr>
          <a:xfrm>
            <a:off x="1224360" y="4248000"/>
            <a:ext cx="5193000" cy="684720"/>
            <a:chOff x="1224360" y="4248000"/>
            <a:chExt cx="5193000" cy="684720"/>
          </a:xfrm>
        </p:grpSpPr>
        <p:sp>
          <p:nvSpPr>
            <p:cNvPr id="307" name="Line 16"/>
            <p:cNvSpPr/>
            <p:nvPr/>
          </p:nvSpPr>
          <p:spPr>
            <a:xfrm>
              <a:off x="1618560" y="490500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8" name="CustomShape 17"/>
            <p:cNvSpPr/>
            <p:nvPr/>
          </p:nvSpPr>
          <p:spPr>
            <a:xfrm rot="3419400">
              <a:off x="1333080" y="433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9" name="CustomShape 18"/>
            <p:cNvSpPr/>
            <p:nvPr/>
          </p:nvSpPr>
          <p:spPr>
            <a:xfrm>
              <a:off x="3018240" y="4417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0" name="CustomShape 19"/>
            <p:cNvSpPr/>
            <p:nvPr/>
          </p:nvSpPr>
          <p:spPr>
            <a:xfrm>
              <a:off x="1397520" y="437364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11" name="CustomShape 20"/>
          <p:cNvSpPr/>
          <p:nvPr/>
        </p:nvSpPr>
        <p:spPr>
          <a:xfrm>
            <a:off x="1944000" y="4046400"/>
            <a:ext cx="99356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В случае если страхователь снят с учета, датой окончания периода работы считается дата «Дата снятия/дата смерти» в ИФНС (дополнительная информация в карточке плательщика СВ подсистемы АСВ.</a:t>
            </a:r>
            <a:endParaRPr lang="ru-RU" sz="1800" b="0" strike="noStrike" spc="-1">
              <a:latin typeface="Arial"/>
            </a:endParaRPr>
          </a:p>
        </p:txBody>
      </p:sp>
      <p:grpSp>
        <p:nvGrpSpPr>
          <p:cNvPr id="312" name="Group 21"/>
          <p:cNvGrpSpPr/>
          <p:nvPr/>
        </p:nvGrpSpPr>
        <p:grpSpPr>
          <a:xfrm>
            <a:off x="1296360" y="5328000"/>
            <a:ext cx="5193000" cy="684720"/>
            <a:chOff x="1296360" y="5328000"/>
            <a:chExt cx="5193000" cy="684720"/>
          </a:xfrm>
        </p:grpSpPr>
        <p:sp>
          <p:nvSpPr>
            <p:cNvPr id="313" name="Line 22"/>
            <p:cNvSpPr/>
            <p:nvPr/>
          </p:nvSpPr>
          <p:spPr>
            <a:xfrm>
              <a:off x="1688760" y="598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4" name="CustomShape 23"/>
            <p:cNvSpPr/>
            <p:nvPr/>
          </p:nvSpPr>
          <p:spPr>
            <a:xfrm rot="3419400">
              <a:off x="1405080" y="541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7C80"/>
                </a:gs>
                <a:gs pos="100000">
                  <a:srgbClr val="76393B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5" name="CustomShape 24"/>
            <p:cNvSpPr/>
            <p:nvPr/>
          </p:nvSpPr>
          <p:spPr>
            <a:xfrm>
              <a:off x="3090240" y="5497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6" name="CustomShape 25"/>
            <p:cNvSpPr/>
            <p:nvPr/>
          </p:nvSpPr>
          <p:spPr>
            <a:xfrm>
              <a:off x="1469520" y="545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4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17" name="CustomShape 26"/>
          <p:cNvSpPr/>
          <p:nvPr/>
        </p:nvSpPr>
        <p:spPr>
          <a:xfrm>
            <a:off x="1962360" y="5488200"/>
            <a:ext cx="58852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Сведения о стаже не формируются после даты смерти ЗЛ;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319" name="Group 2"/>
          <p:cNvGrpSpPr/>
          <p:nvPr/>
        </p:nvGrpSpPr>
        <p:grpSpPr>
          <a:xfrm>
            <a:off x="1071000" y="2088000"/>
            <a:ext cx="5193000" cy="684720"/>
            <a:chOff x="1071000" y="2088000"/>
            <a:chExt cx="5193000" cy="684720"/>
          </a:xfrm>
        </p:grpSpPr>
        <p:sp>
          <p:nvSpPr>
            <p:cNvPr id="320" name="Line 3"/>
            <p:cNvSpPr/>
            <p:nvPr/>
          </p:nvSpPr>
          <p:spPr>
            <a:xfrm>
              <a:off x="1463400" y="274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1" name="CustomShape 4"/>
            <p:cNvSpPr/>
            <p:nvPr/>
          </p:nvSpPr>
          <p:spPr>
            <a:xfrm rot="3419400">
              <a:off x="1179720" y="217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2" name="CustomShape 5"/>
            <p:cNvSpPr/>
            <p:nvPr/>
          </p:nvSpPr>
          <p:spPr>
            <a:xfrm>
              <a:off x="2864880" y="2257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3" name="CustomShape 6"/>
            <p:cNvSpPr/>
            <p:nvPr/>
          </p:nvSpPr>
          <p:spPr>
            <a:xfrm>
              <a:off x="1244160" y="221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324" name="Group 7"/>
          <p:cNvGrpSpPr/>
          <p:nvPr/>
        </p:nvGrpSpPr>
        <p:grpSpPr>
          <a:xfrm>
            <a:off x="1143000" y="3058920"/>
            <a:ext cx="5193000" cy="684720"/>
            <a:chOff x="1143000" y="3058920"/>
            <a:chExt cx="5193000" cy="684720"/>
          </a:xfrm>
        </p:grpSpPr>
        <p:sp>
          <p:nvSpPr>
            <p:cNvPr id="325" name="Line 8"/>
            <p:cNvSpPr/>
            <p:nvPr/>
          </p:nvSpPr>
          <p:spPr>
            <a:xfrm>
              <a:off x="1535400" y="3717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6" name="CustomShape 9"/>
            <p:cNvSpPr/>
            <p:nvPr/>
          </p:nvSpPr>
          <p:spPr>
            <a:xfrm rot="3419400">
              <a:off x="1251720" y="3141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7" name="CustomShape 10"/>
            <p:cNvSpPr/>
            <p:nvPr/>
          </p:nvSpPr>
          <p:spPr>
            <a:xfrm>
              <a:off x="2936880" y="3228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8" name="CustomShape 11"/>
            <p:cNvSpPr/>
            <p:nvPr/>
          </p:nvSpPr>
          <p:spPr>
            <a:xfrm>
              <a:off x="1316160" y="3184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29" name="CustomShape 12"/>
          <p:cNvSpPr/>
          <p:nvPr/>
        </p:nvSpPr>
        <p:spPr>
          <a:xfrm>
            <a:off x="2934360" y="1020960"/>
            <a:ext cx="67852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Порядок формирования сведений о страховом стаже: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grpSp>
        <p:nvGrpSpPr>
          <p:cNvPr id="330" name="Group 13"/>
          <p:cNvGrpSpPr/>
          <p:nvPr/>
        </p:nvGrpSpPr>
        <p:grpSpPr>
          <a:xfrm>
            <a:off x="1224360" y="4498920"/>
            <a:ext cx="5193000" cy="684720"/>
            <a:chOff x="1224360" y="4498920"/>
            <a:chExt cx="5193000" cy="684720"/>
          </a:xfrm>
        </p:grpSpPr>
        <p:sp>
          <p:nvSpPr>
            <p:cNvPr id="331" name="Line 14"/>
            <p:cNvSpPr/>
            <p:nvPr/>
          </p:nvSpPr>
          <p:spPr>
            <a:xfrm>
              <a:off x="1618560" y="515592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2" name="CustomShape 15"/>
            <p:cNvSpPr/>
            <p:nvPr/>
          </p:nvSpPr>
          <p:spPr>
            <a:xfrm rot="3419400">
              <a:off x="1333080" y="4581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3" name="CustomShape 16"/>
            <p:cNvSpPr/>
            <p:nvPr/>
          </p:nvSpPr>
          <p:spPr>
            <a:xfrm>
              <a:off x="3018240" y="4668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4" name="CustomShape 17"/>
            <p:cNvSpPr/>
            <p:nvPr/>
          </p:nvSpPr>
          <p:spPr>
            <a:xfrm>
              <a:off x="1397520" y="4624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335" name="Group 18"/>
          <p:cNvGrpSpPr/>
          <p:nvPr/>
        </p:nvGrpSpPr>
        <p:grpSpPr>
          <a:xfrm>
            <a:off x="1287000" y="5616000"/>
            <a:ext cx="5193000" cy="684720"/>
            <a:chOff x="1287000" y="5616000"/>
            <a:chExt cx="5193000" cy="684720"/>
          </a:xfrm>
        </p:grpSpPr>
        <p:sp>
          <p:nvSpPr>
            <p:cNvPr id="336" name="Line 19"/>
            <p:cNvSpPr/>
            <p:nvPr/>
          </p:nvSpPr>
          <p:spPr>
            <a:xfrm>
              <a:off x="1679400" y="6274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7" name="CustomShape 20"/>
            <p:cNvSpPr/>
            <p:nvPr/>
          </p:nvSpPr>
          <p:spPr>
            <a:xfrm rot="3419400">
              <a:off x="1395720" y="5698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7C80"/>
                </a:gs>
                <a:gs pos="100000">
                  <a:srgbClr val="76393B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8" name="CustomShape 21"/>
            <p:cNvSpPr/>
            <p:nvPr/>
          </p:nvSpPr>
          <p:spPr>
            <a:xfrm>
              <a:off x="3080880" y="5785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9" name="CustomShape 22"/>
            <p:cNvSpPr/>
            <p:nvPr/>
          </p:nvSpPr>
          <p:spPr>
            <a:xfrm>
              <a:off x="1460160" y="5741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4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40" name="CustomShape 23"/>
          <p:cNvSpPr/>
          <p:nvPr/>
        </p:nvSpPr>
        <p:spPr>
          <a:xfrm>
            <a:off x="1767960" y="1643400"/>
            <a:ext cx="1018368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Дата окончания периода работы равна дате соответствующего кадрового мероприятия минус 1 календарный день при формировании сведений в отношении ЗЛ, по которым в 2023 году поступили КМ с типом «ПЕРЕВОД», «ПЕРЕИМЕНОВАНИЕ», и при условии, что страхователь снят с учета с </a:t>
            </a:r>
            <a:r>
              <a:rPr lang="ru-RU" sz="1800" b="0" strike="noStrike" spc="-1" dirty="0" smtClean="0">
                <a:solidFill>
                  <a:srgbClr val="C9211E"/>
                </a:solidFill>
                <a:latin typeface="Times New Roman"/>
              </a:rPr>
              <a:t>кодом </a:t>
            </a:r>
            <a:r>
              <a:rPr lang="ru-RU" sz="1800" b="0" strike="noStrike" spc="-1" dirty="0">
                <a:solidFill>
                  <a:srgbClr val="C9211E"/>
                </a:solidFill>
                <a:latin typeface="Times New Roman"/>
              </a:rPr>
              <a:t>«04 </a:t>
            </a:r>
            <a:r>
              <a:rPr lang="ru-RU" sz="1800" b="0" strike="noStrike" spc="-1" dirty="0" smtClean="0">
                <a:solidFill>
                  <a:srgbClr val="C9211E"/>
                </a:solidFill>
                <a:latin typeface="Times New Roman"/>
              </a:rPr>
              <a:t>– Снят с учета»»;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341" name="CustomShape 24"/>
          <p:cNvSpPr/>
          <p:nvPr/>
        </p:nvSpPr>
        <p:spPr>
          <a:xfrm>
            <a:off x="1800000" y="2842275"/>
            <a:ext cx="10079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В случае наличия по ЗЛ кадровых мероприятий «НАЧАЛО ДОГОВОРА ГПХ» и «ОКОНЧАНИЕ ДОГОВОРА ГПХ» сведения о страховом стаже формируются с указанием кодов «ДОГОВОР», «НЕОПЛДОГ» или «НЕОПЛАВТ».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342" name="CustomShape 25"/>
          <p:cNvSpPr/>
          <p:nvPr/>
        </p:nvSpPr>
        <p:spPr>
          <a:xfrm>
            <a:off x="1872000" y="3816000"/>
            <a:ext cx="10007640" cy="146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Код «ДОГОВОР» указывается при условии, что в ежеквартальных расчетах по страховым взносам, поступивших от ФНС России за соответствующий отчетный период, по ЗЛ хотя бы в одном из месяцев элемент «ВыплДог» содержит ненулевое значение. Если все элементы «ВыплДог» в ежеквартальных РСВ по ЗЛ равны нулю, то в этом случае указывается код «НЕОПЛДОГ» или «НЕОПЛАВТ».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43" name="CustomShape 26"/>
          <p:cNvSpPr/>
          <p:nvPr/>
        </p:nvSpPr>
        <p:spPr>
          <a:xfrm>
            <a:off x="1983505" y="5619158"/>
            <a:ext cx="993564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Код «НЕОПЛАВТ» указывается в случае если в графе «Код выполняемой функции» подраздела 1.1 формы ЕФС-1 указаны коды «ДАВТ», «ДОИП», «ИЗЛД», «ЛДПИ».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345" name="Group 2"/>
          <p:cNvGrpSpPr/>
          <p:nvPr/>
        </p:nvGrpSpPr>
        <p:grpSpPr>
          <a:xfrm>
            <a:off x="1071000" y="2376000"/>
            <a:ext cx="5193000" cy="684720"/>
            <a:chOff x="1071000" y="2376000"/>
            <a:chExt cx="5193000" cy="684720"/>
          </a:xfrm>
        </p:grpSpPr>
        <p:sp>
          <p:nvSpPr>
            <p:cNvPr id="346" name="Line 3"/>
            <p:cNvSpPr/>
            <p:nvPr/>
          </p:nvSpPr>
          <p:spPr>
            <a:xfrm>
              <a:off x="1463400" y="3034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7" name="CustomShape 4"/>
            <p:cNvSpPr/>
            <p:nvPr/>
          </p:nvSpPr>
          <p:spPr>
            <a:xfrm rot="3419400">
              <a:off x="1179720" y="2458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8" name="CustomShape 5"/>
            <p:cNvSpPr/>
            <p:nvPr/>
          </p:nvSpPr>
          <p:spPr>
            <a:xfrm>
              <a:off x="2864880" y="2545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9" name="CustomShape 6"/>
            <p:cNvSpPr/>
            <p:nvPr/>
          </p:nvSpPr>
          <p:spPr>
            <a:xfrm>
              <a:off x="1244160" y="2501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350" name="Group 7"/>
          <p:cNvGrpSpPr/>
          <p:nvPr/>
        </p:nvGrpSpPr>
        <p:grpSpPr>
          <a:xfrm>
            <a:off x="1152360" y="3922920"/>
            <a:ext cx="5193000" cy="684720"/>
            <a:chOff x="1152360" y="3922920"/>
            <a:chExt cx="5193000" cy="684720"/>
          </a:xfrm>
        </p:grpSpPr>
        <p:sp>
          <p:nvSpPr>
            <p:cNvPr id="351" name="Line 8"/>
            <p:cNvSpPr/>
            <p:nvPr/>
          </p:nvSpPr>
          <p:spPr>
            <a:xfrm>
              <a:off x="1544760" y="4581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2" name="CustomShape 9"/>
            <p:cNvSpPr/>
            <p:nvPr/>
          </p:nvSpPr>
          <p:spPr>
            <a:xfrm rot="3419400">
              <a:off x="1261080" y="4005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3" name="CustomShape 10"/>
            <p:cNvSpPr/>
            <p:nvPr/>
          </p:nvSpPr>
          <p:spPr>
            <a:xfrm>
              <a:off x="2946240" y="4092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4" name="CustomShape 11"/>
            <p:cNvSpPr/>
            <p:nvPr/>
          </p:nvSpPr>
          <p:spPr>
            <a:xfrm>
              <a:off x="1325520" y="4048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55" name="CustomShape 12"/>
          <p:cNvSpPr/>
          <p:nvPr/>
        </p:nvSpPr>
        <p:spPr>
          <a:xfrm>
            <a:off x="2934360" y="1020960"/>
            <a:ext cx="67852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Порядок формирования сведений о страховом стаже: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grpSp>
        <p:nvGrpSpPr>
          <p:cNvPr id="356" name="Group 13"/>
          <p:cNvGrpSpPr/>
          <p:nvPr/>
        </p:nvGrpSpPr>
        <p:grpSpPr>
          <a:xfrm>
            <a:off x="1296360" y="5290920"/>
            <a:ext cx="5193000" cy="684720"/>
            <a:chOff x="1296360" y="5290920"/>
            <a:chExt cx="5193000" cy="684720"/>
          </a:xfrm>
        </p:grpSpPr>
        <p:sp>
          <p:nvSpPr>
            <p:cNvPr id="357" name="Line 14"/>
            <p:cNvSpPr/>
            <p:nvPr/>
          </p:nvSpPr>
          <p:spPr>
            <a:xfrm>
              <a:off x="1690560" y="594792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8" name="CustomShape 15"/>
            <p:cNvSpPr/>
            <p:nvPr/>
          </p:nvSpPr>
          <p:spPr>
            <a:xfrm rot="3419400">
              <a:off x="1405080" y="5373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9" name="CustomShape 16"/>
            <p:cNvSpPr/>
            <p:nvPr/>
          </p:nvSpPr>
          <p:spPr>
            <a:xfrm>
              <a:off x="3090240" y="5460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0" name="CustomShape 17"/>
            <p:cNvSpPr/>
            <p:nvPr/>
          </p:nvSpPr>
          <p:spPr>
            <a:xfrm>
              <a:off x="1469520" y="5416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361" name="CustomShape 18"/>
          <p:cNvSpPr/>
          <p:nvPr/>
        </p:nvSpPr>
        <p:spPr>
          <a:xfrm>
            <a:off x="1767960" y="1678680"/>
            <a:ext cx="10111680" cy="146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В случае наличия в течение отчетного периода </a:t>
            </a: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у одного работодателя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 нескольких КМ с началом и окончанием трудовых или гражданско-правовых отношений формируется несколько периодов страхового стажа, даты начала и окончания которых соответствуют датам начала и окончания соответствующих кадровых мероприятий. При пересечении сформированных периодов страхового стажа формируется объединенная запись о страховом стаже;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62" name="CustomShape 19"/>
          <p:cNvSpPr/>
          <p:nvPr/>
        </p:nvSpPr>
        <p:spPr>
          <a:xfrm>
            <a:off x="1811520" y="3672000"/>
            <a:ext cx="1014012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Сведения о страховом стаже на основании форм СЗВ-СТАЖ и СЗВ-КОРР (СЗВ-КОРР-ПФР) за 2023 год формируются по ЗЛ, период работы которых заканчивается 31.12.2022 и отсутствует отметка об увольнении;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363" name="CustomShape 20"/>
          <p:cNvSpPr/>
          <p:nvPr/>
        </p:nvSpPr>
        <p:spPr>
          <a:xfrm>
            <a:off x="1993320" y="5054400"/>
            <a:ext cx="99050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Если в ежеквартальных расчетах по страховым взносам, поступивших от ФНС России, за все месяцы отчетного периода элемент «Выпл» по ЗЛ равен нулю, то сведения о страховом стаже формируются с кодом «НЕОПЛ»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504000" y="115560"/>
            <a:ext cx="11519640" cy="83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Приказ СФР от 17.11.2023 № 2281 «Об утверждении единой формы «Сведения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(ЕФС-1)»</a:t>
            </a:r>
            <a:endParaRPr lang="ru-RU" sz="1800" b="0" strike="noStrike" spc="-1" dirty="0">
              <a:latin typeface="Arial"/>
            </a:endParaRPr>
          </a:p>
        </p:txBody>
      </p:sp>
      <p:grpSp>
        <p:nvGrpSpPr>
          <p:cNvPr id="88" name="Group 2"/>
          <p:cNvGrpSpPr/>
          <p:nvPr/>
        </p:nvGrpSpPr>
        <p:grpSpPr>
          <a:xfrm>
            <a:off x="1359000" y="1529280"/>
            <a:ext cx="5193000" cy="684720"/>
            <a:chOff x="1359000" y="1872000"/>
            <a:chExt cx="5193000" cy="684720"/>
          </a:xfrm>
        </p:grpSpPr>
        <p:sp>
          <p:nvSpPr>
            <p:cNvPr id="89" name="Line 3"/>
            <p:cNvSpPr/>
            <p:nvPr/>
          </p:nvSpPr>
          <p:spPr>
            <a:xfrm>
              <a:off x="1751400" y="2530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0" name="CustomShape 4"/>
            <p:cNvSpPr/>
            <p:nvPr/>
          </p:nvSpPr>
          <p:spPr>
            <a:xfrm rot="3419400">
              <a:off x="1467720" y="1954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1" name="CustomShape 5"/>
            <p:cNvSpPr/>
            <p:nvPr/>
          </p:nvSpPr>
          <p:spPr>
            <a:xfrm>
              <a:off x="3152520" y="2041560"/>
              <a:ext cx="2225880" cy="4550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CustomShape 6"/>
            <p:cNvSpPr/>
            <p:nvPr/>
          </p:nvSpPr>
          <p:spPr>
            <a:xfrm>
              <a:off x="1532160" y="1997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93" name="Group 7"/>
          <p:cNvGrpSpPr/>
          <p:nvPr/>
        </p:nvGrpSpPr>
        <p:grpSpPr>
          <a:xfrm>
            <a:off x="1359000" y="2401380"/>
            <a:ext cx="5193000" cy="684720"/>
            <a:chOff x="1359000" y="2664000"/>
            <a:chExt cx="5193000" cy="684720"/>
          </a:xfrm>
        </p:grpSpPr>
        <p:sp>
          <p:nvSpPr>
            <p:cNvPr id="94" name="Line 8"/>
            <p:cNvSpPr/>
            <p:nvPr/>
          </p:nvSpPr>
          <p:spPr>
            <a:xfrm>
              <a:off x="1751400" y="3322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5" name="CustomShape 9"/>
            <p:cNvSpPr/>
            <p:nvPr/>
          </p:nvSpPr>
          <p:spPr>
            <a:xfrm rot="3419400">
              <a:off x="1467720" y="2746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6" name="CustomShape 10"/>
            <p:cNvSpPr/>
            <p:nvPr/>
          </p:nvSpPr>
          <p:spPr>
            <a:xfrm>
              <a:off x="3152880" y="2833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" name="CustomShape 11"/>
            <p:cNvSpPr/>
            <p:nvPr/>
          </p:nvSpPr>
          <p:spPr>
            <a:xfrm>
              <a:off x="1532160" y="2789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98" name="Group 12"/>
          <p:cNvGrpSpPr/>
          <p:nvPr/>
        </p:nvGrpSpPr>
        <p:grpSpPr>
          <a:xfrm>
            <a:off x="1338485" y="3276000"/>
            <a:ext cx="5193000" cy="684720"/>
            <a:chOff x="1296360" y="3562920"/>
            <a:chExt cx="5193000" cy="684720"/>
          </a:xfrm>
        </p:grpSpPr>
        <p:sp>
          <p:nvSpPr>
            <p:cNvPr id="99" name="Line 13"/>
            <p:cNvSpPr/>
            <p:nvPr/>
          </p:nvSpPr>
          <p:spPr>
            <a:xfrm>
              <a:off x="1690560" y="421992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0" name="CustomShape 14"/>
            <p:cNvSpPr/>
            <p:nvPr/>
          </p:nvSpPr>
          <p:spPr>
            <a:xfrm rot="3419400">
              <a:off x="1405080" y="3645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1" name="CustomShape 15"/>
            <p:cNvSpPr/>
            <p:nvPr/>
          </p:nvSpPr>
          <p:spPr>
            <a:xfrm>
              <a:off x="3090240" y="3732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2" name="CustomShape 16"/>
            <p:cNvSpPr/>
            <p:nvPr/>
          </p:nvSpPr>
          <p:spPr>
            <a:xfrm>
              <a:off x="1469520" y="3688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103" name="CustomShape 17"/>
          <p:cNvSpPr/>
          <p:nvPr/>
        </p:nvSpPr>
        <p:spPr>
          <a:xfrm>
            <a:off x="2095056" y="1217876"/>
            <a:ext cx="948024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уточнение правил при ликвидации страхователя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(пункт 11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порядка заполнения): подраздела 1.1 и 1.2 должны представляться на всех работавших у страхователя в отчетном периоде ЗЛ;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04" name="CustomShape 18"/>
          <p:cNvSpPr/>
          <p:nvPr/>
        </p:nvSpPr>
        <p:spPr>
          <a:xfrm>
            <a:off x="1191924" y="761535"/>
            <a:ext cx="10594872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7030A0"/>
                </a:solidFill>
                <a:latin typeface="Times New Roman"/>
                <a:ea typeface="Calibri"/>
              </a:rPr>
              <a:t>Изменения, внесенные в общие положения порядка заполнения формы: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05" name="CustomShape 19"/>
          <p:cNvSpPr/>
          <p:nvPr/>
        </p:nvSpPr>
        <p:spPr>
          <a:xfrm>
            <a:off x="2095056" y="2354670"/>
            <a:ext cx="987300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</a:rPr>
              <a:t>отмена необходимости заполнения всех граф при представлении формы с типом сведений «Отменяющая» для подразделов 1.2, 1.3 и 2.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06" name="CustomShape 20"/>
          <p:cNvSpPr/>
          <p:nvPr/>
        </p:nvSpPr>
        <p:spPr>
          <a:xfrm>
            <a:off x="2160026" y="3172590"/>
            <a:ext cx="942480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новое поле на титульном листе формы «Код категории страхователя - физического лица» (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пункт 28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порядка):</a:t>
            </a:r>
            <a:endParaRPr lang="ru-RU" sz="2000" b="0" strike="noStrike" spc="-1" dirty="0">
              <a:latin typeface="Arial"/>
            </a:endParaRPr>
          </a:p>
        </p:txBody>
      </p:sp>
      <p:graphicFrame>
        <p:nvGraphicFramePr>
          <p:cNvPr id="107" name="Table 21"/>
          <p:cNvGraphicFramePr/>
          <p:nvPr>
            <p:extLst>
              <p:ext uri="{D42A27DB-BD31-4B8C-83A1-F6EECF244321}">
                <p14:modId xmlns:p14="http://schemas.microsoft.com/office/powerpoint/2010/main" xmlns="" val="3370392243"/>
              </p:ext>
            </p:extLst>
          </p:nvPr>
        </p:nvGraphicFramePr>
        <p:xfrm>
          <a:off x="1633505" y="3905204"/>
          <a:ext cx="9795960" cy="2842260"/>
        </p:xfrm>
        <a:graphic>
          <a:graphicData uri="http://schemas.openxmlformats.org/drawingml/2006/table">
            <a:tbl>
              <a:tblPr/>
              <a:tblGrid>
                <a:gridCol w="24328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63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2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Код категории страхователя 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Расшифровка кода категории страхователя – физического лица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3816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ИП01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индивидуальные предприниматели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381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ИП02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главы КФХ, зарегистрированные в качестве индивидуальных предпринимателей 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ФЛ01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физические лица, производящие выплаты физическим лицам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ФЛ02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адвокаты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ФЛ03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нотариусы, занимающиеся частной практикой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ФЛ04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арбитражные управляющие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ФЛ05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патентные поверенные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ФЛ06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оценщики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2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ФЛ07</a:t>
                      </a:r>
                      <a:endParaRPr lang="ru-RU" sz="1100" b="0" strike="noStrike" spc="-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1"/>
                        </a:spcBef>
                        <a:spcAft>
                          <a:spcPts val="601"/>
                        </a:spcAft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медиаторы</a:t>
                      </a:r>
                      <a:endParaRPr lang="ru-RU" sz="11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504000" y="86400"/>
            <a:ext cx="11519640" cy="67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Изменения в порядке заполнения подраздела 1.1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«Сведения о трудовой (иной) деятельности»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109" name="Group 2"/>
          <p:cNvGrpSpPr/>
          <p:nvPr/>
        </p:nvGrpSpPr>
        <p:grpSpPr>
          <a:xfrm>
            <a:off x="1217695" y="1114564"/>
            <a:ext cx="5193000" cy="684720"/>
            <a:chOff x="1287000" y="1114920"/>
            <a:chExt cx="5193000" cy="684720"/>
          </a:xfrm>
        </p:grpSpPr>
        <p:sp>
          <p:nvSpPr>
            <p:cNvPr id="110" name="Line 3"/>
            <p:cNvSpPr/>
            <p:nvPr/>
          </p:nvSpPr>
          <p:spPr>
            <a:xfrm>
              <a:off x="1679400" y="1773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1" name="CustomShape 4"/>
            <p:cNvSpPr/>
            <p:nvPr/>
          </p:nvSpPr>
          <p:spPr>
            <a:xfrm rot="3419400">
              <a:off x="1395720" y="1197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CustomShape 5"/>
            <p:cNvSpPr/>
            <p:nvPr/>
          </p:nvSpPr>
          <p:spPr>
            <a:xfrm>
              <a:off x="3080880" y="128448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3" name="CustomShape 6"/>
            <p:cNvSpPr/>
            <p:nvPr/>
          </p:nvSpPr>
          <p:spPr>
            <a:xfrm>
              <a:off x="1460160" y="1240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14" name="Group 7"/>
          <p:cNvGrpSpPr/>
          <p:nvPr/>
        </p:nvGrpSpPr>
        <p:grpSpPr>
          <a:xfrm>
            <a:off x="1215270" y="2009340"/>
            <a:ext cx="5193000" cy="684720"/>
            <a:chOff x="1215000" y="2016000"/>
            <a:chExt cx="5193000" cy="684720"/>
          </a:xfrm>
        </p:grpSpPr>
        <p:sp>
          <p:nvSpPr>
            <p:cNvPr id="115" name="Line 8"/>
            <p:cNvSpPr/>
            <p:nvPr/>
          </p:nvSpPr>
          <p:spPr>
            <a:xfrm>
              <a:off x="1607400" y="2674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6" name="CustomShape 9"/>
            <p:cNvSpPr/>
            <p:nvPr/>
          </p:nvSpPr>
          <p:spPr>
            <a:xfrm rot="3419400">
              <a:off x="1323720" y="2098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7" name="CustomShape 10"/>
            <p:cNvSpPr/>
            <p:nvPr/>
          </p:nvSpPr>
          <p:spPr>
            <a:xfrm>
              <a:off x="3008880" y="2185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8" name="CustomShape 11"/>
            <p:cNvSpPr/>
            <p:nvPr/>
          </p:nvSpPr>
          <p:spPr>
            <a:xfrm>
              <a:off x="1388160" y="2141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19" name="Group 12"/>
          <p:cNvGrpSpPr/>
          <p:nvPr/>
        </p:nvGrpSpPr>
        <p:grpSpPr>
          <a:xfrm>
            <a:off x="1368360" y="4642920"/>
            <a:ext cx="5193000" cy="684720"/>
            <a:chOff x="1368360" y="4642920"/>
            <a:chExt cx="5193000" cy="684720"/>
          </a:xfrm>
        </p:grpSpPr>
        <p:sp>
          <p:nvSpPr>
            <p:cNvPr id="120" name="Line 13"/>
            <p:cNvSpPr/>
            <p:nvPr/>
          </p:nvSpPr>
          <p:spPr>
            <a:xfrm>
              <a:off x="1762560" y="529992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1" name="CustomShape 14"/>
            <p:cNvSpPr/>
            <p:nvPr/>
          </p:nvSpPr>
          <p:spPr>
            <a:xfrm rot="3419400">
              <a:off x="1477080" y="4725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2" name="CustomShape 15"/>
            <p:cNvSpPr/>
            <p:nvPr/>
          </p:nvSpPr>
          <p:spPr>
            <a:xfrm>
              <a:off x="3162240" y="4812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3" name="CustomShape 16"/>
            <p:cNvSpPr/>
            <p:nvPr/>
          </p:nvSpPr>
          <p:spPr>
            <a:xfrm>
              <a:off x="1541520" y="4768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124" name="CustomShape 17"/>
          <p:cNvSpPr/>
          <p:nvPr/>
        </p:nvSpPr>
        <p:spPr>
          <a:xfrm>
            <a:off x="1983960" y="864000"/>
            <a:ext cx="1003032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уточнение порядка представления 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КМ «Увольнение»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при прекращении трудового договора в связи с переводом работника на постоянную работу к другому работодателю 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43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порядка);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25" name="CustomShape 18"/>
          <p:cNvSpPr/>
          <p:nvPr/>
        </p:nvSpPr>
        <p:spPr>
          <a:xfrm>
            <a:off x="1968895" y="1821799"/>
            <a:ext cx="10073880" cy="9218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графе 5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«Трудовая функция (должность, профессия, специальность, квалификация, конкретный вид поручаемой работы), структурное подразделение» — для мероприятий «ПРИЕМ» и «ПЕРЕВОД» дополнительно нужно указывать вид договора одним из следующих значений:</a:t>
            </a:r>
            <a:endParaRPr lang="ru-RU" b="0" strike="noStrike" spc="-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CustomShape 19"/>
          <p:cNvSpPr/>
          <p:nvPr/>
        </p:nvSpPr>
        <p:spPr>
          <a:xfrm>
            <a:off x="1817280" y="2736000"/>
            <a:ext cx="10566360" cy="191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- «0» -  бессрочный трудовой договор,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- «1» - трудовой договор по совместительству,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- «0.1» - срочный трудовой договор, заключаемый на срок до 6 месяцев,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- «1.1» - трудовой договор по совместительству, заключаемый на срок до 6  месяцев,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- «0.2» - срочный трудовой договор, заключаемый на срок более 6 месяцев,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- «1.2» - трудовой договор по совместительству, заключаемый на срок более 6 месяцев;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27" name="CustomShape 20"/>
          <p:cNvSpPr/>
          <p:nvPr/>
        </p:nvSpPr>
        <p:spPr>
          <a:xfrm>
            <a:off x="2088000" y="4464000"/>
            <a:ext cx="993564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дополнение таблицы кодов видов договоров ГПХ для указания в графе 6 «Код выполняемой функции» 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46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порядка), новыми кодами 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«ДГПХФЛНС»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и 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«ДАВТФЛНС»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; </a:t>
            </a:r>
            <a:endParaRPr lang="ru-RU" sz="2000" b="0" strike="noStrike" spc="-1">
              <a:latin typeface="Arial"/>
            </a:endParaRPr>
          </a:p>
        </p:txBody>
      </p:sp>
      <p:grpSp>
        <p:nvGrpSpPr>
          <p:cNvPr id="128" name="Group 21"/>
          <p:cNvGrpSpPr/>
          <p:nvPr/>
        </p:nvGrpSpPr>
        <p:grpSpPr>
          <a:xfrm>
            <a:off x="1368360" y="5544000"/>
            <a:ext cx="5193000" cy="684720"/>
            <a:chOff x="1368360" y="5544000"/>
            <a:chExt cx="5193000" cy="684720"/>
          </a:xfrm>
        </p:grpSpPr>
        <p:sp>
          <p:nvSpPr>
            <p:cNvPr id="129" name="Line 22"/>
            <p:cNvSpPr/>
            <p:nvPr/>
          </p:nvSpPr>
          <p:spPr>
            <a:xfrm>
              <a:off x="1760760" y="6202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0" name="CustomShape 23"/>
            <p:cNvSpPr/>
            <p:nvPr/>
          </p:nvSpPr>
          <p:spPr>
            <a:xfrm rot="3419400">
              <a:off x="1477080" y="5626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7C80"/>
                </a:gs>
                <a:gs pos="100000">
                  <a:srgbClr val="76393B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1" name="CustomShape 24"/>
            <p:cNvSpPr/>
            <p:nvPr/>
          </p:nvSpPr>
          <p:spPr>
            <a:xfrm>
              <a:off x="3162240" y="5713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2" name="CustomShape 25"/>
            <p:cNvSpPr/>
            <p:nvPr/>
          </p:nvSpPr>
          <p:spPr>
            <a:xfrm>
              <a:off x="1541520" y="5669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4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133" name="CustomShape 26"/>
          <p:cNvSpPr/>
          <p:nvPr/>
        </p:nvSpPr>
        <p:spPr>
          <a:xfrm>
            <a:off x="2160000" y="5493240"/>
            <a:ext cx="979164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</a:rPr>
              <a:t>новые коды для указания в графе 6 «Код выполняемой функции»: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</a:rPr>
              <a:t>«ОСОБ», «ДИСТ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</a:rPr>
              <a:t>»,</a:t>
            </a:r>
            <a:r>
              <a:rPr lang="ru-RU" sz="2000" b="1" dirty="0"/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«НДОМ»,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</a:rPr>
              <a:t>«НЕПД» и «НЕПН».</a:t>
            </a: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504000" y="85680"/>
            <a:ext cx="1151964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Изменения в порядке заполнения подраздела 1.1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«Сведения о трудовой (иной) деятельности»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135" name="Group 2"/>
          <p:cNvGrpSpPr/>
          <p:nvPr/>
        </p:nvGrpSpPr>
        <p:grpSpPr>
          <a:xfrm>
            <a:off x="1143000" y="1808280"/>
            <a:ext cx="5193000" cy="684720"/>
            <a:chOff x="1143000" y="1808280"/>
            <a:chExt cx="5193000" cy="684720"/>
          </a:xfrm>
        </p:grpSpPr>
        <p:sp>
          <p:nvSpPr>
            <p:cNvPr id="136" name="Line 3"/>
            <p:cNvSpPr/>
            <p:nvPr/>
          </p:nvSpPr>
          <p:spPr>
            <a:xfrm>
              <a:off x="1535400" y="246672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7" name="CustomShape 4"/>
            <p:cNvSpPr/>
            <p:nvPr/>
          </p:nvSpPr>
          <p:spPr>
            <a:xfrm rot="3419400">
              <a:off x="1251720" y="189036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8" name="CustomShape 5"/>
            <p:cNvSpPr/>
            <p:nvPr/>
          </p:nvSpPr>
          <p:spPr>
            <a:xfrm>
              <a:off x="2936880" y="1977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9" name="CustomShape 6"/>
            <p:cNvSpPr/>
            <p:nvPr/>
          </p:nvSpPr>
          <p:spPr>
            <a:xfrm>
              <a:off x="1316160" y="1933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40" name="Group 7"/>
          <p:cNvGrpSpPr/>
          <p:nvPr/>
        </p:nvGrpSpPr>
        <p:grpSpPr>
          <a:xfrm>
            <a:off x="1215000" y="2914920"/>
            <a:ext cx="5193000" cy="684720"/>
            <a:chOff x="1215000" y="2914920"/>
            <a:chExt cx="5193000" cy="684720"/>
          </a:xfrm>
        </p:grpSpPr>
        <p:sp>
          <p:nvSpPr>
            <p:cNvPr id="141" name="Line 8"/>
            <p:cNvSpPr/>
            <p:nvPr/>
          </p:nvSpPr>
          <p:spPr>
            <a:xfrm>
              <a:off x="1607400" y="3573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2" name="CustomShape 9"/>
            <p:cNvSpPr/>
            <p:nvPr/>
          </p:nvSpPr>
          <p:spPr>
            <a:xfrm rot="3419400">
              <a:off x="1323720" y="2997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3" name="CustomShape 10"/>
            <p:cNvSpPr/>
            <p:nvPr/>
          </p:nvSpPr>
          <p:spPr>
            <a:xfrm>
              <a:off x="3953520" y="3084840"/>
              <a:ext cx="3330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4" name="CustomShape 11"/>
            <p:cNvSpPr/>
            <p:nvPr/>
          </p:nvSpPr>
          <p:spPr>
            <a:xfrm>
              <a:off x="1388160" y="3040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45" name="Group 12"/>
          <p:cNvGrpSpPr/>
          <p:nvPr/>
        </p:nvGrpSpPr>
        <p:grpSpPr>
          <a:xfrm>
            <a:off x="1287000" y="3994920"/>
            <a:ext cx="5193000" cy="684720"/>
            <a:chOff x="1287000" y="3994920"/>
            <a:chExt cx="5193000" cy="684720"/>
          </a:xfrm>
        </p:grpSpPr>
        <p:sp>
          <p:nvSpPr>
            <p:cNvPr id="146" name="Line 13"/>
            <p:cNvSpPr/>
            <p:nvPr/>
          </p:nvSpPr>
          <p:spPr>
            <a:xfrm>
              <a:off x="1681200" y="465192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7" name="CustomShape 14"/>
            <p:cNvSpPr/>
            <p:nvPr/>
          </p:nvSpPr>
          <p:spPr>
            <a:xfrm rot="3419400">
              <a:off x="1395720" y="4077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8" name="CustomShape 15"/>
            <p:cNvSpPr/>
            <p:nvPr/>
          </p:nvSpPr>
          <p:spPr>
            <a:xfrm>
              <a:off x="3080880" y="4164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9" name="CustomShape 16"/>
            <p:cNvSpPr/>
            <p:nvPr/>
          </p:nvSpPr>
          <p:spPr>
            <a:xfrm>
              <a:off x="1460160" y="412056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150" name="CustomShape 17"/>
          <p:cNvSpPr/>
          <p:nvPr/>
        </p:nvSpPr>
        <p:spPr>
          <a:xfrm>
            <a:off x="1306440" y="891360"/>
            <a:ext cx="104292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7030A0"/>
                </a:solidFill>
                <a:latin typeface="Times New Roman"/>
                <a:ea typeface="Calibri"/>
              </a:rPr>
              <a:t>Изменение правил заполнения подраздела 1.1 для кадрового мероприятия «Переименование» (пункт 53 порядка): 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51" name="CustomShape 18"/>
          <p:cNvSpPr/>
          <p:nvPr/>
        </p:nvSpPr>
        <p:spPr>
          <a:xfrm>
            <a:off x="1796760" y="1573560"/>
            <a:ext cx="1022688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Указание КМ «Переименование» при переводе ЗЛ из одного обособленного подразделения юридического лица в другое и в случае снятия с учета в СФР юридического лица по месту нахождения обособленного подразделения.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52" name="CustomShape 19"/>
          <p:cNvSpPr/>
          <p:nvPr/>
        </p:nvSpPr>
        <p:spPr>
          <a:xfrm>
            <a:off x="2016000" y="2880000"/>
            <a:ext cx="979164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Указание КМ «Переименование» в отношении каждого договора ЗЛ с работодателем,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 в случае если у страхователя с ЗЛ заключено несколько договоров. 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53" name="CustomShape 20"/>
          <p:cNvSpPr/>
          <p:nvPr/>
        </p:nvSpPr>
        <p:spPr>
          <a:xfrm>
            <a:off x="2024640" y="3994920"/>
            <a:ext cx="9783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Обязательность указания при представлении КМ «Переименование» «старого» и нового регистрационного номера страхователя в СФР.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54" name="CustomShape 21"/>
          <p:cNvSpPr/>
          <p:nvPr/>
        </p:nvSpPr>
        <p:spPr>
          <a:xfrm>
            <a:off x="1872000" y="4824000"/>
            <a:ext cx="1000764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Если переименование страхователя производится </a:t>
            </a:r>
            <a:r>
              <a:rPr lang="ru-RU" sz="2000" b="0" u="sng" strike="noStrike" spc="-1">
                <a:solidFill>
                  <a:srgbClr val="000000"/>
                </a:solidFill>
                <a:uFillTx/>
                <a:latin typeface="Times New Roman"/>
                <a:ea typeface="Calibri"/>
              </a:rPr>
              <a:t>без изменения регистрационного номера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, то необходимо </a:t>
            </a:r>
            <a:r>
              <a:rPr lang="ru-RU" sz="2000" b="0" u="sng" strike="noStrike" spc="-1">
                <a:solidFill>
                  <a:srgbClr val="000000"/>
                </a:solidFill>
                <a:uFillTx/>
                <a:latin typeface="Times New Roman"/>
                <a:ea typeface="Calibri"/>
              </a:rPr>
              <a:t>дважды указывать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 действующий регистрационный номер в СФР.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504000" y="192240"/>
            <a:ext cx="11519640" cy="39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Times New Roman"/>
              </a:rPr>
              <a:t>Изменения в порядке заполнения подраздела 1.2 «Сведения о страховом стаже»</a:t>
            </a:r>
            <a:endParaRPr lang="ru-RU" sz="2200" b="0" strike="noStrike" spc="-1">
              <a:latin typeface="Arial"/>
            </a:endParaRPr>
          </a:p>
        </p:txBody>
      </p:sp>
      <p:grpSp>
        <p:nvGrpSpPr>
          <p:cNvPr id="156" name="Group 2"/>
          <p:cNvGrpSpPr/>
          <p:nvPr/>
        </p:nvGrpSpPr>
        <p:grpSpPr>
          <a:xfrm>
            <a:off x="1368360" y="4968000"/>
            <a:ext cx="5193000" cy="684720"/>
            <a:chOff x="1368360" y="4968000"/>
            <a:chExt cx="5193000" cy="684720"/>
          </a:xfrm>
        </p:grpSpPr>
        <p:sp>
          <p:nvSpPr>
            <p:cNvPr id="157" name="Line 3"/>
            <p:cNvSpPr/>
            <p:nvPr/>
          </p:nvSpPr>
          <p:spPr>
            <a:xfrm>
              <a:off x="1760760" y="562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8" name="CustomShape 4"/>
            <p:cNvSpPr/>
            <p:nvPr/>
          </p:nvSpPr>
          <p:spPr>
            <a:xfrm rot="3419400">
              <a:off x="1477080" y="505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7C80"/>
                </a:gs>
                <a:gs pos="100000">
                  <a:srgbClr val="76393B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9" name="CustomShape 5"/>
            <p:cNvSpPr/>
            <p:nvPr/>
          </p:nvSpPr>
          <p:spPr>
            <a:xfrm>
              <a:off x="3162240" y="5137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0" name="CustomShape 6"/>
            <p:cNvSpPr/>
            <p:nvPr/>
          </p:nvSpPr>
          <p:spPr>
            <a:xfrm>
              <a:off x="1541520" y="509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4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61" name="Group 7"/>
          <p:cNvGrpSpPr/>
          <p:nvPr/>
        </p:nvGrpSpPr>
        <p:grpSpPr>
          <a:xfrm>
            <a:off x="1215000" y="1330920"/>
            <a:ext cx="5193000" cy="684720"/>
            <a:chOff x="1215000" y="1330920"/>
            <a:chExt cx="5193000" cy="684720"/>
          </a:xfrm>
        </p:grpSpPr>
        <p:sp>
          <p:nvSpPr>
            <p:cNvPr id="162" name="Line 8"/>
            <p:cNvSpPr/>
            <p:nvPr/>
          </p:nvSpPr>
          <p:spPr>
            <a:xfrm>
              <a:off x="1607400" y="1989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3" name="CustomShape 9"/>
            <p:cNvSpPr/>
            <p:nvPr/>
          </p:nvSpPr>
          <p:spPr>
            <a:xfrm rot="3419400">
              <a:off x="1323720" y="1413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4" name="CustomShape 10"/>
            <p:cNvSpPr/>
            <p:nvPr/>
          </p:nvSpPr>
          <p:spPr>
            <a:xfrm>
              <a:off x="3008880" y="150048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5" name="CustomShape 11"/>
            <p:cNvSpPr/>
            <p:nvPr/>
          </p:nvSpPr>
          <p:spPr>
            <a:xfrm>
              <a:off x="1388160" y="1456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66" name="Group 12"/>
          <p:cNvGrpSpPr/>
          <p:nvPr/>
        </p:nvGrpSpPr>
        <p:grpSpPr>
          <a:xfrm>
            <a:off x="1296360" y="2482920"/>
            <a:ext cx="5193000" cy="684720"/>
            <a:chOff x="1296360" y="2482920"/>
            <a:chExt cx="5193000" cy="684720"/>
          </a:xfrm>
        </p:grpSpPr>
        <p:sp>
          <p:nvSpPr>
            <p:cNvPr id="167" name="Line 13"/>
            <p:cNvSpPr/>
            <p:nvPr/>
          </p:nvSpPr>
          <p:spPr>
            <a:xfrm>
              <a:off x="1688760" y="3141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8" name="CustomShape 14"/>
            <p:cNvSpPr/>
            <p:nvPr/>
          </p:nvSpPr>
          <p:spPr>
            <a:xfrm rot="3419400">
              <a:off x="1405080" y="2565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9" name="CustomShape 15"/>
            <p:cNvSpPr/>
            <p:nvPr/>
          </p:nvSpPr>
          <p:spPr>
            <a:xfrm>
              <a:off x="3090240" y="2652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0" name="CustomShape 16"/>
            <p:cNvSpPr/>
            <p:nvPr/>
          </p:nvSpPr>
          <p:spPr>
            <a:xfrm>
              <a:off x="1469520" y="2608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71" name="Group 17"/>
          <p:cNvGrpSpPr/>
          <p:nvPr/>
        </p:nvGrpSpPr>
        <p:grpSpPr>
          <a:xfrm>
            <a:off x="1287000" y="3600000"/>
            <a:ext cx="5193000" cy="684720"/>
            <a:chOff x="1287000" y="3600000"/>
            <a:chExt cx="5193000" cy="684720"/>
          </a:xfrm>
        </p:grpSpPr>
        <p:sp>
          <p:nvSpPr>
            <p:cNvPr id="172" name="Line 18"/>
            <p:cNvSpPr/>
            <p:nvPr/>
          </p:nvSpPr>
          <p:spPr>
            <a:xfrm>
              <a:off x="1681200" y="425700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3" name="CustomShape 19"/>
            <p:cNvSpPr/>
            <p:nvPr/>
          </p:nvSpPr>
          <p:spPr>
            <a:xfrm rot="3419400">
              <a:off x="1395720" y="3682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4" name="CustomShape 20"/>
            <p:cNvSpPr/>
            <p:nvPr/>
          </p:nvSpPr>
          <p:spPr>
            <a:xfrm>
              <a:off x="3080880" y="3769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5" name="CustomShape 21"/>
            <p:cNvSpPr/>
            <p:nvPr/>
          </p:nvSpPr>
          <p:spPr>
            <a:xfrm>
              <a:off x="1460160" y="372564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176" name="CustomShape 22"/>
          <p:cNvSpPr/>
          <p:nvPr/>
        </p:nvSpPr>
        <p:spPr>
          <a:xfrm>
            <a:off x="1907640" y="798120"/>
            <a:ext cx="10116000" cy="130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уточнение по указанию периода работы 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6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порядка): в подразделе 1.2 должен указываться весь период работы ЗЛ у страхователя в отчетном периоде, а не только периоды, перечисленные в пункте 3 статьи 11 Федерального закона от 1 апреля 1996 г.         № 27-ФЗ;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77" name="CustomShape 23"/>
          <p:cNvSpPr/>
          <p:nvPr/>
        </p:nvSpPr>
        <p:spPr>
          <a:xfrm>
            <a:off x="1944000" y="2232000"/>
            <a:ext cx="993564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дополнение новым типом сведений 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«Назначение выплат по ОСС»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55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порядка): представляется при подаче ЗЛ заявления о предоставлении отпуска по беременности и родам или заявления о предоставлении отпуска по уходу за ребенком;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78" name="CustomShape 24"/>
          <p:cNvSpPr/>
          <p:nvPr/>
        </p:nvSpPr>
        <p:spPr>
          <a:xfrm>
            <a:off x="2042640" y="3466800"/>
            <a:ext cx="10053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новый 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код «ОКУ»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(особые климатические условия) для указания в графе 4 «Код территориальных условий» 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65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порядка);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79" name="CustomShape 25"/>
          <p:cNvSpPr/>
          <p:nvPr/>
        </p:nvSpPr>
        <p:spPr>
          <a:xfrm>
            <a:off x="2137320" y="4432320"/>
            <a:ext cx="981432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уточнение правил заполнения граф по СОУТ 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105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порядка);: графа 11 «Индивидуальный номер рабочего места» и графа 12 «Класс (подкласс) условий труда» обязательны к заполнению только в случае если у страхователя проведена специальная оценка условий труда, и у ЗЛ имеются основания для досрочного назначения пенсии.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504000" y="128520"/>
            <a:ext cx="11519640" cy="44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600" b="1" strike="noStrike" spc="-1">
                <a:solidFill>
                  <a:srgbClr val="000000"/>
                </a:solidFill>
                <a:latin typeface="Times New Roman"/>
              </a:rPr>
              <a:t>Изменения в порядке заполнения подраздела 1.3 (бюджетники)</a:t>
            </a:r>
            <a:endParaRPr lang="ru-RU" sz="2600" b="0" strike="noStrike" spc="-1">
              <a:latin typeface="Arial"/>
            </a:endParaRPr>
          </a:p>
        </p:txBody>
      </p:sp>
      <p:grpSp>
        <p:nvGrpSpPr>
          <p:cNvPr id="181" name="Group 2"/>
          <p:cNvGrpSpPr/>
          <p:nvPr/>
        </p:nvGrpSpPr>
        <p:grpSpPr>
          <a:xfrm>
            <a:off x="1287000" y="1114920"/>
            <a:ext cx="5193000" cy="684720"/>
            <a:chOff x="1287000" y="1114920"/>
            <a:chExt cx="5193000" cy="684720"/>
          </a:xfrm>
        </p:grpSpPr>
        <p:sp>
          <p:nvSpPr>
            <p:cNvPr id="182" name="Line 3"/>
            <p:cNvSpPr/>
            <p:nvPr/>
          </p:nvSpPr>
          <p:spPr>
            <a:xfrm>
              <a:off x="1679400" y="1773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3" name="CustomShape 4"/>
            <p:cNvSpPr/>
            <p:nvPr/>
          </p:nvSpPr>
          <p:spPr>
            <a:xfrm rot="3419400">
              <a:off x="1395720" y="1197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4" name="CustomShape 5"/>
            <p:cNvSpPr/>
            <p:nvPr/>
          </p:nvSpPr>
          <p:spPr>
            <a:xfrm>
              <a:off x="3080880" y="128448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5" name="CustomShape 6"/>
            <p:cNvSpPr/>
            <p:nvPr/>
          </p:nvSpPr>
          <p:spPr>
            <a:xfrm>
              <a:off x="1460160" y="1240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186" name="Group 7"/>
          <p:cNvGrpSpPr/>
          <p:nvPr/>
        </p:nvGrpSpPr>
        <p:grpSpPr>
          <a:xfrm>
            <a:off x="1368360" y="4032000"/>
            <a:ext cx="5193000" cy="684720"/>
            <a:chOff x="1368360" y="4032000"/>
            <a:chExt cx="5193000" cy="684720"/>
          </a:xfrm>
        </p:grpSpPr>
        <p:sp>
          <p:nvSpPr>
            <p:cNvPr id="187" name="Line 8"/>
            <p:cNvSpPr/>
            <p:nvPr/>
          </p:nvSpPr>
          <p:spPr>
            <a:xfrm>
              <a:off x="1760760" y="4690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8" name="CustomShape 9"/>
            <p:cNvSpPr/>
            <p:nvPr/>
          </p:nvSpPr>
          <p:spPr>
            <a:xfrm rot="3419400">
              <a:off x="1477080" y="4114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9" name="CustomShape 10"/>
            <p:cNvSpPr/>
            <p:nvPr/>
          </p:nvSpPr>
          <p:spPr>
            <a:xfrm>
              <a:off x="3162240" y="4201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0" name="CustomShape 11"/>
            <p:cNvSpPr/>
            <p:nvPr/>
          </p:nvSpPr>
          <p:spPr>
            <a:xfrm>
              <a:off x="1541520" y="4157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191" name="CustomShape 12"/>
          <p:cNvSpPr/>
          <p:nvPr/>
        </p:nvSpPr>
        <p:spPr>
          <a:xfrm>
            <a:off x="2146320" y="1224000"/>
            <a:ext cx="3757320" cy="4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исключены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 следующие коды:</a:t>
            </a:r>
            <a:r>
              <a:rPr lang="ru-RU" sz="2200" b="0" strike="noStrike" spc="-1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192" name="CustomShape 13"/>
          <p:cNvSpPr/>
          <p:nvPr/>
        </p:nvSpPr>
        <p:spPr>
          <a:xfrm>
            <a:off x="1800000" y="1872000"/>
            <a:ext cx="9863640" cy="191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из справочника кодов типа организации - код 6.0 «Иные организации, не заполняющие формы статистического наблюдения в соответствии с приказом Росстата № 457»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из справочника кодов категории персонала - код 600 «Работники организаций, не представляющих формы статистической отчетности в соответствии с приказом Росстата от 30 июля 2021 г. № 457»;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93" name="CustomShape 14"/>
          <p:cNvSpPr/>
          <p:nvPr/>
        </p:nvSpPr>
        <p:spPr>
          <a:xfrm>
            <a:off x="2088000" y="3744000"/>
            <a:ext cx="971964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введена новая графа 4 «Работники, не включаемые в расчет среднесписочной численности» в таблице «Сведения об условиях занятости и заработной плате» 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122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 порядка) для следующих категорий работников: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94" name="CustomShape 15"/>
          <p:cNvSpPr/>
          <p:nvPr/>
        </p:nvSpPr>
        <p:spPr>
          <a:xfrm>
            <a:off x="1728000" y="4824000"/>
            <a:ext cx="9110880" cy="161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женщины, находившиеся в отпусках по беременности и родам, и в отпусках по уходу за ребенком;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работники, которые находятся в отпуске без сохранения заработной платы в связи с обучением или поступлением в ВУЗ; 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работники – участники СВО.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838080" y="0"/>
            <a:ext cx="1051488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Times New Roman"/>
              </a:rPr>
              <a:t>Изменения в порядке заполнения раздела 2 «Сведения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заболеваний»</a:t>
            </a:r>
            <a:endParaRPr lang="ru-RU" sz="2200" b="0" strike="noStrike" spc="-1">
              <a:latin typeface="Arial"/>
            </a:endParaRPr>
          </a:p>
        </p:txBody>
      </p:sp>
      <p:grpSp>
        <p:nvGrpSpPr>
          <p:cNvPr id="196" name="Group 2"/>
          <p:cNvGrpSpPr/>
          <p:nvPr/>
        </p:nvGrpSpPr>
        <p:grpSpPr>
          <a:xfrm>
            <a:off x="1296360" y="1296000"/>
            <a:ext cx="5193000" cy="684720"/>
            <a:chOff x="1296360" y="1296000"/>
            <a:chExt cx="5193000" cy="684720"/>
          </a:xfrm>
        </p:grpSpPr>
        <p:sp>
          <p:nvSpPr>
            <p:cNvPr id="197" name="Line 3"/>
            <p:cNvSpPr/>
            <p:nvPr/>
          </p:nvSpPr>
          <p:spPr>
            <a:xfrm>
              <a:off x="1688760" y="1954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8" name="CustomShape 4"/>
            <p:cNvSpPr/>
            <p:nvPr/>
          </p:nvSpPr>
          <p:spPr>
            <a:xfrm rot="3419400">
              <a:off x="1405080" y="1378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9" name="CustomShape 5"/>
            <p:cNvSpPr/>
            <p:nvPr/>
          </p:nvSpPr>
          <p:spPr>
            <a:xfrm>
              <a:off x="3090240" y="1465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0" name="CustomShape 6"/>
            <p:cNvSpPr/>
            <p:nvPr/>
          </p:nvSpPr>
          <p:spPr>
            <a:xfrm>
              <a:off x="1469520" y="1421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01" name="Group 7"/>
          <p:cNvGrpSpPr/>
          <p:nvPr/>
        </p:nvGrpSpPr>
        <p:grpSpPr>
          <a:xfrm>
            <a:off x="1440360" y="5146920"/>
            <a:ext cx="5193000" cy="684720"/>
            <a:chOff x="1440360" y="5146920"/>
            <a:chExt cx="5193000" cy="684720"/>
          </a:xfrm>
        </p:grpSpPr>
        <p:sp>
          <p:nvSpPr>
            <p:cNvPr id="202" name="Line 8"/>
            <p:cNvSpPr/>
            <p:nvPr/>
          </p:nvSpPr>
          <p:spPr>
            <a:xfrm>
              <a:off x="1832760" y="5805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3" name="CustomShape 9"/>
            <p:cNvSpPr/>
            <p:nvPr/>
          </p:nvSpPr>
          <p:spPr>
            <a:xfrm rot="3419400">
              <a:off x="1549080" y="5229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4" name="CustomShape 10"/>
            <p:cNvSpPr/>
            <p:nvPr/>
          </p:nvSpPr>
          <p:spPr>
            <a:xfrm>
              <a:off x="3234240" y="5316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5" name="CustomShape 11"/>
            <p:cNvSpPr/>
            <p:nvPr/>
          </p:nvSpPr>
          <p:spPr>
            <a:xfrm>
              <a:off x="1613520" y="5272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206" name="CustomShape 12"/>
          <p:cNvSpPr/>
          <p:nvPr/>
        </p:nvSpPr>
        <p:spPr>
          <a:xfrm>
            <a:off x="2045880" y="1427400"/>
            <a:ext cx="940176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новое поле 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«Льгота»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(</a:t>
            </a:r>
            <a:r>
              <a:rPr lang="ru-RU" sz="2000" b="1" strike="noStrike" spc="-1">
                <a:solidFill>
                  <a:srgbClr val="000000"/>
                </a:solidFill>
                <a:latin typeface="Times New Roman"/>
                <a:ea typeface="Calibri"/>
              </a:rPr>
              <a:t>пункт 162 </a:t>
            </a: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порядка) для следующих категорий работодателей: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07" name="CustomShape 13"/>
          <p:cNvSpPr/>
          <p:nvPr/>
        </p:nvSpPr>
        <p:spPr>
          <a:xfrm>
            <a:off x="1872000" y="2016000"/>
            <a:ext cx="10079640" cy="283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общественные организации инвалидов, среди членов которых инвалиды и их законные представители составляют не менее 80 процентов;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организации, уставный капитал которых полностью состоит из вкладов общественных организаций инвалидов и в которых среднесписочная численность инвалидов составляет не менее 50 процентов, а доля заработной платы инвалидов в фонде оплаты труда составляет не менее 25 процентов;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- учреждения, которые созданы для достижения образовательных, культурных и иных социальных целей, единственными собственниками имущества которых являются указанные общественные организации инвалидов;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08" name="CustomShape 14"/>
          <p:cNvSpPr/>
          <p:nvPr/>
        </p:nvSpPr>
        <p:spPr>
          <a:xfrm>
            <a:off x="2127960" y="4869000"/>
            <a:ext cx="9791640" cy="100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Calibri"/>
              </a:rPr>
              <a:t>уточнение наименования графы 4 подраздела 2.1 «Расчет сумм страховых взносов» и граф 11-12 и 20 подраздела 2.1.1: наименование изменено с «На начало отчетного периода» на «На конец предыдущего отчетного периода».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5112000" y="216000"/>
            <a:ext cx="6695640" cy="179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00000"/>
                </a:solidFill>
                <a:latin typeface="Calibri"/>
              </a:rPr>
              <a:t>Формирование сведений </a:t>
            </a:r>
            <a:r>
              <a:t/>
            </a:r>
            <a:br/>
            <a:r>
              <a:rPr lang="ru-RU" sz="3600" b="1" strike="noStrike" spc="-1">
                <a:solidFill>
                  <a:srgbClr val="000000"/>
                </a:solidFill>
                <a:latin typeface="Calibri"/>
              </a:rPr>
              <a:t>о страховом стаже застрахованных лиц за 2023 год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838080" y="0"/>
            <a:ext cx="105148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Формирование сведений </a:t>
            </a:r>
            <a:r>
              <a:t/>
            </a:r>
            <a:br/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 страховом стаже застрахованных лиц за 2023 год</a:t>
            </a:r>
            <a:endParaRPr lang="ru-RU" sz="2400" b="0" strike="noStrike" spc="-1">
              <a:latin typeface="Arial"/>
            </a:endParaRPr>
          </a:p>
        </p:txBody>
      </p:sp>
      <p:grpSp>
        <p:nvGrpSpPr>
          <p:cNvPr id="211" name="Group 2"/>
          <p:cNvGrpSpPr/>
          <p:nvPr/>
        </p:nvGrpSpPr>
        <p:grpSpPr>
          <a:xfrm>
            <a:off x="1143000" y="1368000"/>
            <a:ext cx="5193000" cy="684720"/>
            <a:chOff x="1143000" y="1368000"/>
            <a:chExt cx="5193000" cy="684720"/>
          </a:xfrm>
        </p:grpSpPr>
        <p:sp>
          <p:nvSpPr>
            <p:cNvPr id="212" name="Line 3"/>
            <p:cNvSpPr/>
            <p:nvPr/>
          </p:nvSpPr>
          <p:spPr>
            <a:xfrm>
              <a:off x="1535400" y="202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3" name="CustomShape 4"/>
            <p:cNvSpPr/>
            <p:nvPr/>
          </p:nvSpPr>
          <p:spPr>
            <a:xfrm rot="3419400">
              <a:off x="1251720" y="145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99CC00"/>
                </a:gs>
                <a:gs pos="100000">
                  <a:srgbClr val="465E00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4" name="CustomShape 5"/>
            <p:cNvSpPr/>
            <p:nvPr/>
          </p:nvSpPr>
          <p:spPr>
            <a:xfrm>
              <a:off x="2936880" y="1537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5" name="CustomShape 6"/>
            <p:cNvSpPr/>
            <p:nvPr/>
          </p:nvSpPr>
          <p:spPr>
            <a:xfrm>
              <a:off x="1316160" y="149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1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16" name="Group 7"/>
          <p:cNvGrpSpPr/>
          <p:nvPr/>
        </p:nvGrpSpPr>
        <p:grpSpPr>
          <a:xfrm>
            <a:off x="1224360" y="3130920"/>
            <a:ext cx="5193000" cy="684720"/>
            <a:chOff x="1224360" y="3130920"/>
            <a:chExt cx="5193000" cy="684720"/>
          </a:xfrm>
        </p:grpSpPr>
        <p:sp>
          <p:nvSpPr>
            <p:cNvPr id="217" name="Line 8"/>
            <p:cNvSpPr/>
            <p:nvPr/>
          </p:nvSpPr>
          <p:spPr>
            <a:xfrm>
              <a:off x="1616760" y="378936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8" name="CustomShape 9"/>
            <p:cNvSpPr/>
            <p:nvPr/>
          </p:nvSpPr>
          <p:spPr>
            <a:xfrm rot="3419400">
              <a:off x="1333080" y="321300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006699"/>
                </a:gs>
                <a:gs pos="100000">
                  <a:srgbClr val="002F46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9" name="CustomShape 10"/>
            <p:cNvSpPr/>
            <p:nvPr/>
          </p:nvSpPr>
          <p:spPr>
            <a:xfrm>
              <a:off x="3018240" y="330084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0" name="CustomShape 11"/>
            <p:cNvSpPr/>
            <p:nvPr/>
          </p:nvSpPr>
          <p:spPr>
            <a:xfrm>
              <a:off x="1397520" y="325620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2</a:t>
              </a:r>
              <a:endParaRPr lang="ru-RU" sz="2400" b="0" strike="noStrike" spc="-1">
                <a:latin typeface="Arial"/>
              </a:endParaRPr>
            </a:p>
          </p:txBody>
        </p:sp>
      </p:grpSp>
      <p:grpSp>
        <p:nvGrpSpPr>
          <p:cNvPr id="221" name="Group 12"/>
          <p:cNvGrpSpPr/>
          <p:nvPr/>
        </p:nvGrpSpPr>
        <p:grpSpPr>
          <a:xfrm>
            <a:off x="1287000" y="4176000"/>
            <a:ext cx="5193000" cy="684720"/>
            <a:chOff x="1287000" y="4176000"/>
            <a:chExt cx="5193000" cy="684720"/>
          </a:xfrm>
        </p:grpSpPr>
        <p:sp>
          <p:nvSpPr>
            <p:cNvPr id="222" name="Line 13"/>
            <p:cNvSpPr/>
            <p:nvPr/>
          </p:nvSpPr>
          <p:spPr>
            <a:xfrm>
              <a:off x="1681200" y="4833000"/>
              <a:ext cx="4798800" cy="180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3" name="CustomShape 14"/>
            <p:cNvSpPr/>
            <p:nvPr/>
          </p:nvSpPr>
          <p:spPr>
            <a:xfrm rot="3419400">
              <a:off x="1395720" y="4258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9933"/>
                </a:gs>
                <a:gs pos="100000">
                  <a:srgbClr val="764617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4" name="CustomShape 15"/>
            <p:cNvSpPr/>
            <p:nvPr/>
          </p:nvSpPr>
          <p:spPr>
            <a:xfrm>
              <a:off x="3080880" y="434592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5" name="CustomShape 16"/>
            <p:cNvSpPr/>
            <p:nvPr/>
          </p:nvSpPr>
          <p:spPr>
            <a:xfrm>
              <a:off x="1460160" y="430164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3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226" name="CustomShape 17"/>
          <p:cNvSpPr/>
          <p:nvPr/>
        </p:nvSpPr>
        <p:spPr>
          <a:xfrm>
            <a:off x="1872000" y="835560"/>
            <a:ext cx="1013256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С 1 января 2023 года сведения о страховом стаже застрахованных лиц представляются страхователями в составе формы ЕФС-1 (подраздел 1.2 «Сведения о страховом стаже») в отношении отдельных категорий застрахованных лиц, определенных пунктом 3 статьи 11 Федерального закона от 01 апреля 1996 № 27-ФЗ.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27" name="CustomShape 18"/>
          <p:cNvSpPr/>
          <p:nvPr/>
        </p:nvSpPr>
        <p:spPr>
          <a:xfrm>
            <a:off x="1346400" y="2136240"/>
            <a:ext cx="1084536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при этом ПЕРИОД СТАЖА </a:t>
            </a: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сдается за весь год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, а не «кусками»;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- если сдадут на всех (включая тех у которых есть только общий стаж) СФР примет всю отчетность.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28" name="CustomShape 19"/>
          <p:cNvSpPr/>
          <p:nvPr/>
        </p:nvSpPr>
        <p:spPr>
          <a:xfrm>
            <a:off x="1921320" y="2935080"/>
            <a:ext cx="993564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В отношении ЗЛ, на которых страхователями не представлен подраздел 1.2 формы ЕФС-1, формирование и включение в ИЛС ЗЛ сведений о страховом стаже производится на основании сведений о трудовой (иной) деятельности, и других данных, имеющихся в распоряжении СФР.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29" name="CustomShape 20"/>
          <p:cNvSpPr/>
          <p:nvPr/>
        </p:nvSpPr>
        <p:spPr>
          <a:xfrm>
            <a:off x="1983960" y="4233240"/>
            <a:ext cx="986364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Сведения о страховом стаже будут формироваться СФР после обработки подраздела 1.2 формы ЕФС-1 за 2023 год, который должен быть представлен в СФР не позднее 25.01.2023.</a:t>
            </a:r>
            <a:endParaRPr lang="ru-RU" sz="1800" b="0" strike="noStrike" spc="-1">
              <a:latin typeface="Arial"/>
            </a:endParaRPr>
          </a:p>
        </p:txBody>
      </p:sp>
      <p:grpSp>
        <p:nvGrpSpPr>
          <p:cNvPr id="230" name="Group 21"/>
          <p:cNvGrpSpPr/>
          <p:nvPr/>
        </p:nvGrpSpPr>
        <p:grpSpPr>
          <a:xfrm>
            <a:off x="1359000" y="5328000"/>
            <a:ext cx="5193000" cy="684720"/>
            <a:chOff x="1359000" y="5328000"/>
            <a:chExt cx="5193000" cy="684720"/>
          </a:xfrm>
        </p:grpSpPr>
        <p:sp>
          <p:nvSpPr>
            <p:cNvPr id="231" name="Line 22"/>
            <p:cNvSpPr/>
            <p:nvPr/>
          </p:nvSpPr>
          <p:spPr>
            <a:xfrm>
              <a:off x="1751400" y="5986440"/>
              <a:ext cx="4800600" cy="0"/>
            </a:xfrm>
            <a:prstGeom prst="line">
              <a:avLst/>
            </a:prstGeom>
            <a:ln w="25560" cap="rnd">
              <a:solidFill>
                <a:srgbClr val="969696"/>
              </a:solidFill>
              <a:prstDash val="sysDot"/>
              <a:round/>
              <a:tailEnd type="oval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2" name="CustomShape 23"/>
            <p:cNvSpPr/>
            <p:nvPr/>
          </p:nvSpPr>
          <p:spPr>
            <a:xfrm rot="3419400">
              <a:off x="1467720" y="5410080"/>
              <a:ext cx="478800" cy="519840"/>
            </a:xfrm>
            <a:prstGeom prst="rect">
              <a:avLst/>
            </a:prstGeom>
            <a:gradFill rotWithShape="0">
              <a:gsLst>
                <a:gs pos="0">
                  <a:srgbClr val="FF7C80"/>
                </a:gs>
                <a:gs pos="100000">
                  <a:srgbClr val="76393B"/>
                </a:gs>
              </a:gsLst>
              <a:lin ang="8814000"/>
            </a:gradFill>
            <a:ln w="9360">
              <a:noFill/>
            </a:ln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3" name="CustomShape 24"/>
            <p:cNvSpPr/>
            <p:nvPr/>
          </p:nvSpPr>
          <p:spPr>
            <a:xfrm>
              <a:off x="3152880" y="5497560"/>
              <a:ext cx="222588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4" name="CustomShape 25"/>
            <p:cNvSpPr/>
            <p:nvPr/>
          </p:nvSpPr>
          <p:spPr>
            <a:xfrm>
              <a:off x="1532160" y="5453280"/>
              <a:ext cx="334800" cy="4557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FFFFFF"/>
                  </a:solidFill>
                  <a:latin typeface="Calibri"/>
                  <a:ea typeface="DejaVu Sans"/>
                </a:rPr>
                <a:t>4</a:t>
              </a:r>
              <a:endParaRPr lang="ru-RU" sz="2400" b="0" strike="noStrike" spc="-1">
                <a:latin typeface="Arial"/>
              </a:endParaRPr>
            </a:p>
          </p:txBody>
        </p:sp>
      </p:grpSp>
      <p:sp>
        <p:nvSpPr>
          <p:cNvPr id="235" name="CustomShape 26"/>
          <p:cNvSpPr/>
          <p:nvPr/>
        </p:nvSpPr>
        <p:spPr>
          <a:xfrm>
            <a:off x="2088000" y="5132520"/>
            <a:ext cx="964764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В случае представления страхователями сведений о стаже после самостоятельного формирования стажа СФР, сформированный стаж будет деактуализирован и заменен на сведения, представленные страхователями.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2133</Words>
  <Application>Microsoft Office PowerPoint</Application>
  <PresentationFormat>Произвольный</PresentationFormat>
  <Paragraphs>150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Колобкова Елена Аркадьевна</cp:lastModifiedBy>
  <cp:revision>23</cp:revision>
  <dcterms:created xsi:type="dcterms:W3CDTF">2021-07-20T13:09:20Z</dcterms:created>
  <dcterms:modified xsi:type="dcterms:W3CDTF">2026-07-01T14:01:43Z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</Properties>
</file>