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6669088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163" autoAdjust="0"/>
  </p:normalViewPr>
  <p:slideViewPr>
    <p:cSldViewPr snapToGrid="0">
      <p:cViewPr varScale="1">
        <p:scale>
          <a:sx n="76" d="100"/>
          <a:sy n="76" d="100"/>
        </p:scale>
        <p:origin x="3900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9" cy="495347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6" y="0"/>
            <a:ext cx="2889939" cy="495347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r">
              <a:defRPr sz="1200"/>
            </a:lvl1pPr>
          </a:lstStyle>
          <a:p>
            <a:fld id="{EF0F8DD1-DB03-466C-9D95-C0F9ACE1D31A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3488"/>
            <a:ext cx="2306638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79" tIns="45139" rIns="90279" bIns="4513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0279" tIns="45139" rIns="90279" bIns="4513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9" cy="495346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6" y="9377317"/>
            <a:ext cx="2889939" cy="495346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r">
              <a:defRPr sz="1200"/>
            </a:lvl1pPr>
          </a:lstStyle>
          <a:p>
            <a:fld id="{F54BD641-CEFA-47AB-AA6F-DC1F8C844F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406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9AEC0-A1D1-40AE-9635-E8EE27702B4C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86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51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742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80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56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640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455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77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36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24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3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08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CB365-5DF7-421D-BEF4-F6971276130B}" type="datetimeFigureOut">
              <a:rPr lang="ru-RU" smtClean="0"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A0186-ED3A-465D-B7EC-FEABA68EDD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040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13" descr="C:\Users\1\Desktop\усс листовка янв 2026\free-icon-hospital-facility-370366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9961" y="8737861"/>
            <a:ext cx="1413164" cy="11268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34485" y="175686"/>
            <a:ext cx="65766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Социальный фонд России расширяет </a:t>
            </a:r>
            <a:r>
              <a:rPr lang="ru-RU" sz="1600" b="1" dirty="0" smtClean="0">
                <a:solidFill>
                  <a:srgbClr val="C00000"/>
                </a:solidFill>
              </a:rPr>
              <a:t>поддержку </a:t>
            </a:r>
            <a:r>
              <a:rPr lang="ru-RU" sz="1600" b="1" dirty="0">
                <a:solidFill>
                  <a:srgbClr val="C00000"/>
                </a:solidFill>
              </a:rPr>
              <a:t>самозанятых россиян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2103" y="743578"/>
            <a:ext cx="31245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С 1 января 2026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года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они могут воспользоваться правом на оплачиваемый больничный.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623" y="1514688"/>
            <a:ext cx="31208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Для этого нужно:</a:t>
            </a:r>
          </a:p>
          <a:p>
            <a:pPr algn="just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✔зарегистрироваться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в СФР</a:t>
            </a:r>
          </a:p>
          <a:p>
            <a:pPr algn="just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✔выбрать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размер страховой суммы, исходя из которой будут начисляться больничные выплаты (35 000 или 50 000 руб.)</a:t>
            </a:r>
          </a:p>
          <a:p>
            <a:pPr algn="just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✔уплачивать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страховые взносы, ежемесячно или разово за год.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9605" y="2973564"/>
            <a:ext cx="2980683" cy="132802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chemeClr val="bg1"/>
                </a:solidFill>
              </a:rPr>
              <a:t>Право на пособие по временной нетрудоспособности возникает при условии непрерывной оплаты взносов в течение 6 месяцев.</a:t>
            </a:r>
          </a:p>
          <a:p>
            <a:pPr algn="just"/>
            <a:r>
              <a:rPr lang="ru-RU" sz="1200" b="1" dirty="0">
                <a:solidFill>
                  <a:schemeClr val="bg1"/>
                </a:solidFill>
              </a:rPr>
              <a:t>🔹Тариф взносов составляет 3,84% от выбранной страховой суммы.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2103" y="6563516"/>
            <a:ext cx="31242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Заявление можно подать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   В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мобильном приложении  «Мой налог»</a:t>
            </a:r>
          </a:p>
          <a:p>
            <a:pPr algn="just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   На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портале Госуслуг 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   Лично в клиентской службе  СФР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61280" y="563021"/>
            <a:ext cx="3223013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Как рассчитывается больничный 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</a:rPr>
              <a:t>для самозанятых?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61523" y="1024686"/>
            <a:ext cx="3183343" cy="85869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Размер пособия по временной нетрудоспособности зависит от двух факторов:</a:t>
            </a:r>
          </a:p>
          <a:p>
            <a:r>
              <a:rPr lang="ru-RU" sz="1100" b="1" dirty="0">
                <a:solidFill>
                  <a:srgbClr val="C00000"/>
                </a:solidFill>
              </a:rPr>
              <a:t>1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- периода уплаты страховых взносов</a:t>
            </a:r>
          </a:p>
          <a:p>
            <a:r>
              <a:rPr lang="ru-RU" sz="1100" b="1" dirty="0">
                <a:solidFill>
                  <a:srgbClr val="C00000"/>
                </a:solidFill>
              </a:rPr>
              <a:t>2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- страхового стажа</a:t>
            </a: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ru-RU" sz="1100" b="1" dirty="0">
                <a:solidFill>
                  <a:srgbClr val="C00000"/>
                </a:solidFill>
              </a:rPr>
              <a:t>Зависимость от периода уплаты взносов</a:t>
            </a: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rgbClr val="C00000"/>
                </a:solidFill>
              </a:rPr>
              <a:t>Если взносы уплачивались 6 месяцев:</a:t>
            </a:r>
          </a:p>
          <a:p>
            <a:pPr>
              <a:buFont typeface="Wingdings" pitchFamily="2" charset="2"/>
              <a:buChar char="v"/>
            </a:pP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пособие рассчитывается из 70% страховой суммы</a:t>
            </a:r>
          </a:p>
          <a:p>
            <a:pPr>
              <a:buFont typeface="Wingdings" pitchFamily="2" charset="2"/>
              <a:buChar char="v"/>
            </a:pP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с учетом страхового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стажа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rgbClr val="C00000"/>
                </a:solidFill>
              </a:rPr>
              <a:t>Если взносы уплачивались 12 месяцев и более:</a:t>
            </a:r>
          </a:p>
          <a:p>
            <a:pPr>
              <a:buFont typeface="Wingdings" pitchFamily="2" charset="2"/>
              <a:buChar char="v"/>
            </a:pP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пособие рассчитывается из 100% страховой суммы</a:t>
            </a:r>
          </a:p>
          <a:p>
            <a:pPr>
              <a:buFont typeface="Wingdings" pitchFamily="2" charset="2"/>
              <a:buChar char="v"/>
            </a:pP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с учетом страхового стажа</a:t>
            </a: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ru-RU" sz="1100" b="1" dirty="0">
                <a:solidFill>
                  <a:srgbClr val="C00000"/>
                </a:solidFill>
              </a:rPr>
              <a:t>Как учитывается страховой стаж</a:t>
            </a: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Страховой стаж применяется по тем же правилам, что и для наемных работников:</a:t>
            </a: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rgbClr val="C00000"/>
              </a:solidFill>
            </a:endParaRPr>
          </a:p>
          <a:p>
            <a:r>
              <a:rPr lang="ru-RU" sz="1100" b="1" dirty="0" smtClean="0">
                <a:solidFill>
                  <a:srgbClr val="C00000"/>
                </a:solidFill>
              </a:rPr>
              <a:t>Проценты </a:t>
            </a:r>
            <a:r>
              <a:rPr lang="ru-RU" sz="1100" b="1" dirty="0">
                <a:solidFill>
                  <a:srgbClr val="C00000"/>
                </a:solidFill>
              </a:rPr>
              <a:t>применяются к сумме, рассчитанной исходя из</a:t>
            </a:r>
            <a:r>
              <a:rPr lang="ru-RU" sz="1100" b="1" dirty="0" smtClean="0">
                <a:solidFill>
                  <a:srgbClr val="C00000"/>
                </a:solidFill>
              </a:rPr>
              <a:t>:</a:t>
            </a:r>
          </a:p>
          <a:p>
            <a:endParaRPr lang="ru-RU" sz="1100" b="1" dirty="0">
              <a:solidFill>
                <a:srgbClr val="C00000"/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В расчет включается ранее приобретенный страховой стаж, в том числе периоды работы по найму, когда за человека платил работодатель.</a:t>
            </a: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rgbClr val="C00000"/>
                </a:solidFill>
              </a:rPr>
              <a:t>Как </a:t>
            </a:r>
            <a:r>
              <a:rPr lang="ru-RU" sz="1100" b="1" dirty="0">
                <a:solidFill>
                  <a:srgbClr val="FF0000"/>
                </a:solidFill>
              </a:rPr>
              <a:t>рассчитать</a:t>
            </a:r>
            <a:r>
              <a:rPr lang="ru-RU" sz="1100" b="1" dirty="0">
                <a:solidFill>
                  <a:srgbClr val="C00000"/>
                </a:solidFill>
              </a:rPr>
              <a:t> больничный для своего случая:</a:t>
            </a: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Возьмите выбранную страховую сумму (</a:t>
            </a:r>
            <a:r>
              <a:rPr lang="ru-RU" sz="1100" b="1" dirty="0">
                <a:solidFill>
                  <a:srgbClr val="C00000"/>
                </a:solidFill>
              </a:rPr>
              <a:t>35 000 или 50 000 рублей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 smtClean="0">
                <a:solidFill>
                  <a:srgbClr val="FF0000"/>
                </a:solidFill>
              </a:rPr>
              <a:t>1.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Умножьте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на:</a:t>
            </a: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100" b="1" dirty="0" smtClean="0">
                <a:solidFill>
                  <a:srgbClr val="C00000"/>
                </a:solidFill>
              </a:rPr>
              <a:t>2.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Поделите на 28/30/31 календарных дней</a:t>
            </a:r>
          </a:p>
          <a:p>
            <a:r>
              <a:rPr lang="ru-RU" sz="1100" b="1" dirty="0" smtClean="0">
                <a:solidFill>
                  <a:srgbClr val="C00000"/>
                </a:solidFill>
              </a:rPr>
              <a:t>3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Умножьте на процент, зависящий от страхового стажа (60%, 80% или 100%)</a:t>
            </a:r>
          </a:p>
          <a:p>
            <a:r>
              <a:rPr lang="ru-RU" sz="1100" b="1" dirty="0" smtClean="0">
                <a:solidFill>
                  <a:srgbClr val="C00000"/>
                </a:solidFill>
              </a:rPr>
              <a:t>4.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Полученную сумму умножьте на количество дней болезни</a:t>
            </a:r>
          </a:p>
        </p:txBody>
      </p:sp>
      <p:pic>
        <p:nvPicPr>
          <p:cNvPr id="1032" name="Picture 8" descr="C:\Users\1\Downloads\rhombus_1033044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 flipV="1">
            <a:off x="3463595" y="3695514"/>
            <a:ext cx="200969" cy="191929"/>
          </a:xfrm>
          <a:prstGeom prst="rect">
            <a:avLst/>
          </a:prstGeom>
          <a:noFill/>
        </p:spPr>
      </p:pic>
      <p:pic>
        <p:nvPicPr>
          <p:cNvPr id="24" name="Picture 8" descr="C:\Users\1\Downloads\rhombus_1033044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 flipV="1">
            <a:off x="3463596" y="1915660"/>
            <a:ext cx="200969" cy="191929"/>
          </a:xfrm>
          <a:prstGeom prst="rect">
            <a:avLst/>
          </a:prstGeom>
          <a:noFill/>
        </p:spPr>
      </p:pic>
      <p:pic>
        <p:nvPicPr>
          <p:cNvPr id="30" name="Picture 10" descr="C:\Users\1\Downloads\icons8-отмеченный-чекбокс-2-4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2103" y="7297404"/>
            <a:ext cx="150654" cy="150654"/>
          </a:xfrm>
          <a:prstGeom prst="rect">
            <a:avLst/>
          </a:prstGeom>
          <a:noFill/>
        </p:spPr>
      </p:pic>
      <p:pic>
        <p:nvPicPr>
          <p:cNvPr id="32" name="Picture 10" descr="C:\Users\1\Downloads\icons8-отмеченный-чекбокс-2-4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5296" y="6898849"/>
            <a:ext cx="150654" cy="150654"/>
          </a:xfrm>
          <a:prstGeom prst="rect">
            <a:avLst/>
          </a:prstGeom>
          <a:noFill/>
        </p:spPr>
      </p:pic>
      <p:sp>
        <p:nvSpPr>
          <p:cNvPr id="40" name="Скругленный прямоугольник 39"/>
          <p:cNvSpPr/>
          <p:nvPr/>
        </p:nvSpPr>
        <p:spPr>
          <a:xfrm>
            <a:off x="3664563" y="4446670"/>
            <a:ext cx="1617213" cy="523958"/>
          </a:xfrm>
          <a:prstGeom prst="roundRect">
            <a:avLst>
              <a:gd name="adj" fmla="val 121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>
                <a:solidFill>
                  <a:schemeClr val="bg1"/>
                </a:solidFill>
              </a:rPr>
              <a:t>до 5 лет — 60%</a:t>
            </a:r>
          </a:p>
          <a:p>
            <a:r>
              <a:rPr lang="ru-RU" sz="1050" b="1" dirty="0">
                <a:solidFill>
                  <a:schemeClr val="bg1"/>
                </a:solidFill>
              </a:rPr>
              <a:t>от 5 до 8 лет — 80%</a:t>
            </a:r>
          </a:p>
          <a:p>
            <a:r>
              <a:rPr lang="ru-RU" sz="1050" b="1" dirty="0">
                <a:solidFill>
                  <a:schemeClr val="bg1"/>
                </a:solidFill>
              </a:rPr>
              <a:t>более 8 лет — 100%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32184" y="5356546"/>
            <a:ext cx="2457926" cy="78319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000" b="1" dirty="0">
                <a:solidFill>
                  <a:schemeClr val="bg1"/>
                </a:solidFill>
              </a:rPr>
              <a:t>70% страховой суммы (если взносы платились 6–11 месяцев)</a:t>
            </a:r>
          </a:p>
          <a:p>
            <a:pPr>
              <a:buFont typeface="Wingdings" pitchFamily="2" charset="2"/>
              <a:buChar char="v"/>
            </a:pPr>
            <a:r>
              <a:rPr lang="ru-RU" sz="1000" b="1" dirty="0">
                <a:solidFill>
                  <a:schemeClr val="bg1"/>
                </a:solidFill>
              </a:rPr>
              <a:t>100% страховой суммы (если взносы платились 12 месяцев и более)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564080" y="7779453"/>
            <a:ext cx="2526030" cy="85129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70%, если взносы уплачивались от 6 до 11 месяцев</a:t>
            </a:r>
          </a:p>
          <a:p>
            <a:r>
              <a:rPr lang="ru-RU" sz="1100" b="1" dirty="0">
                <a:solidFill>
                  <a:schemeClr val="bg1"/>
                </a:solidFill>
              </a:rPr>
              <a:t>100%, если взносы уплачивались 12 месяцев и более</a:t>
            </a:r>
          </a:p>
        </p:txBody>
      </p:sp>
      <p:pic>
        <p:nvPicPr>
          <p:cNvPr id="26" name="Picture 10" descr="C:\Users\1\Downloads\icons8-отмеченный-чекбокс-2-4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9946" y="7540215"/>
            <a:ext cx="150654" cy="150654"/>
          </a:xfrm>
          <a:prstGeom prst="rect">
            <a:avLst/>
          </a:prstGeom>
          <a:noFill/>
        </p:spPr>
      </p:pic>
      <p:sp>
        <p:nvSpPr>
          <p:cNvPr id="19" name="Скругленный прямоугольник 18"/>
          <p:cNvSpPr/>
          <p:nvPr/>
        </p:nvSpPr>
        <p:spPr>
          <a:xfrm>
            <a:off x="190623" y="4519342"/>
            <a:ext cx="2973876" cy="834271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ru-RU" sz="1100" b="1" dirty="0">
                <a:solidFill>
                  <a:schemeClr val="bg1"/>
                </a:solidFill>
              </a:rPr>
              <a:t>При страховой сумме 35 000 руб.: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ru-RU" sz="1100" b="1" dirty="0">
                <a:solidFill>
                  <a:schemeClr val="bg1"/>
                </a:solidFill>
              </a:rPr>
              <a:t>Ежемесячный платеж – 1344 руб.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ru-RU" sz="1100" b="1" dirty="0">
                <a:solidFill>
                  <a:schemeClr val="bg1"/>
                </a:solidFill>
              </a:rPr>
              <a:t>Единый годовой платеж -16 128 руб.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09605" y="5551314"/>
            <a:ext cx="2973876" cy="834271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ru-RU" sz="1100" b="1" dirty="0">
                <a:solidFill>
                  <a:schemeClr val="bg1"/>
                </a:solidFill>
              </a:rPr>
              <a:t>При страховой сумме </a:t>
            </a:r>
            <a:r>
              <a:rPr lang="ru-RU" sz="1100" b="1" dirty="0" smtClean="0">
                <a:solidFill>
                  <a:schemeClr val="bg1"/>
                </a:solidFill>
              </a:rPr>
              <a:t>50 </a:t>
            </a:r>
            <a:r>
              <a:rPr lang="ru-RU" sz="1100" b="1" dirty="0">
                <a:solidFill>
                  <a:schemeClr val="bg1"/>
                </a:solidFill>
              </a:rPr>
              <a:t>000 руб.: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ru-RU" sz="1100" b="1" dirty="0">
                <a:solidFill>
                  <a:schemeClr val="bg1"/>
                </a:solidFill>
              </a:rPr>
              <a:t>Ежемесячный платеж – </a:t>
            </a:r>
            <a:r>
              <a:rPr lang="ru-RU" sz="1100" b="1" dirty="0" smtClean="0">
                <a:solidFill>
                  <a:schemeClr val="bg1"/>
                </a:solidFill>
              </a:rPr>
              <a:t>1920 </a:t>
            </a:r>
            <a:r>
              <a:rPr lang="ru-RU" sz="1100" b="1" dirty="0">
                <a:solidFill>
                  <a:schemeClr val="bg1"/>
                </a:solidFill>
              </a:rPr>
              <a:t>руб.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ru-RU" sz="1100" b="1" dirty="0">
                <a:solidFill>
                  <a:schemeClr val="bg1"/>
                </a:solidFill>
              </a:rPr>
              <a:t>Единый годовой платеж </a:t>
            </a:r>
            <a:r>
              <a:rPr lang="ru-RU" sz="1100" b="1" dirty="0" smtClean="0">
                <a:solidFill>
                  <a:schemeClr val="bg1"/>
                </a:solidFill>
              </a:rPr>
              <a:t>-23040 </a:t>
            </a:r>
            <a:r>
              <a:rPr lang="ru-RU" sz="1100" b="1" dirty="0">
                <a:solidFill>
                  <a:schemeClr val="bg1"/>
                </a:solidFill>
              </a:rPr>
              <a:t>руб.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5448" y="7797960"/>
            <a:ext cx="2973876" cy="1430179"/>
          </a:xfrm>
          <a:prstGeom prst="round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>
            <a:spAutoFit/>
          </a:bodyPr>
          <a:lstStyle/>
          <a:p>
            <a:pPr algn="ctr"/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ВАЖНО!!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В рамках эксперимента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самозанятым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не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выплачиваются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</a:p>
          <a:p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Пособие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по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БиР;</a:t>
            </a:r>
            <a:endParaRPr lang="ru-RU" sz="11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-Единовременное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</a:rPr>
              <a:t>пособие при рождении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ребенка;</a:t>
            </a:r>
            <a:endParaRPr lang="ru-RU" sz="11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</a:rPr>
              <a:t>- Ежемесячное пособие по уходу за ребенком.</a:t>
            </a:r>
          </a:p>
        </p:txBody>
      </p:sp>
    </p:spTree>
    <p:extLst>
      <p:ext uri="{BB962C8B-B14F-4D97-AF65-F5344CB8AC3E}">
        <p14:creationId xmlns:p14="http://schemas.microsoft.com/office/powerpoint/2010/main" val="21169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422</Words>
  <Application>Microsoft Office PowerPoint</Application>
  <PresentationFormat>Лист A4 (210x297 мм)</PresentationFormat>
  <Paragraphs>74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Стручкова Нарина Павловна</dc:creator>
  <cp:lastModifiedBy>Кравчук Елена Петровна</cp:lastModifiedBy>
  <cp:revision>14</cp:revision>
  <cp:lastPrinted>2026-02-16T11:07:52Z</cp:lastPrinted>
  <dcterms:created xsi:type="dcterms:W3CDTF">2026-01-26T00:53:39Z</dcterms:created>
  <dcterms:modified xsi:type="dcterms:W3CDTF">2026-04-16T13:01:34Z</dcterms:modified>
</cp:coreProperties>
</file>