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FF7"/>
    <a:srgbClr val="FF677D"/>
    <a:srgbClr val="FFE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DE84D-E1EB-41D9-A3ED-508E446BE06B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C5C3E-FB8E-4556-918D-01E477F6CF9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983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854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678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80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524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770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16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27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594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166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70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476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F5B78-3D76-4738-BB11-EE78D1C4FFF3}" type="datetimeFigureOut">
              <a:rPr lang="ru-RU" smtClean="0"/>
              <a:pPr/>
              <a:t>28.08.2025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C9F6-80A6-47A0-B3AA-58390CABF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559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995" y="572732"/>
            <a:ext cx="10263343" cy="471064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проактивного назначения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14300" y="444500"/>
            <a:ext cx="12077700" cy="69850"/>
            <a:chOff x="-2" y="284"/>
            <a:chExt cx="5762" cy="33"/>
          </a:xfrm>
        </p:grpSpPr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650" y="288"/>
              <a:ext cx="5110" cy="0"/>
            </a:xfrm>
            <a:prstGeom prst="line">
              <a:avLst/>
            </a:prstGeom>
            <a:noFill/>
            <a:ln w="19050">
              <a:solidFill>
                <a:srgbClr val="0069B8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ru-RU" sz="1286" dirty="0">
                <a:cs typeface="Arial" panose="020B0604020202020204" pitchFamily="34" charset="0"/>
              </a:endParaRP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650" y="316"/>
              <a:ext cx="5110" cy="1"/>
            </a:xfrm>
            <a:prstGeom prst="line">
              <a:avLst/>
            </a:prstGeom>
            <a:noFill/>
            <a:ln w="19050">
              <a:solidFill>
                <a:srgbClr val="0069B8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ru-RU" sz="1286" dirty="0">
                <a:cs typeface="Arial" panose="020B0604020202020204" pitchFamily="34" charset="0"/>
              </a:endParaRP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-2" y="284"/>
              <a:ext cx="182" cy="0"/>
            </a:xfrm>
            <a:prstGeom prst="line">
              <a:avLst/>
            </a:prstGeom>
            <a:noFill/>
            <a:ln w="19050">
              <a:solidFill>
                <a:srgbClr val="0069B8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ru-RU" sz="1286" dirty="0">
                <a:cs typeface="Arial" panose="020B0604020202020204" pitchFamily="34" charset="0"/>
              </a:endParaRP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-2" y="316"/>
              <a:ext cx="182" cy="0"/>
            </a:xfrm>
            <a:prstGeom prst="line">
              <a:avLst/>
            </a:prstGeom>
            <a:noFill/>
            <a:ln w="19050">
              <a:solidFill>
                <a:srgbClr val="0069B8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ru-RU" sz="1286" dirty="0">
                <a:cs typeface="Arial" panose="020B0604020202020204" pitchFamily="34" charset="0"/>
              </a:endParaRPr>
            </a:p>
          </p:txBody>
        </p:sp>
      </p:grpSp>
      <p:pic>
        <p:nvPicPr>
          <p:cNvPr id="11" name="Рисунок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" y="176213"/>
            <a:ext cx="86201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</p:nvPr>
        </p:nvGraphicFramePr>
        <p:xfrm>
          <a:off x="819509" y="2843543"/>
          <a:ext cx="11110822" cy="1254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067"/>
                <a:gridCol w="1977230"/>
                <a:gridCol w="1381856"/>
                <a:gridCol w="1705382"/>
                <a:gridCol w="680429"/>
                <a:gridCol w="1076629"/>
                <a:gridCol w="792399"/>
                <a:gridCol w="671817"/>
                <a:gridCol w="801013"/>
              </a:tblGrid>
              <a:tr h="37084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загрузка медорганизацией   сведений об открытии (продлении, закрытии) больничного в ГИС "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ЕПЦ"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сбор   информационной системой (СЭДО) сведений по ЗЛ (из систем персучета, ФГИС ФРИ, ЗАГС и т.д. 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Отправка СЭДО запроса страхователю (100 тип сообщения)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Ответ страхователя 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101 тип сообщения)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Загрузка в ПВСО Фонда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расчет, формирование выплаты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зачисление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счет карты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МИР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счет в банке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почтовый перевод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</a:tr>
              <a:tr h="4054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рабочий день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календарный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день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 более 3 рабочих дней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рабочих дня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рабочий день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доставка почтой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14" name="Скругленный прямоугольник 13"/>
          <p:cNvSpPr/>
          <p:nvPr/>
        </p:nvSpPr>
        <p:spPr>
          <a:xfrm>
            <a:off x="5624423" y="1388854"/>
            <a:ext cx="2907102" cy="914400"/>
          </a:xfrm>
          <a:prstGeom prst="roundRect">
            <a:avLst/>
          </a:prstGeom>
          <a:solidFill>
            <a:srgbClr val="FFEFF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"/>
            <a:r>
              <a:rPr lang="ru-RU" sz="1400" b="1" dirty="0" smtClean="0">
                <a:solidFill>
                  <a:srgbClr val="FF0000"/>
                </a:solidFill>
                <a:latin typeface="Times New Roman"/>
              </a:rPr>
              <a:t>если ответ не направлен:</a:t>
            </a:r>
          </a:p>
          <a:p>
            <a:pPr algn="ctr" fontAlgn="b"/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" </a:t>
            </a:r>
            <a:r>
              <a:rPr lang="ru-RU" sz="1400" dirty="0" smtClean="0">
                <a:solidFill>
                  <a:schemeClr val="tx1"/>
                </a:solidFill>
                <a:latin typeface="Times New Roman"/>
              </a:rPr>
              <a:t>В установленный срок ответ страхователя в СФР не поступил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 "</a:t>
            </a:r>
            <a:endParaRPr lang="ru-RU" sz="1400" dirty="0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897810" y="1397478"/>
            <a:ext cx="1984075" cy="871269"/>
          </a:xfrm>
          <a:prstGeom prst="roundRect">
            <a:avLst/>
          </a:prstGeom>
          <a:solidFill>
            <a:srgbClr val="FFEFF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" Больничный открыт (продлен, закрыт) "</a:t>
            </a:r>
            <a:endParaRPr lang="ru-RU" sz="1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67420" y="4528869"/>
            <a:ext cx="1440611" cy="845388"/>
          </a:xfrm>
          <a:prstGeom prst="roundRect">
            <a:avLst/>
          </a:prstGeom>
          <a:solidFill>
            <a:srgbClr val="FFEFF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"Вам открыт больничный"</a:t>
            </a:r>
            <a:endParaRPr lang="ru-RU" sz="16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053752" y="5667553"/>
            <a:ext cx="3623095" cy="914400"/>
          </a:xfrm>
          <a:prstGeom prst="roundRect">
            <a:avLst/>
          </a:prstGeom>
          <a:solidFill>
            <a:srgbClr val="FFEFF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400" b="1" u="sng" dirty="0" smtClean="0">
                <a:solidFill>
                  <a:srgbClr val="FF0000"/>
                </a:solidFill>
                <a:latin typeface="Times New Roman"/>
              </a:rPr>
              <a:t>если трудоустройство не подтверждено: </a:t>
            </a:r>
          </a:p>
          <a:p>
            <a:pPr algn="ctr" fontAlgn="t"/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"Страхователь не найден. Необходимо обратиться к страхователю в целях размещения сведений в СЭДО"</a:t>
            </a:r>
            <a:endParaRPr lang="ru-RU" sz="1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684809" y="4597880"/>
            <a:ext cx="3053751" cy="914400"/>
          </a:xfrm>
          <a:prstGeom prst="roundRect">
            <a:avLst/>
          </a:prstGeom>
          <a:solidFill>
            <a:srgbClr val="FFEFF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"Работодатель </a:t>
            </a:r>
            <a:r>
              <a:rPr lang="ru-RU" sz="1400" b="1" dirty="0" smtClean="0">
                <a:solidFill>
                  <a:srgbClr val="FF0000"/>
                </a:solidFill>
                <a:latin typeface="Times New Roman"/>
              </a:rPr>
              <a:t>направил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 сведения для выплаты на проверку в СФР" / "Работодатель </a:t>
            </a:r>
            <a:r>
              <a:rPr lang="ru-RU" sz="1400" b="1" dirty="0" smtClean="0">
                <a:solidFill>
                  <a:srgbClr val="FF0000"/>
                </a:solidFill>
                <a:latin typeface="Times New Roman"/>
              </a:rPr>
              <a:t>не направил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сведения в СФР"</a:t>
            </a:r>
            <a:endParaRPr lang="ru-RU" sz="1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169215" y="5779697"/>
            <a:ext cx="1932318" cy="845389"/>
          </a:xfrm>
          <a:prstGeom prst="roundRect">
            <a:avLst/>
          </a:prstGeom>
          <a:solidFill>
            <a:srgbClr val="FFEFF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"Одобрена выплата от СФР"</a:t>
            </a:r>
            <a:endParaRPr lang="ru-RU" sz="1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670211" y="4597878"/>
            <a:ext cx="2277375" cy="914400"/>
          </a:xfrm>
          <a:prstGeom prst="roundRect">
            <a:avLst/>
          </a:prstGeom>
          <a:solidFill>
            <a:srgbClr val="FFEFF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"Направлена выплата от СФР"</a:t>
            </a:r>
            <a:endParaRPr lang="ru-RU" sz="1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" name="Стрелка вправо 22"/>
          <p:cNvSpPr/>
          <p:nvPr/>
        </p:nvSpPr>
        <p:spPr>
          <a:xfrm rot="16200000">
            <a:off x="2103208" y="2344744"/>
            <a:ext cx="629729" cy="339712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4" name="Стрелка вправо 23"/>
          <p:cNvSpPr/>
          <p:nvPr/>
        </p:nvSpPr>
        <p:spPr>
          <a:xfrm rot="16200000">
            <a:off x="6751408" y="2334682"/>
            <a:ext cx="569343" cy="316704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918711" y="4153621"/>
            <a:ext cx="431319" cy="232913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 rot="5400000">
            <a:off x="3936518" y="4747402"/>
            <a:ext cx="1578634" cy="261674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 rot="5400000">
            <a:off x="8377685" y="4786227"/>
            <a:ext cx="1598762" cy="232913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10558731" y="4180938"/>
            <a:ext cx="462949" cy="232913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0" y="3355675"/>
            <a:ext cx="82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СЭДО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 rot="5400000">
            <a:off x="6800490" y="4201067"/>
            <a:ext cx="462949" cy="232913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4" name="Рисунок 1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298" y="1397480"/>
            <a:ext cx="1371600" cy="10006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5" name="Picture 2" descr="Проверяющий картинки, стоковые фото Проверяющий | Depositphoto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3101" y="5633048"/>
            <a:ext cx="1389049" cy="9751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6" name="Стрелка вправо 35"/>
          <p:cNvSpPr/>
          <p:nvPr/>
        </p:nvSpPr>
        <p:spPr>
          <a:xfrm rot="5400000">
            <a:off x="2219864" y="4152182"/>
            <a:ext cx="388186" cy="227164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889185" y="4485736"/>
            <a:ext cx="2087592" cy="1035170"/>
          </a:xfrm>
          <a:prstGeom prst="roundRect">
            <a:avLst/>
          </a:prstGeom>
          <a:solidFill>
            <a:srgbClr val="FFEFF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"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Ваш больничный закрыт, дата выхода на работу ________"</a:t>
            </a:r>
            <a:endParaRPr lang="ru-RU" sz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552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1954</TotalTime>
  <Words>187</Words>
  <Application>Microsoft Office PowerPoint</Application>
  <PresentationFormat>Широкоэкранный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Процесс проактивного назначения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Красева Виктория Александровна</dc:creator>
  <cp:lastModifiedBy>Кравчук Елена Петровна</cp:lastModifiedBy>
  <cp:revision>158</cp:revision>
  <cp:lastPrinted>2025-08-28T14:14:57Z</cp:lastPrinted>
  <dcterms:created xsi:type="dcterms:W3CDTF">2023-10-06T09:49:01Z</dcterms:created>
  <dcterms:modified xsi:type="dcterms:W3CDTF">2025-08-28T14:15:06Z</dcterms:modified>
</cp:coreProperties>
</file>