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Default Extension="xlsx" ContentType="application/vnd.openxmlformats-officedocument.spreadsheetml.sheet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notesMasterIdLst>
    <p:notesMasterId r:id="rId26"/>
  </p:notesMasterIdLst>
  <p:sldIdLst>
    <p:sldId id="338" r:id="rId2"/>
    <p:sldId id="369" r:id="rId3"/>
    <p:sldId id="336" r:id="rId4"/>
    <p:sldId id="371" r:id="rId5"/>
    <p:sldId id="372" r:id="rId6"/>
    <p:sldId id="318" r:id="rId7"/>
    <p:sldId id="341" r:id="rId8"/>
    <p:sldId id="363" r:id="rId9"/>
    <p:sldId id="365" r:id="rId10"/>
    <p:sldId id="326" r:id="rId11"/>
    <p:sldId id="362" r:id="rId12"/>
    <p:sldId id="353" r:id="rId13"/>
    <p:sldId id="331" r:id="rId14"/>
    <p:sldId id="332" r:id="rId15"/>
    <p:sldId id="356" r:id="rId16"/>
    <p:sldId id="349" r:id="rId17"/>
    <p:sldId id="367" r:id="rId18"/>
    <p:sldId id="333" r:id="rId19"/>
    <p:sldId id="334" r:id="rId20"/>
    <p:sldId id="335" r:id="rId21"/>
    <p:sldId id="344" r:id="rId22"/>
    <p:sldId id="357" r:id="rId23"/>
    <p:sldId id="368" r:id="rId24"/>
    <p:sldId id="373" r:id="rId25"/>
  </p:sldIdLst>
  <p:sldSz cx="16256000" cy="9144000"/>
  <p:notesSz cx="16256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72"/>
    <p:restoredTop sz="94698"/>
  </p:normalViewPr>
  <p:slideViewPr>
    <p:cSldViewPr>
      <p:cViewPr>
        <p:scale>
          <a:sx n="66" d="100"/>
          <a:sy n="66" d="100"/>
        </p:scale>
        <p:origin x="-1704" y="-58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043738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9207500" y="0"/>
            <a:ext cx="7045325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119E39-3E71-48BE-890F-4F25C7B6EAE0}" type="datetimeFigureOut">
              <a:rPr lang="ru-RU" smtClean="0"/>
              <a:pPr/>
              <a:t>16.06.2026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5080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625600" y="4343400"/>
            <a:ext cx="130048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7043738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9207500" y="8685213"/>
            <a:ext cx="7045325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315FF1-4129-483D-AC26-ECF4339A5D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2B5B68D-F7DD-481D-B229-29B723B8A400}" type="slidenum">
              <a:rPr lang="ru-RU"/>
              <a:pPr/>
              <a:t>8</a:t>
            </a:fld>
            <a:endParaRPr lang="ru-RU"/>
          </a:p>
        </p:txBody>
      </p:sp>
      <p:sp>
        <p:nvSpPr>
          <p:cNvPr id="481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081588" y="695325"/>
            <a:ext cx="6092825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624917" y="4343231"/>
            <a:ext cx="13002753" cy="4113782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3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0ACD799F-D7DF-4478-B1AB-60A5F160911C}" type="slidenum">
              <a:rPr lang="ru-RU" smtClean="0"/>
              <a:pPr/>
              <a:t>21</a:t>
            </a:fld>
            <a:endParaRPr lang="ru-RU" smtClean="0"/>
          </a:p>
        </p:txBody>
      </p:sp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78413" y="695325"/>
            <a:ext cx="6094412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624919" y="4343230"/>
            <a:ext cx="13006165" cy="4115139"/>
          </a:xfrm>
          <a:noFill/>
          <a:ln/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746625" y="744538"/>
            <a:ext cx="6618288" cy="3722687"/>
          </a:xfrm>
          <a:ln/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376" tIns="40188" rIns="80376" bIns="40188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4161097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746625" y="744538"/>
            <a:ext cx="6618288" cy="3722687"/>
          </a:xfrm>
          <a:ln/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376" tIns="40188" rIns="80376" bIns="40188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5092493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3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0ACD799F-D7DF-4478-B1AB-60A5F160911C}" type="slidenum">
              <a:rPr lang="ru-RU" smtClean="0"/>
              <a:pPr/>
              <a:t>13</a:t>
            </a:fld>
            <a:endParaRPr lang="ru-RU" smtClean="0"/>
          </a:p>
        </p:txBody>
      </p:sp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78413" y="695325"/>
            <a:ext cx="6094412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624919" y="4343230"/>
            <a:ext cx="13006165" cy="4115139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3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0ACD799F-D7DF-4478-B1AB-60A5F160911C}" type="slidenum">
              <a:rPr lang="ru-RU" smtClean="0"/>
              <a:pPr/>
              <a:t>14</a:t>
            </a:fld>
            <a:endParaRPr lang="ru-RU" smtClean="0"/>
          </a:p>
        </p:txBody>
      </p:sp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78413" y="695325"/>
            <a:ext cx="6094412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624919" y="4343230"/>
            <a:ext cx="13006165" cy="4115139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3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0ACD799F-D7DF-4478-B1AB-60A5F160911C}" type="slidenum">
              <a:rPr lang="ru-RU" smtClean="0"/>
              <a:pPr/>
              <a:t>15</a:t>
            </a:fld>
            <a:endParaRPr lang="ru-RU" smtClean="0"/>
          </a:p>
        </p:txBody>
      </p:sp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78413" y="695325"/>
            <a:ext cx="6094412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624919" y="4343230"/>
            <a:ext cx="13006165" cy="4115139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3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0ACD799F-D7DF-4478-B1AB-60A5F160911C}" type="slidenum">
              <a:rPr lang="ru-RU" smtClean="0"/>
              <a:pPr/>
              <a:t>18</a:t>
            </a:fld>
            <a:endParaRPr lang="ru-RU" smtClean="0"/>
          </a:p>
        </p:txBody>
      </p:sp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78413" y="695325"/>
            <a:ext cx="6094412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624919" y="4343230"/>
            <a:ext cx="13006165" cy="4115139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3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A1065DF9-8D1D-41AC-98C2-9A79067F6995}" type="slidenum">
              <a:rPr lang="ru-RU" smtClean="0"/>
              <a:pPr/>
              <a:t>19</a:t>
            </a:fld>
            <a:endParaRPr lang="ru-RU" smtClean="0"/>
          </a:p>
        </p:txBody>
      </p:sp>
      <p:sp>
        <p:nvSpPr>
          <p:cNvPr id="358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760913" y="1062038"/>
            <a:ext cx="5092700" cy="28638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58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461060" y="4086628"/>
            <a:ext cx="11691895" cy="3342617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  <p:sp>
        <p:nvSpPr>
          <p:cNvPr id="35845" name="Text Box 3"/>
          <p:cNvSpPr txBox="1">
            <a:spLocks noChangeArrowheads="1"/>
          </p:cNvSpPr>
          <p:nvPr/>
        </p:nvSpPr>
        <p:spPr bwMode="auto">
          <a:xfrm>
            <a:off x="8281617" y="8064641"/>
            <a:ext cx="6332399" cy="42495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 anchor="b"/>
          <a:lstStyle/>
          <a:p>
            <a:pPr algn="r">
              <a:lnSpc>
                <a:spcPct val="100000"/>
              </a:lnSpc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fld id="{DB6CBCC8-2676-479A-BAA0-51B7CDFDD246}" type="slidenum">
              <a:rPr lang="ru-RU" sz="1200">
                <a:solidFill>
                  <a:srgbClr val="000000"/>
                </a:solidFill>
                <a:latin typeface="Times New Roman" pitchFamily="18" charset="0"/>
                <a:cs typeface="Arial Unicode MS" charset="0"/>
              </a:rPr>
              <a:pPr algn="r"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  <a:tab pos="3594100" algn="l"/>
                  <a:tab pos="4043363" algn="l"/>
                  <a:tab pos="4492625" algn="l"/>
                  <a:tab pos="4941888" algn="l"/>
                  <a:tab pos="5391150" algn="l"/>
                  <a:tab pos="5840413" algn="l"/>
                  <a:tab pos="6289675" algn="l"/>
                  <a:tab pos="6738938" algn="l"/>
                  <a:tab pos="7188200" algn="l"/>
                  <a:tab pos="7637463" algn="l"/>
                  <a:tab pos="8086725" algn="l"/>
                  <a:tab pos="8535988" algn="l"/>
                  <a:tab pos="8985250" algn="l"/>
                  <a:tab pos="9434513" algn="l"/>
                  <a:tab pos="9883775" algn="l"/>
                  <a:tab pos="10333038" algn="l"/>
                  <a:tab pos="10782300" algn="l"/>
                </a:tabLst>
              </a:pPr>
              <a:t>19</a:t>
            </a:fld>
            <a:endParaRPr lang="ru-RU" sz="1200">
              <a:solidFill>
                <a:srgbClr val="000000"/>
              </a:solidFill>
              <a:latin typeface="Times New Roman" pitchFamily="18" charset="0"/>
              <a:cs typeface="Arial Unicode MS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3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6BB78E06-469D-4B9F-B038-AAB296DF08A9}" type="slidenum">
              <a:rPr lang="ru-RU" smtClean="0"/>
              <a:pPr/>
              <a:t>20</a:t>
            </a:fld>
            <a:endParaRPr lang="ru-RU" smtClean="0"/>
          </a:p>
        </p:txBody>
      </p:sp>
      <p:sp>
        <p:nvSpPr>
          <p:cNvPr id="368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760913" y="1062038"/>
            <a:ext cx="5092700" cy="28638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68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461060" y="4086628"/>
            <a:ext cx="11691895" cy="3342617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  <p:sp>
        <p:nvSpPr>
          <p:cNvPr id="36869" name="Text Box 3"/>
          <p:cNvSpPr txBox="1">
            <a:spLocks noChangeArrowheads="1"/>
          </p:cNvSpPr>
          <p:nvPr/>
        </p:nvSpPr>
        <p:spPr bwMode="auto">
          <a:xfrm>
            <a:off x="8281617" y="8064641"/>
            <a:ext cx="6332399" cy="42495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 anchor="b"/>
          <a:lstStyle/>
          <a:p>
            <a:pPr algn="r">
              <a:lnSpc>
                <a:spcPct val="100000"/>
              </a:lnSpc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fld id="{E9BFFB7F-0101-4ADF-A991-3259A0A113BB}" type="slidenum">
              <a:rPr lang="ru-RU" sz="1200">
                <a:solidFill>
                  <a:srgbClr val="000000"/>
                </a:solidFill>
                <a:latin typeface="Times New Roman" pitchFamily="18" charset="0"/>
                <a:cs typeface="Arial Unicode MS" charset="0"/>
              </a:rPr>
              <a:pPr algn="r"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  <a:tab pos="3594100" algn="l"/>
                  <a:tab pos="4043363" algn="l"/>
                  <a:tab pos="4492625" algn="l"/>
                  <a:tab pos="4941888" algn="l"/>
                  <a:tab pos="5391150" algn="l"/>
                  <a:tab pos="5840413" algn="l"/>
                  <a:tab pos="6289675" algn="l"/>
                  <a:tab pos="6738938" algn="l"/>
                  <a:tab pos="7188200" algn="l"/>
                  <a:tab pos="7637463" algn="l"/>
                  <a:tab pos="8086725" algn="l"/>
                  <a:tab pos="8535988" algn="l"/>
                  <a:tab pos="8985250" algn="l"/>
                  <a:tab pos="9434513" algn="l"/>
                  <a:tab pos="9883775" algn="l"/>
                  <a:tab pos="10333038" algn="l"/>
                  <a:tab pos="10782300" algn="l"/>
                </a:tabLst>
              </a:pPr>
              <a:t>20</a:t>
            </a:fld>
            <a:endParaRPr lang="ru-RU" sz="1200">
              <a:solidFill>
                <a:srgbClr val="000000"/>
              </a:solidFill>
              <a:latin typeface="Times New Roman" pitchFamily="18" charset="0"/>
              <a:cs typeface="Arial Unicode MS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567543" y="3387449"/>
            <a:ext cx="7120912" cy="787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0" i="0">
                <a:solidFill>
                  <a:srgbClr val="594F8C"/>
                </a:solidFill>
                <a:latin typeface="Calibri-Light"/>
                <a:cs typeface="Calibri-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438400" y="5120640"/>
            <a:ext cx="113792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rgbClr val="594F8C"/>
                </a:solidFill>
                <a:latin typeface="MyriadPro-Cond"/>
                <a:cs typeface="MyriadPro-C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rgbClr val="594F8C"/>
                </a:solidFill>
                <a:latin typeface="MyriadPro-Cond"/>
                <a:cs typeface="MyriadPro-C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12800" y="2103120"/>
            <a:ext cx="707136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8371840" y="2103120"/>
            <a:ext cx="707136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rgbClr val="594F8C"/>
                </a:solidFill>
                <a:latin typeface="MyriadPro-Cond"/>
                <a:cs typeface="MyriadPro-C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12800" y="8503920"/>
            <a:ext cx="3738880" cy="276999"/>
          </a:xfrm>
        </p:spPr>
        <p:txBody>
          <a:bodyPr/>
          <a:lstStyle/>
          <a:p>
            <a:fld id="{B570DACB-B727-483D-8E8D-7FE217A9BDA7}" type="datetime1">
              <a:rPr lang="ru-RU" smtClean="0"/>
              <a:pPr/>
              <a:t>16.06.2026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5527040" y="8503920"/>
            <a:ext cx="5201920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704320" y="8503920"/>
            <a:ext cx="3738880" cy="276999"/>
          </a:xfrm>
        </p:spPr>
        <p:txBody>
          <a:bodyPr/>
          <a:lstStyle/>
          <a:p>
            <a:fld id="{B9A1A0B4-091C-48CD-8C66-023F2FD737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0699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694" y="2139950"/>
            <a:ext cx="3462416" cy="295465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78283" y="2139950"/>
            <a:ext cx="3462416" cy="295465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99390" y="577124"/>
            <a:ext cx="12657218" cy="65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0" i="0">
                <a:solidFill>
                  <a:srgbClr val="594F8C"/>
                </a:solidFill>
                <a:latin typeface="MyriadPro-Cond"/>
                <a:cs typeface="MyriadPro-C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2299" y="2256637"/>
            <a:ext cx="8739505" cy="4930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527040" y="8503920"/>
            <a:ext cx="520192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12800" y="8503920"/>
            <a:ext cx="373888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704320" y="8503920"/>
            <a:ext cx="373888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9" r:id="rId6"/>
    <p:sldLayoutId id="2147483670" r:id="rId7"/>
    <p:sldLayoutId id="2147483671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package" Target="../embeddings/_____Microsoft_Office_Excel1.xlsx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info.vcot.info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132" y="155510"/>
            <a:ext cx="2093868" cy="570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ject 25"/>
          <p:cNvSpPr txBox="1"/>
          <p:nvPr/>
        </p:nvSpPr>
        <p:spPr>
          <a:xfrm>
            <a:off x="1193800" y="1752600"/>
            <a:ext cx="13944600" cy="44672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vert="horz" wrap="square" lIns="180000" tIns="180000" rIns="180000" bIns="180000" rtlCol="0">
            <a:spAutoFit/>
          </a:bodyPr>
          <a:lstStyle/>
          <a:p>
            <a:pPr marL="12700" marR="5080" algn="ctr">
              <a:lnSpc>
                <a:spcPts val="4400"/>
              </a:lnSpc>
              <a:spcBef>
                <a:spcPts val="580"/>
              </a:spcBef>
              <a:tabLst>
                <a:tab pos="1066165" algn="l"/>
                <a:tab pos="2926715" algn="l"/>
                <a:tab pos="3101975" algn="l"/>
                <a:tab pos="4457700" algn="l"/>
              </a:tabLst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Сроки и порядок представления в Социальный фонд единой формы отчетности (ЕФС-1), актуальные вопросы по заполнению отчетности. 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2700" marR="5080" algn="ctr">
              <a:lnSpc>
                <a:spcPts val="4400"/>
              </a:lnSpc>
              <a:spcBef>
                <a:spcPts val="580"/>
              </a:spcBef>
              <a:tabLst>
                <a:tab pos="1066165" algn="l"/>
                <a:tab pos="2926715" algn="l"/>
                <a:tab pos="3101975" algn="l"/>
                <a:tab pos="4457700" algn="l"/>
              </a:tabLst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2700" marR="5080" algn="ctr">
              <a:lnSpc>
                <a:spcPts val="4400"/>
              </a:lnSpc>
              <a:spcBef>
                <a:spcPts val="580"/>
              </a:spcBef>
              <a:tabLst>
                <a:tab pos="1066165" algn="l"/>
                <a:tab pos="2926715" algn="l"/>
                <a:tab pos="3101975" algn="l"/>
                <a:tab pos="4457700" algn="l"/>
              </a:tabLst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Финансовые санкции, применяемые к страхователям за несоблюдение сроков и порядка предоставления отчетности.</a:t>
            </a:r>
            <a:endParaRPr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367000" y="8458200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</a:t>
            </a:r>
            <a:r>
              <a:rPr lang="ru-RU" dirty="0" smtClean="0"/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889000" y="5105400"/>
            <a:ext cx="14478000" cy="28956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41" name="Picture 17" descr="1 января начал работу Социальный фонд России - Говорит Магадан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841" t="15428" r="13390" b="14124"/>
          <a:stretch/>
        </p:blipFill>
        <p:spPr bwMode="auto">
          <a:xfrm>
            <a:off x="0" y="0"/>
            <a:ext cx="1069675" cy="1118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196" name="TextBox 7"/>
          <p:cNvSpPr txBox="1">
            <a:spLocks noChangeArrowheads="1"/>
          </p:cNvSpPr>
          <p:nvPr/>
        </p:nvSpPr>
        <p:spPr bwMode="auto">
          <a:xfrm>
            <a:off x="3274422" y="100066"/>
            <a:ext cx="270684" cy="545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3977" tIns="66989" rIns="133977" bIns="66989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2700" dirty="0">
              <a:latin typeface="Arial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5290800" y="8458200"/>
            <a:ext cx="457200" cy="304800"/>
          </a:xfrm>
        </p:spPr>
        <p:txBody>
          <a:bodyPr/>
          <a:lstStyle/>
          <a:p>
            <a:pPr>
              <a:defRPr/>
            </a:pPr>
            <a:fld id="{03DD9526-6F3C-45F5-B937-11B017E9853B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  <p:sp>
        <p:nvSpPr>
          <p:cNvPr id="31" name="Заголовок 3"/>
          <p:cNvSpPr txBox="1">
            <a:spLocks/>
          </p:cNvSpPr>
          <p:nvPr/>
        </p:nvSpPr>
        <p:spPr>
          <a:xfrm>
            <a:off x="221681" y="452832"/>
            <a:ext cx="15652991" cy="878029"/>
          </a:xfrm>
          <a:prstGeom prst="rect">
            <a:avLst/>
          </a:prstGeom>
          <a:noFill/>
        </p:spPr>
        <p:txBody>
          <a:bodyPr vert="horz" lIns="133977" tIns="66989" rIns="133977" bIns="66989" rtlCol="0" anchor="ctr">
            <a:noAutofit/>
          </a:bodyPr>
          <a:lstStyle>
            <a:defPPr>
              <a:defRPr lang="ru-RU"/>
            </a:defPPr>
            <a:lvl1pPr algn="ctr">
              <a:lnSpc>
                <a:spcPct val="80000"/>
              </a:lnSpc>
              <a:spcBef>
                <a:spcPct val="0"/>
              </a:spcBef>
              <a:buNone/>
              <a:defRPr sz="2000" b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ru-RU" sz="3700" dirty="0" smtClean="0">
                <a:solidFill>
                  <a:schemeClr val="accent1">
                    <a:lumMod val="50000"/>
                  </a:schemeClr>
                </a:solidFill>
              </a:rPr>
              <a:t>Подраздел </a:t>
            </a:r>
            <a:r>
              <a:rPr lang="ru-RU" sz="3700" dirty="0">
                <a:solidFill>
                  <a:schemeClr val="accent1">
                    <a:lumMod val="50000"/>
                  </a:schemeClr>
                </a:solidFill>
              </a:rPr>
              <a:t>1.1 </a:t>
            </a:r>
            <a:endParaRPr lang="ru-RU" sz="37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3700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3700" dirty="0">
                <a:solidFill>
                  <a:schemeClr val="accent1">
                    <a:lumMod val="50000"/>
                  </a:schemeClr>
                </a:solidFill>
              </a:rPr>
              <a:t>Сведения о трудовой (иной) деятельности»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76301" y="4629150"/>
            <a:ext cx="13957300" cy="3600450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121917" tIns="60958" rIns="121917" bIns="60958" rtlCol="0" anchor="ctr"/>
          <a:lstStyle/>
          <a:p>
            <a:pPr lvl="0" algn="just">
              <a:defRPr/>
            </a:pP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что стоит обратить внимание:</a:t>
            </a:r>
          </a:p>
          <a:p>
            <a:pPr lvl="0" algn="just"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Графа 5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заполняется в случае заключения договора ГПХ.</a:t>
            </a:r>
          </a:p>
          <a:p>
            <a:pPr lvl="0" algn="just">
              <a:defRPr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01.01.2024 обязательно указание кода типа трудового договора (наличие совместительства и срок до 6 и свыше 6 месяцев).</a:t>
            </a:r>
          </a:p>
          <a:p>
            <a:pPr lvl="0" algn="just"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Графа 6  - обязательна для заполнения!</a:t>
            </a:r>
          </a:p>
          <a:p>
            <a:pPr algn="just">
              <a:defRPr/>
            </a:pPr>
            <a:r>
              <a:rPr lang="ru-RU" u="sng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Код выполняемой функции должен </a:t>
            </a:r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полностью соответствовать </a:t>
            </a:r>
            <a:r>
              <a:rPr lang="ru-RU" u="sng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Общероссийскому классификатору занятий</a:t>
            </a:r>
          </a:p>
          <a:p>
            <a:pPr algn="just">
              <a:defRPr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 01.01.2024 необходимо указывать информацию о режиме работы сотрудника (коды НЕПД и НЕПН)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Графа 11 –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признак отмены записи – проставляется знак «Х» в случае, если необходимо отменить неправомерно представленные сведения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06486057"/>
              </p:ext>
            </p:extLst>
          </p:nvPr>
        </p:nvGraphicFramePr>
        <p:xfrm>
          <a:off x="901700" y="1534584"/>
          <a:ext cx="14579600" cy="2794000"/>
        </p:xfrm>
        <a:graphic>
          <a:graphicData uri="http://schemas.openxmlformats.org/presentationml/2006/ole">
            <p:oleObj spid="_x0000_s34818" name="Лист" r:id="rId5" imgW="10934510" imgH="2095548" progId="Excel.Sheet.12">
              <p:embed/>
            </p:oleObj>
          </a:graphicData>
        </a:graphic>
      </p:graphicFrame>
      <p:sp>
        <p:nvSpPr>
          <p:cNvPr id="9" name="Овал 8"/>
          <p:cNvSpPr/>
          <p:nvPr/>
        </p:nvSpPr>
        <p:spPr>
          <a:xfrm>
            <a:off x="7823200" y="2438400"/>
            <a:ext cx="1219200" cy="1981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966200" y="4267200"/>
            <a:ext cx="28193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Обязательна для заполнения (указывается код в полном соответствии с ОКЗ!)</a:t>
            </a:r>
            <a:endParaRPr lang="ru-RU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558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132" y="155510"/>
            <a:ext cx="2093868" cy="570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5367000" y="8458200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</a:t>
            </a:r>
            <a:r>
              <a:rPr lang="ru-RU" dirty="0" smtClean="0"/>
              <a:t>1</a:t>
            </a: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1574800" y="1447800"/>
            <a:ext cx="13639800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Общероссийский классификатор занятий</a:t>
            </a:r>
            <a:r>
              <a:rPr kumimoji="0" lang="ru-RU" altLang="zh-CN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 утвержден </a:t>
            </a:r>
            <a:r>
              <a:rPr lang="ru-RU" altLang="zh-CN" dirty="0" smtClean="0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Приказом </a:t>
            </a:r>
            <a:r>
              <a:rPr lang="ru-RU" altLang="zh-CN" dirty="0" err="1" smtClean="0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Росстандарта</a:t>
            </a:r>
            <a:r>
              <a:rPr lang="ru-RU" altLang="zh-CN" dirty="0" smtClean="0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 от 12.12.2014 N 2020-ст.</a:t>
            </a:r>
            <a:r>
              <a:rPr kumimoji="0" lang="ru-RU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 Объектами классификации в ОКЗ являются занятия - вид трудовой деятельности, осуществляемой на рабочем месте с относительно устойчивым составом трудовых функций (работ, обязанностей), приносящий заработок или доход.</a:t>
            </a:r>
            <a:endParaRPr kumimoji="0" lang="ru-RU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ОКЗ включает перечень классификационных группировок занятий и их описания. В ОКЗ используется иерархический метод классификации и последовательный метод кодирования.</a:t>
            </a:r>
            <a:r>
              <a:rPr kumimoji="0" lang="ru-RU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В качестве признаков классификации приняты уровень квалификации и специализация, требуемые для определенного занятия.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В ОКЗ принято четыре уровня квалификации. Первый уровень квалификации соответствует основному общему образованию и среднему общему образованию, второй уровень квалификации - профессиональному обучению; третий - среднему профессиональному образованию; четвертый - высшему образованию и ученой степени.</a:t>
            </a:r>
            <a:endParaRPr kumimoji="0" lang="ru-RU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Если занятие охватывает широкий круг трудовых функций, то его классификацию осуществляют с использованием принципа приоритетности. Если для выполнения трудовых функций необходимы подготовка различного уровня и практический опыт, то занятия классифицируют в соответствии с теми функциями, реализация которых требует более высокого уровня квалификации.</a:t>
            </a:r>
            <a:endParaRPr kumimoji="0" lang="ru-RU" altLang="zh-CN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565400" y="6652974"/>
            <a:ext cx="12166600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Дополнительно сообщаем, что ФГБУ «ВНИИ труда» Минтруда России разработана открытая автоматизированная система подбора кода ОКЗ для должности в штатном расписании, доступная на официальном ресурсе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https://info.vcot.info/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41600" y="533400"/>
            <a:ext cx="121158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Определение кода трудовой функции в соответствии со справочником ОКЗ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1" name="Picture 17" descr="1 января начал работу Социальный фонд России - Говорит Магада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841" t="15428" r="13390" b="14124"/>
          <a:stretch/>
        </p:blipFill>
        <p:spPr bwMode="auto">
          <a:xfrm>
            <a:off x="127000" y="0"/>
            <a:ext cx="1031575" cy="1078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196" name="TextBox 7"/>
          <p:cNvSpPr txBox="1">
            <a:spLocks noChangeArrowheads="1"/>
          </p:cNvSpPr>
          <p:nvPr/>
        </p:nvSpPr>
        <p:spPr bwMode="auto">
          <a:xfrm>
            <a:off x="3274422" y="100066"/>
            <a:ext cx="270684" cy="545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3977" tIns="66989" rIns="133977" bIns="66989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2700" dirty="0">
              <a:latin typeface="Arial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986001" y="8534400"/>
            <a:ext cx="762000" cy="339705"/>
          </a:xfrm>
        </p:spPr>
        <p:txBody>
          <a:bodyPr/>
          <a:lstStyle/>
          <a:p>
            <a:pPr>
              <a:defRPr/>
            </a:pPr>
            <a:fld id="{03DD9526-6F3C-45F5-B937-11B017E9853B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  <p:sp>
        <p:nvSpPr>
          <p:cNvPr id="31" name="Заголовок 3"/>
          <p:cNvSpPr txBox="1">
            <a:spLocks/>
          </p:cNvSpPr>
          <p:nvPr/>
        </p:nvSpPr>
        <p:spPr>
          <a:xfrm>
            <a:off x="221681" y="452832"/>
            <a:ext cx="15652991" cy="1223568"/>
          </a:xfrm>
          <a:prstGeom prst="rect">
            <a:avLst/>
          </a:prstGeom>
          <a:noFill/>
        </p:spPr>
        <p:txBody>
          <a:bodyPr vert="horz" lIns="133977" tIns="66989" rIns="133977" bIns="66989" rtlCol="0" anchor="ctr">
            <a:noAutofit/>
          </a:bodyPr>
          <a:lstStyle>
            <a:defPPr>
              <a:defRPr lang="ru-RU"/>
            </a:defPPr>
            <a:lvl1pPr algn="ctr">
              <a:lnSpc>
                <a:spcPct val="80000"/>
              </a:lnSpc>
              <a:spcBef>
                <a:spcPct val="0"/>
              </a:spcBef>
              <a:buNone/>
              <a:defRPr sz="2000" b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ru-RU" sz="3700" dirty="0">
                <a:solidFill>
                  <a:schemeClr val="accent1">
                    <a:lumMod val="50000"/>
                  </a:schemeClr>
                </a:solidFill>
              </a:rPr>
              <a:t>Изменения в порядке заполнения подраздела 1.1 </a:t>
            </a:r>
            <a:endParaRPr lang="ru-RU" sz="37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3700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3700" dirty="0">
                <a:solidFill>
                  <a:schemeClr val="accent1">
                    <a:lumMod val="50000"/>
                  </a:schemeClr>
                </a:solidFill>
              </a:rPr>
              <a:t>Сведения о трудовой (иной) деятельности</a:t>
            </a:r>
            <a:r>
              <a:rPr lang="ru-RU" sz="3700" dirty="0" smtClean="0">
                <a:solidFill>
                  <a:schemeClr val="accent1">
                    <a:lumMod val="50000"/>
                  </a:schemeClr>
                </a:solidFill>
              </a:rPr>
              <a:t>» (пункт 53 Порядка заполнения формы ЕФС-1</a:t>
            </a:r>
            <a:endParaRPr lang="ru-RU" sz="37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14513" y="1879599"/>
            <a:ext cx="15113168" cy="60733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 algn="ctr">
            <a:solidFill>
              <a:srgbClr val="4F81BD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w="254000" h="254000"/>
            <a:bevelB w="254000" h="254000"/>
          </a:sp3d>
        </p:spPr>
        <p:txBody>
          <a:bodyPr lIns="121917" tIns="60958" rIns="121917" bIns="60958" rtlCol="0" anchor="ctr"/>
          <a:lstStyle/>
          <a:p>
            <a:pPr lvl="0"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Кадровое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мероприятия «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ПЕРЕИМЕНОВАНИЕ»: 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457189" indent="-457189" algn="just">
              <a:spcBef>
                <a:spcPts val="1600"/>
              </a:spcBef>
              <a:buFont typeface="Wingdings" panose="05000000000000000000" pitchFamily="2" charset="2"/>
              <a:buChar char="Ø"/>
            </a:pPr>
            <a:r>
              <a:rPr lang="ru-RU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Представляется при изменении наименования страхователя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в том числе в случае реорганизации страхователя, перевода зарегистрированного лица из одного обособленного подразделения юридического лица в другое, а также в случае снятия с учета в СФР юридического лица по месту нахождения обособленного подразделения. Представляется на всех работников, принявших решение работать у нового страхователя.</a:t>
            </a:r>
          </a:p>
          <a:p>
            <a:pPr marL="457189" indent="-457189" algn="just">
              <a:spcBef>
                <a:spcPts val="1600"/>
              </a:spcBef>
              <a:buFont typeface="Wingdings" panose="05000000000000000000" pitchFamily="2" charset="2"/>
              <a:buChar char="Ø"/>
            </a:pPr>
            <a:r>
              <a:rPr lang="ru-RU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Заполняется в отношении каждого договора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(трудового договора, трудового договора по совместительству, договора гражданско-правового характера) зарегистрированного лица со страхователем</a:t>
            </a:r>
          </a:p>
          <a:p>
            <a:pPr marL="457189" indent="-457189" algn="just">
              <a:spcBef>
                <a:spcPts val="1600"/>
              </a:spcBef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Сведения о «переименовании» </a:t>
            </a:r>
            <a:r>
              <a:rPr lang="ru-RU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достаточно представить от одного страхователя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(предыдущего либо нового).</a:t>
            </a:r>
          </a:p>
          <a:p>
            <a:pPr marL="457189" indent="-457189" algn="just">
              <a:spcBef>
                <a:spcPts val="1600"/>
              </a:spcBef>
              <a:buFont typeface="Wingdings" panose="05000000000000000000" pitchFamily="2" charset="2"/>
              <a:buChar char="Ø"/>
            </a:pPr>
            <a:r>
              <a:rPr lang="ru-RU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Необходимо указание </a:t>
            </a:r>
            <a:r>
              <a:rPr lang="ru-RU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двух </a:t>
            </a:r>
            <a:r>
              <a:rPr lang="ru-RU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регистрационных номе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ров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страхователя в СФР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(«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старого» и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нового):</a:t>
            </a:r>
          </a:p>
          <a:p>
            <a:pPr marL="914389" lvl="1" indent="-457189" algn="just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если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переименование страхователя производится без изменения регистрационного номера, то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дважды указывается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действующий регистрационный номер в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СФР;</a:t>
            </a:r>
          </a:p>
          <a:p>
            <a:pPr marL="914389" lvl="1" indent="-457189" algn="just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если переименование страхователя производится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 изменением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регистрационного номера, то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указываются «старый»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новый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регистрационный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номер.</a:t>
            </a:r>
          </a:p>
          <a:p>
            <a:pPr marL="457189" indent="-457189" algn="just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ru-RU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Сведения о переводе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представляются при смене страхователя </a:t>
            </a:r>
            <a:r>
              <a:rPr lang="ru-RU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только в случае изменения трудовой функции сотрудника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r>
              <a:rPr lang="ru-RU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Перевод представляется и предыдущим, и новым страхователем.</a:t>
            </a:r>
          </a:p>
          <a:p>
            <a:pPr marL="457189" indent="-457189" algn="just">
              <a:spcBef>
                <a:spcPts val="800"/>
              </a:spcBef>
              <a:buFont typeface="Arial" panose="020B0604020202020204" pitchFamily="34" charset="0"/>
              <a:buChar char="•"/>
            </a:pP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749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2"/>
          <p:cNvSpPr>
            <a:spLocks noChangeArrowheads="1"/>
          </p:cNvSpPr>
          <p:nvPr/>
        </p:nvSpPr>
        <p:spPr bwMode="auto">
          <a:xfrm>
            <a:off x="1727200" y="4191000"/>
            <a:ext cx="13182600" cy="167640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5560">
            <a:solidFill>
              <a:srgbClr val="123F8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lIns="119988" tIns="59994" rIns="119988" bIns="59994" anchor="ctr"/>
          <a:lstStyle/>
          <a:p>
            <a:pPr marL="380962" indent="-380962" algn="ctr">
              <a:lnSpc>
                <a:spcPct val="120000"/>
              </a:lnSpc>
              <a:buClr>
                <a:srgbClr val="0C2B5F"/>
              </a:buClr>
              <a:buSzPct val="45000"/>
              <a:tabLst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Повторное формирование и представление информации о кадровых мероприятиях </a:t>
            </a:r>
          </a:p>
          <a:p>
            <a:pPr marL="380962" indent="-380962" algn="ctr">
              <a:lnSpc>
                <a:spcPct val="120000"/>
              </a:lnSpc>
              <a:buClr>
                <a:srgbClr val="0C2B5F"/>
              </a:buClr>
              <a:buSzPct val="45000"/>
              <a:tabLst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(при представлении сведений об увольнении повторное дублирование сведений о приеме НЕДОПУСТИМО!)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2108200" y="685800"/>
            <a:ext cx="12496800" cy="820582"/>
          </a:xfrm>
        </p:spPr>
        <p:txBody>
          <a:bodyPr lIns="119988" tIns="59994" rIns="119988" bIns="59994"/>
          <a:lstStyle/>
          <a:p>
            <a:pPr algn="ctr">
              <a:lnSpc>
                <a:spcPct val="70000"/>
              </a:lnSpc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Основные ошибки при представлении раздела 1.1 формы ЕФС-1 (сведения о трудовой (иной) деятельности)</a:t>
            </a:r>
          </a:p>
        </p:txBody>
      </p:sp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11479305" y="8475134"/>
            <a:ext cx="3657124" cy="48471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19988" tIns="59994" rIns="119988" bIns="59994" anchor="ctr"/>
          <a:lstStyle/>
          <a:p>
            <a:pPr algn="r"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</a:tabLst>
            </a:pPr>
            <a:fld id="{BB4D628D-DBB8-4063-8C0C-594F4F0A09C6}" type="slidenum">
              <a:rPr lang="ru-RU" sz="1600">
                <a:solidFill>
                  <a:srgbClr val="9B9B9B"/>
                </a:solidFill>
                <a:latin typeface="Arial Narrow" charset="0"/>
                <a:cs typeface="Arial Unicode MS" charset="0"/>
              </a:rPr>
              <a:pPr algn="r">
                <a:tabLst>
                  <a:tab pos="0" algn="l"/>
                  <a:tab pos="598957" algn="l"/>
                  <a:tab pos="1197914" algn="l"/>
                  <a:tab pos="1796871" algn="l"/>
                  <a:tab pos="2395827" algn="l"/>
                  <a:tab pos="2994784" algn="l"/>
                  <a:tab pos="3593741" algn="l"/>
                  <a:tab pos="4192698" algn="l"/>
                  <a:tab pos="4791654" algn="l"/>
                  <a:tab pos="5390612" algn="l"/>
                  <a:tab pos="5989568" algn="l"/>
                  <a:tab pos="6588525" algn="l"/>
                  <a:tab pos="7187481" algn="l"/>
                  <a:tab pos="7786439" algn="l"/>
                  <a:tab pos="8385395" algn="l"/>
                  <a:tab pos="8984352" algn="l"/>
                  <a:tab pos="9583308" algn="l"/>
                  <a:tab pos="10182266" algn="l"/>
                  <a:tab pos="10781222" algn="l"/>
                  <a:tab pos="11380179" algn="l"/>
                  <a:tab pos="11979135" algn="l"/>
                  <a:tab pos="12578093" algn="l"/>
                  <a:tab pos="13177049" algn="l"/>
                  <a:tab pos="13776006" algn="l"/>
                  <a:tab pos="14374962" algn="l"/>
                </a:tabLst>
              </a:pPr>
              <a:t>13</a:t>
            </a:fld>
            <a:endParaRPr lang="ru-RU" sz="1600" dirty="0">
              <a:solidFill>
                <a:srgbClr val="9B9B9B"/>
              </a:solidFill>
              <a:latin typeface="Arial Narrow" charset="0"/>
              <a:cs typeface="Arial Unicode MS" charset="0"/>
            </a:endParaRPr>
          </a:p>
        </p:txBody>
      </p:sp>
      <p:sp>
        <p:nvSpPr>
          <p:cNvPr id="12294" name="AutoShape 5"/>
          <p:cNvSpPr>
            <a:spLocks noChangeArrowheads="1"/>
          </p:cNvSpPr>
          <p:nvPr/>
        </p:nvSpPr>
        <p:spPr bwMode="auto">
          <a:xfrm>
            <a:off x="1803400" y="2057400"/>
            <a:ext cx="13106400" cy="190500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5560">
            <a:solidFill>
              <a:srgbClr val="123F8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lIns="119988" tIns="59994" rIns="119988" bIns="59994" anchor="ctr"/>
          <a:lstStyle/>
          <a:p>
            <a:pPr algn="ctr"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Несоответствие в  представленных сведениях информации о работе по совместительству или основному месту работы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ошибка при представлении сведений в части информации о совместительстве либо не представление сведений о переводе с работы по совместительству на основное место работы)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132" y="155510"/>
            <a:ext cx="1865268" cy="570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1727200" y="6324600"/>
            <a:ext cx="13182600" cy="152400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5560">
            <a:solidFill>
              <a:srgbClr val="123F8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lIns="119988" tIns="59994" rIns="119988" bIns="59994" anchor="ctr"/>
          <a:lstStyle/>
          <a:p>
            <a:pPr algn="ctr"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Непредставление сведений о кадровых мероприятиях либо договорах ГПХ либо не исправление допущенных ошибок по протоколу приема сведений, в результате чего отчетность не принята</a:t>
            </a:r>
            <a:endParaRPr lang="ru-RU" sz="21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11479305" y="8475134"/>
            <a:ext cx="3657124" cy="48471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19988" tIns="59994" rIns="119988" bIns="59994" anchor="ctr"/>
          <a:lstStyle/>
          <a:p>
            <a:pPr algn="r"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</a:tabLst>
            </a:pPr>
            <a:fld id="{BB4D628D-DBB8-4063-8C0C-594F4F0A09C6}" type="slidenum">
              <a:rPr lang="ru-RU" sz="1600">
                <a:solidFill>
                  <a:srgbClr val="9B9B9B"/>
                </a:solidFill>
                <a:latin typeface="Arial Narrow" charset="0"/>
                <a:cs typeface="Arial Unicode MS" charset="0"/>
              </a:rPr>
              <a:pPr algn="r">
                <a:tabLst>
                  <a:tab pos="0" algn="l"/>
                  <a:tab pos="598957" algn="l"/>
                  <a:tab pos="1197914" algn="l"/>
                  <a:tab pos="1796871" algn="l"/>
                  <a:tab pos="2395827" algn="l"/>
                  <a:tab pos="2994784" algn="l"/>
                  <a:tab pos="3593741" algn="l"/>
                  <a:tab pos="4192698" algn="l"/>
                  <a:tab pos="4791654" algn="l"/>
                  <a:tab pos="5390612" algn="l"/>
                  <a:tab pos="5989568" algn="l"/>
                  <a:tab pos="6588525" algn="l"/>
                  <a:tab pos="7187481" algn="l"/>
                  <a:tab pos="7786439" algn="l"/>
                  <a:tab pos="8385395" algn="l"/>
                  <a:tab pos="8984352" algn="l"/>
                  <a:tab pos="9583308" algn="l"/>
                  <a:tab pos="10182266" algn="l"/>
                  <a:tab pos="10781222" algn="l"/>
                  <a:tab pos="11380179" algn="l"/>
                  <a:tab pos="11979135" algn="l"/>
                  <a:tab pos="12578093" algn="l"/>
                  <a:tab pos="13177049" algn="l"/>
                  <a:tab pos="13776006" algn="l"/>
                  <a:tab pos="14374962" algn="l"/>
                </a:tabLst>
              </a:pPr>
              <a:t>14</a:t>
            </a:fld>
            <a:endParaRPr lang="ru-RU" sz="1600" dirty="0">
              <a:solidFill>
                <a:srgbClr val="9B9B9B"/>
              </a:solidFill>
              <a:latin typeface="Arial Narrow" charset="0"/>
              <a:cs typeface="Arial Unicode MS" charset="0"/>
            </a:endParaRPr>
          </a:p>
        </p:txBody>
      </p:sp>
      <p:sp>
        <p:nvSpPr>
          <p:cNvPr id="12295" name="AutoShape 6"/>
          <p:cNvSpPr>
            <a:spLocks noChangeArrowheads="1"/>
          </p:cNvSpPr>
          <p:nvPr/>
        </p:nvSpPr>
        <p:spPr bwMode="auto">
          <a:xfrm>
            <a:off x="1574800" y="3276600"/>
            <a:ext cx="13354120" cy="182880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5560">
            <a:solidFill>
              <a:srgbClr val="123F8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lIns="119988" tIns="59994" rIns="119988" bIns="59994" anchor="ctr"/>
          <a:lstStyle/>
          <a:p>
            <a:pPr algn="ctr"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указание либо некорректное указание кода выполняемой функции </a:t>
            </a:r>
          </a:p>
          <a:p>
            <a:pPr algn="ctr"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заполнении сведений о трудовой деятельности– код обязательно должен быть заполнен в полном соответствии с Общероссийским классификатором занятий (ОКЗ)</a:t>
            </a:r>
            <a:endParaRPr lang="ru-RU" sz="21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132" y="155510"/>
            <a:ext cx="1865268" cy="570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1498600" y="5410200"/>
            <a:ext cx="13411200" cy="289560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5560">
            <a:solidFill>
              <a:srgbClr val="123F8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lIns="119988" tIns="59994" rIns="119988" bIns="59994" anchor="ctr"/>
          <a:lstStyle/>
          <a:p>
            <a:pPr algn="ctr"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Несоответствие анкетных данных застрахованного лица, указанного в отчетности, данным в свидетельстве о регистрации в системе обязательного пенсионного страхования</a:t>
            </a:r>
          </a:p>
          <a:p>
            <a:pPr algn="ctr"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Статьей 15 Федерального закона 27-ФЗ определена обязанность страхователя контролировать соответствие реквизитов документа, подтверждающего регистрацию в системе индивидуального (персонифицированного) учета, реквизитам документов, удостоверяющих личность работника</a:t>
            </a:r>
          </a:p>
          <a:p>
            <a:pPr algn="ctr"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endParaRPr lang="ru-RU" sz="21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1574800" y="1905000"/>
            <a:ext cx="13258800" cy="99060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5560">
            <a:solidFill>
              <a:srgbClr val="123F8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lIns="119988" tIns="59994" rIns="119988" bIns="59994" anchor="ctr"/>
          <a:lstStyle/>
          <a:p>
            <a:pPr algn="ctr"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Некорректное представление сведений при смене страхователя </a:t>
            </a:r>
          </a:p>
          <a:p>
            <a:pPr algn="ctr"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(кадровое мероприятие «переименование»)</a:t>
            </a:r>
            <a:endParaRPr lang="ru-RU" sz="21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2108200" y="685800"/>
            <a:ext cx="12496800" cy="820582"/>
          </a:xfrm>
        </p:spPr>
        <p:txBody>
          <a:bodyPr lIns="119988" tIns="59994" rIns="119988" bIns="59994"/>
          <a:lstStyle/>
          <a:p>
            <a:pPr algn="ctr">
              <a:lnSpc>
                <a:spcPct val="70000"/>
              </a:lnSpc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Основные ошибки при представлении раздела 1.1 формы ЕФС-1 (сведения о трудовой (иной) деятельности)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279400" y="762000"/>
            <a:ext cx="15741716" cy="1155289"/>
          </a:xfrm>
        </p:spPr>
        <p:txBody>
          <a:bodyPr lIns="119988" tIns="59994" rIns="119988" bIns="59994"/>
          <a:lstStyle/>
          <a:p>
            <a:pPr algn="ctr">
              <a:lnSpc>
                <a:spcPct val="70000"/>
              </a:lnSpc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Представление сведений о страховых взносах на обязательное социальное страхование от несчастных случаев на производстве и профессиональных заболеваний (раздел 2 формы ЕФС-1)</a:t>
            </a:r>
          </a:p>
        </p:txBody>
      </p:sp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11479305" y="8475134"/>
            <a:ext cx="3657124" cy="48471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19988" tIns="59994" rIns="119988" bIns="59994" anchor="ctr"/>
          <a:lstStyle/>
          <a:p>
            <a:pPr algn="r"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</a:tabLst>
            </a:pPr>
            <a:fld id="{BB4D628D-DBB8-4063-8C0C-594F4F0A09C6}" type="slidenum">
              <a:rPr lang="ru-RU" sz="1600">
                <a:solidFill>
                  <a:srgbClr val="9B9B9B"/>
                </a:solidFill>
                <a:latin typeface="Arial Narrow" charset="0"/>
                <a:cs typeface="Arial Unicode MS" charset="0"/>
              </a:rPr>
              <a:pPr algn="r">
                <a:tabLst>
                  <a:tab pos="0" algn="l"/>
                  <a:tab pos="598957" algn="l"/>
                  <a:tab pos="1197914" algn="l"/>
                  <a:tab pos="1796871" algn="l"/>
                  <a:tab pos="2395827" algn="l"/>
                  <a:tab pos="2994784" algn="l"/>
                  <a:tab pos="3593741" algn="l"/>
                  <a:tab pos="4192698" algn="l"/>
                  <a:tab pos="4791654" algn="l"/>
                  <a:tab pos="5390612" algn="l"/>
                  <a:tab pos="5989568" algn="l"/>
                  <a:tab pos="6588525" algn="l"/>
                  <a:tab pos="7187481" algn="l"/>
                  <a:tab pos="7786439" algn="l"/>
                  <a:tab pos="8385395" algn="l"/>
                  <a:tab pos="8984352" algn="l"/>
                  <a:tab pos="9583308" algn="l"/>
                  <a:tab pos="10182266" algn="l"/>
                  <a:tab pos="10781222" algn="l"/>
                  <a:tab pos="11380179" algn="l"/>
                  <a:tab pos="11979135" algn="l"/>
                  <a:tab pos="12578093" algn="l"/>
                  <a:tab pos="13177049" algn="l"/>
                  <a:tab pos="13776006" algn="l"/>
                  <a:tab pos="14374962" algn="l"/>
                </a:tabLst>
              </a:pPr>
              <a:t>15</a:t>
            </a:fld>
            <a:endParaRPr lang="ru-RU" sz="1600" dirty="0">
              <a:solidFill>
                <a:srgbClr val="9B9B9B"/>
              </a:solidFill>
              <a:latin typeface="Arial Narrow" charset="0"/>
              <a:cs typeface="Arial Unicode MS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132" y="155510"/>
            <a:ext cx="1865268" cy="570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AutoShape 6"/>
          <p:cNvSpPr>
            <a:spLocks noChangeArrowheads="1"/>
          </p:cNvSpPr>
          <p:nvPr/>
        </p:nvSpPr>
        <p:spPr bwMode="auto">
          <a:xfrm>
            <a:off x="1270000" y="7391400"/>
            <a:ext cx="13792200" cy="114300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5560">
            <a:solidFill>
              <a:srgbClr val="123F8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lIns="119988" tIns="59994" rIns="119988" bIns="59994" anchor="ctr"/>
          <a:lstStyle/>
          <a:p>
            <a:pPr algn="ctr"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Неправильное указание тарифа страховых взносов (тариф не был подтвержден, либо указан ошибочно), кода ОВЭД</a:t>
            </a:r>
          </a:p>
        </p:txBody>
      </p:sp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1270000" y="5638800"/>
            <a:ext cx="13792200" cy="152400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5560">
            <a:solidFill>
              <a:srgbClr val="123F8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lIns="119988" tIns="59994" rIns="119988" bIns="59994" anchor="ctr"/>
          <a:lstStyle/>
          <a:p>
            <a:pPr algn="ctr"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Неправильное заполнение сумм нарастающего итога с начала года в сведениях о страховых взносах на обязательное социальное страхование, арифметически ошибки вычисления</a:t>
            </a:r>
            <a:endParaRPr lang="ru-RU" sz="21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AutoShape 5"/>
          <p:cNvSpPr>
            <a:spLocks noChangeArrowheads="1"/>
          </p:cNvSpPr>
          <p:nvPr/>
        </p:nvSpPr>
        <p:spPr bwMode="auto">
          <a:xfrm>
            <a:off x="1270000" y="2133600"/>
            <a:ext cx="13792200" cy="243840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5560">
            <a:solidFill>
              <a:srgbClr val="123F8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lIns="119988" tIns="59994" rIns="119988" bIns="59994" anchor="ctr"/>
          <a:lstStyle/>
          <a:p>
            <a:pPr marL="457200" indent="-457200" algn="ctr"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2400" b="1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Форма представляется ежеквартально до 25 числа месяца, следующего за кварталом.</a:t>
            </a:r>
          </a:p>
          <a:p>
            <a:pPr marL="457200" indent="-457200" algn="ctr"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endParaRPr lang="ru-RU" sz="2400" b="1" u="sng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ctr"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2400" b="1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Сведения представляются всеми юридическим лицами без исключения вне зависимости от факта осуществления финансово-хозяйственной деятельности. ИП представляют расчет в том случае, если в отчетном периоде были наемные работники</a:t>
            </a:r>
            <a:r>
              <a:rPr lang="ru-RU" sz="2400" i="1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just">
              <a:buFont typeface="Arial" pitchFamily="34" charset="0"/>
              <a:buChar char="•"/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endParaRPr lang="ru-RU" sz="2100" i="1" u="sng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4318000" y="4419600"/>
            <a:ext cx="7696200" cy="1026023"/>
          </a:xfrm>
        </p:spPr>
        <p:txBody>
          <a:bodyPr lIns="119988" tIns="59994" rIns="119988" bIns="59994"/>
          <a:lstStyle/>
          <a:p>
            <a:pPr algn="ctr">
              <a:lnSpc>
                <a:spcPct val="70000"/>
              </a:lnSpc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2800" b="1" dirty="0" smtClean="0">
                <a:solidFill>
                  <a:srgbClr val="0C2B5F"/>
                </a:solidFill>
                <a:latin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C2B5F"/>
                </a:solidFill>
                <a:latin typeface="Times New Roman" pitchFamily="18" charset="0"/>
              </a:rPr>
            </a:br>
            <a:r>
              <a:rPr lang="ru-RU" sz="2800" b="1" dirty="0" smtClean="0">
                <a:solidFill>
                  <a:srgbClr val="0C2B5F"/>
                </a:solidFill>
                <a:latin typeface="Times New Roman" pitchFamily="18" charset="0"/>
              </a:rPr>
              <a:t>Распространенные ошибки при заполнении сведений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498600" y="1828800"/>
            <a:ext cx="14173200" cy="152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01.09.2025 внесены изменения в Правила отнесения видов экономической деятельности к классу профессионального риска, утверждены постановлением Правительства Российской Федерации от 1 декабря 2005 г. N 713, а также в федеральные законы от 24 июля 1998 г.  № 125-ФЗ и от 8 августа 2001 г. № 129-ФЗ</a:t>
            </a:r>
            <a:endParaRPr lang="ru-RU" sz="2000" b="1" u="sng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5600" y="228600"/>
            <a:ext cx="1371600" cy="570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413000" y="381000"/>
            <a:ext cx="12657218" cy="1292662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Установление тарифа страховых взносов по обязательному социальному страхованию от несчастных случаев на производстве и профессиональных заболеваний.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367000" y="8458200"/>
            <a:ext cx="4716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</a:t>
            </a:r>
            <a:r>
              <a:rPr lang="ru-RU" dirty="0" smtClean="0"/>
              <a:t>12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498600" y="5410200"/>
            <a:ext cx="14173200" cy="1828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ctr">
              <a:spcAft>
                <a:spcPts val="952"/>
              </a:spcAft>
              <a:buClr>
                <a:srgbClr val="C00000"/>
              </a:buClr>
              <a:buSzPct val="150000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качестве единственных источников данных о кодах ОВЭД хозяйствующих субъектов, начиная с 2026 года, определяются ЕГРЮЛ и ЕГРИП, сведения из которых, по состоянию на 15 апреля, будут использоваться территориальными органами СФР для определения размера страхового тарифа.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498600" y="3505200"/>
            <a:ext cx="14173200" cy="1676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ctr">
              <a:spcAft>
                <a:spcPts val="952"/>
              </a:spcAft>
              <a:buClr>
                <a:srgbClr val="C00000"/>
              </a:buClr>
              <a:buSzPct val="150000"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Отменяется ежегодное подтверждение страхователями основного вида экономической деятельности в территориальных органах СФР, </a:t>
            </a:r>
            <a:r>
              <a:rPr lang="ru-RU" sz="2400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исключением юридических лиц по месту нахождения их обособленных подразделений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498600" y="7543800"/>
            <a:ext cx="14173200" cy="1295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ctr">
              <a:spcAft>
                <a:spcPts val="952"/>
              </a:spcAft>
              <a:buClr>
                <a:srgbClr val="C00000"/>
              </a:buClr>
              <a:buSzPct val="150000"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Коды основного вида экономической деятельности и дополнительных видов экономической деятельности (при наличии) вносятся с указанием </a:t>
            </a:r>
            <a:r>
              <a:rPr lang="ru-RU" sz="2400" b="1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менее четырех цифровых знаков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5600" y="228600"/>
            <a:ext cx="1371600" cy="570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98600" y="762000"/>
            <a:ext cx="14173200" cy="1219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algn="ct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Срок подачи заявления о подтверждении основного вида экономической деятельности для страхователей - обособленных подразделений юридических лиц - </a:t>
            </a:r>
            <a:r>
              <a:rPr lang="ru-RU" sz="2400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позднее 15 апреля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Подтверждение требуется в случае, если ОВЭД меняется по отношению к предыдущему периоду.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98600" y="2209800"/>
            <a:ext cx="14173200" cy="1600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ctr">
              <a:spcAft>
                <a:spcPts val="952"/>
              </a:spcAft>
              <a:buClr>
                <a:srgbClr val="C00000"/>
              </a:buClr>
              <a:buSzPct val="150000"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Страховщик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срок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 1 мая текущего года уведомляет страхователя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 установленном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ему с начала текущего года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размере страхового тарифа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соответствующем классу профессионального риска ОВЭД страхователя,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только в случае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страхователя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ОВЭД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 состоянию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15 апреля текущего года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изменился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98600" y="3886200"/>
            <a:ext cx="14173200" cy="1981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Страхователям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необходимо актуализировать сведения в ЕГРЮЛ и ЕГРИП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фактически осуществляемом основном виде экономической деятельности и дополнительных видах экономической деятельности (при наличии) </a:t>
            </a:r>
          </a:p>
          <a:p>
            <a:pPr algn="ctr"/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указанием не менее четырех цифровых знаков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98600" y="6096000"/>
            <a:ext cx="14173200" cy="2590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В рамках контрольных полномочий территориальные органы СФР наделены правом осуществлять проверки соответствия сведений об основном виде экономической деятельности, указанных в ЕГРЮЛ и ЕГРИП, страхователя, фактически осуществляемому им виду экономической деятельности. 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В случае выявления факта несоответствия сведений территориальными органами СФР устанавливается страховой тариф, соответствующий фактически осуществляемому виду экономической деятельности. Сведения о коде ОВЭД, установленном в результате проверки, с указанием его процентной доли, в течение 3 рабочих дней со дня вступления в силу решения о несоответствии сведений об основном виде экономической деятельности страхователя направляются территориальным органом СФР в Росстат с использованием СМЭВ.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2"/>
          <p:cNvSpPr>
            <a:spLocks noChangeArrowheads="1"/>
          </p:cNvSpPr>
          <p:nvPr/>
        </p:nvSpPr>
        <p:spPr bwMode="auto">
          <a:xfrm>
            <a:off x="279400" y="3810000"/>
            <a:ext cx="8153400" cy="281940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5560">
            <a:solidFill>
              <a:srgbClr val="123F8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lIns="119988" tIns="59994" rIns="119988" bIns="59994" anchor="ctr"/>
          <a:lstStyle/>
          <a:p>
            <a:pPr marL="380962" indent="-380962" algn="ctr">
              <a:lnSpc>
                <a:spcPct val="120000"/>
              </a:lnSpc>
              <a:buClr>
                <a:srgbClr val="0C2B5F"/>
              </a:buClr>
              <a:buSzPct val="45000"/>
              <a:tabLst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Финансовые санкции </a:t>
            </a:r>
            <a:r>
              <a:rPr lang="ru-RU" sz="1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применяются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при несвоевременном либо неполном (недостоверном) представлении:</a:t>
            </a:r>
          </a:p>
          <a:p>
            <a:pPr marL="380962" indent="-380962" algn="ctr">
              <a:lnSpc>
                <a:spcPct val="120000"/>
              </a:lnSpc>
              <a:buClr>
                <a:srgbClr val="0C2B5F"/>
              </a:buClr>
              <a:buSzPct val="45000"/>
              <a:tabLst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endParaRPr lang="ru-RU" sz="16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80962" indent="-380962" algn="just">
              <a:lnSpc>
                <a:spcPct val="120000"/>
              </a:lnSpc>
              <a:buClr>
                <a:srgbClr val="0C2B5F"/>
              </a:buClr>
              <a:buSzPct val="45000"/>
              <a:buFont typeface="Wingdings" pitchFamily="2" charset="2"/>
              <a:buChar char=""/>
              <a:tabLst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сведений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 датах заключения/прекращения и иных реквизитов договоров гражданско-правового характера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подраздел </a:t>
            </a:r>
            <a:r>
              <a:rPr lang="ru-RU" sz="1600" u="sng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1.1 ЕФС-1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380962" indent="-380962" algn="just">
              <a:lnSpc>
                <a:spcPct val="120000"/>
              </a:lnSpc>
              <a:buClr>
                <a:srgbClr val="0C2B5F"/>
              </a:buClr>
              <a:buSzPct val="45000"/>
              <a:buFont typeface="Wingdings" pitchFamily="2" charset="2"/>
              <a:buChar char=""/>
              <a:tabLst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сведений о страховом стаже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подраздел </a:t>
            </a:r>
            <a:r>
              <a:rPr lang="ru-RU" sz="1600" u="sng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1.2 ЕФС-1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380962" indent="-380962" algn="just">
              <a:lnSpc>
                <a:spcPct val="120000"/>
              </a:lnSpc>
              <a:buClr>
                <a:srgbClr val="0C2B5F"/>
              </a:buClr>
              <a:buSzPct val="45000"/>
              <a:buFont typeface="Wingdings" pitchFamily="2" charset="2"/>
              <a:buChar char=""/>
              <a:tabLst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сведений о застрахованных лицах, за которых перечислены дополнительные страховые взносы на накопительную пенсию и уплачены взносы работодателем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подраздел </a:t>
            </a:r>
            <a:r>
              <a:rPr lang="en-US" sz="1600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600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u="sng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ЕФС-1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279400" y="990600"/>
            <a:ext cx="15741716" cy="724402"/>
          </a:xfrm>
        </p:spPr>
        <p:txBody>
          <a:bodyPr lIns="119988" tIns="59994" rIns="119988" bIns="59994"/>
          <a:lstStyle/>
          <a:p>
            <a:pPr algn="ctr">
              <a:lnSpc>
                <a:spcPct val="70000"/>
              </a:lnSpc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Применение финансовых санкций за непредставление страхователем в установленный срок либо представление неполных и (или) недостоверных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сведений</a:t>
            </a:r>
            <a:endParaRPr lang="ru-RU" sz="28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15519400" y="8458200"/>
            <a:ext cx="455229" cy="48471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19988" tIns="59994" rIns="119988" bIns="59994" anchor="ctr"/>
          <a:lstStyle/>
          <a:p>
            <a:pPr algn="r"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</a:tabLst>
            </a:pPr>
            <a:fld id="{BB4D628D-DBB8-4063-8C0C-594F4F0A09C6}" type="slidenum">
              <a:rPr lang="ru-RU" sz="1600">
                <a:solidFill>
                  <a:srgbClr val="9B9B9B"/>
                </a:solidFill>
                <a:latin typeface="Arial Narrow" charset="0"/>
                <a:cs typeface="Arial Unicode MS" charset="0"/>
              </a:rPr>
              <a:pPr algn="r">
                <a:tabLst>
                  <a:tab pos="0" algn="l"/>
                  <a:tab pos="598957" algn="l"/>
                  <a:tab pos="1197914" algn="l"/>
                  <a:tab pos="1796871" algn="l"/>
                  <a:tab pos="2395827" algn="l"/>
                  <a:tab pos="2994784" algn="l"/>
                  <a:tab pos="3593741" algn="l"/>
                  <a:tab pos="4192698" algn="l"/>
                  <a:tab pos="4791654" algn="l"/>
                  <a:tab pos="5390612" algn="l"/>
                  <a:tab pos="5989568" algn="l"/>
                  <a:tab pos="6588525" algn="l"/>
                  <a:tab pos="7187481" algn="l"/>
                  <a:tab pos="7786439" algn="l"/>
                  <a:tab pos="8385395" algn="l"/>
                  <a:tab pos="8984352" algn="l"/>
                  <a:tab pos="9583308" algn="l"/>
                  <a:tab pos="10182266" algn="l"/>
                  <a:tab pos="10781222" algn="l"/>
                  <a:tab pos="11380179" algn="l"/>
                  <a:tab pos="11979135" algn="l"/>
                  <a:tab pos="12578093" algn="l"/>
                  <a:tab pos="13177049" algn="l"/>
                  <a:tab pos="13776006" algn="l"/>
                  <a:tab pos="14374962" algn="l"/>
                </a:tabLst>
              </a:pPr>
              <a:t>18</a:t>
            </a:fld>
            <a:endParaRPr lang="ru-RU" sz="1600" dirty="0">
              <a:solidFill>
                <a:srgbClr val="9B9B9B"/>
              </a:solidFill>
              <a:latin typeface="Arial Narrow" charset="0"/>
              <a:cs typeface="Arial Unicode MS" charset="0"/>
            </a:endParaRPr>
          </a:p>
        </p:txBody>
      </p:sp>
      <p:sp>
        <p:nvSpPr>
          <p:cNvPr id="12294" name="AutoShape 5"/>
          <p:cNvSpPr>
            <a:spLocks noChangeArrowheads="1"/>
          </p:cNvSpPr>
          <p:nvPr/>
        </p:nvSpPr>
        <p:spPr bwMode="auto">
          <a:xfrm>
            <a:off x="279400" y="2209800"/>
            <a:ext cx="15716320" cy="132080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5560">
            <a:solidFill>
              <a:srgbClr val="123F8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lIns="119988" tIns="59994" rIns="119988" bIns="59994" anchor="ctr"/>
          <a:lstStyle/>
          <a:p>
            <a:pPr algn="ctr"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Финансовые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санкции </a:t>
            </a:r>
            <a:r>
              <a:rPr lang="ru-RU" sz="2400" b="1" u="sng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размере 500 рублей в отношении каждого застрахованного лица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применяются к страхователю за непредставление в установленный срок либо представление неполных и (или) недостоверных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сведений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5" name="AutoShape 6"/>
          <p:cNvSpPr>
            <a:spLocks noChangeArrowheads="1"/>
          </p:cNvSpPr>
          <p:nvPr/>
        </p:nvSpPr>
        <p:spPr bwMode="auto">
          <a:xfrm>
            <a:off x="8737600" y="3810001"/>
            <a:ext cx="7258120" cy="2819399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5560">
            <a:solidFill>
              <a:srgbClr val="123F8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lIns="119988" tIns="59994" rIns="119988" bIns="59994" anchor="ctr"/>
          <a:lstStyle/>
          <a:p>
            <a:pPr marL="287838" indent="-287838" algn="ctr"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Финансовые санкции </a:t>
            </a:r>
            <a:r>
              <a:rPr lang="ru-RU" sz="1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применяются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несвоевременном либо неполном (недостоверном) представлении:</a:t>
            </a:r>
          </a:p>
          <a:p>
            <a:pPr marL="287838" indent="-287838" algn="ctr"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endParaRPr lang="ru-RU" sz="16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7838" indent="-287838">
              <a:buClr>
                <a:srgbClr val="0C2B5F"/>
              </a:buClr>
              <a:buSzPct val="45000"/>
              <a:buFont typeface="Wingdings" pitchFamily="2" charset="2"/>
              <a:buChar char=""/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сведения о трудовой деятельности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подраздел </a:t>
            </a:r>
            <a:r>
              <a:rPr lang="ru-RU" sz="1600" u="sng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1.1 ЕФС-1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287838" indent="-287838">
              <a:lnSpc>
                <a:spcPct val="120000"/>
              </a:lnSpc>
              <a:buClr>
                <a:srgbClr val="0C2B5F"/>
              </a:buClr>
              <a:buSzPct val="45000"/>
              <a:buFont typeface="Wingdings" pitchFamily="2" charset="2"/>
              <a:buChar char=""/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сведения о заработной плате и условиях осуществления деятельности работников государственных (муниципальных) учреждений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подраздел </a:t>
            </a:r>
            <a:r>
              <a:rPr lang="ru-RU" sz="1600" u="sng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1.3 ЕФС-1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132" y="155510"/>
            <a:ext cx="1865268" cy="570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AutoShape 1"/>
          <p:cNvSpPr>
            <a:spLocks noChangeArrowheads="1"/>
          </p:cNvSpPr>
          <p:nvPr/>
        </p:nvSpPr>
        <p:spPr bwMode="auto">
          <a:xfrm>
            <a:off x="1346200" y="6781800"/>
            <a:ext cx="14097000" cy="182880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5560">
            <a:solidFill>
              <a:srgbClr val="123F8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lIns="119988" tIns="59994" rIns="119988" bIns="59994" anchor="ctr"/>
          <a:lstStyle/>
          <a:p>
            <a:pPr algn="ctr"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Непредставление в установленный срок либо представление неполных и недостоверных сведений влечет наложение административного штрафа на должностных лиц</a:t>
            </a:r>
          </a:p>
          <a:p>
            <a:pPr algn="ctr"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размере от трехсот до пятисот рублей</a:t>
            </a:r>
            <a:r>
              <a:rPr lang="ru-RU" b="1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Статья 15.33.2 «Кодекса РФ об административных правонарушениях» </a:t>
            </a:r>
            <a:endParaRPr lang="ru-RU" b="1" u="sng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9" name="AutoShape 1"/>
          <p:cNvSpPr>
            <a:spLocks noChangeArrowheads="1"/>
          </p:cNvSpPr>
          <p:nvPr/>
        </p:nvSpPr>
        <p:spPr bwMode="auto">
          <a:xfrm>
            <a:off x="1346200" y="5257800"/>
            <a:ext cx="14097000" cy="190500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5560">
            <a:solidFill>
              <a:srgbClr val="123F8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lIns="119988" tIns="59994" rIns="119988" bIns="59994" anchor="ctr"/>
          <a:lstStyle/>
          <a:p>
            <a:pPr algn="ctr">
              <a:lnSpc>
                <a:spcPct val="120000"/>
              </a:lnSpc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случае устранения нарушений по уведомлению Фонда в течение 5 рабочих дней со дня получения данного уведомления </a:t>
            </a:r>
          </a:p>
        </p:txBody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4452599" y="8475134"/>
            <a:ext cx="683829" cy="48471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19988" tIns="59994" rIns="119988" bIns="59994" anchor="ctr"/>
          <a:lstStyle/>
          <a:p>
            <a:pPr algn="r"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</a:tabLst>
            </a:pPr>
            <a:fld id="{34D71AFD-80CB-4B14-ABB2-481ECD59D064}" type="slidenum">
              <a:rPr lang="ru-RU" sz="1600">
                <a:solidFill>
                  <a:srgbClr val="9B9B9B"/>
                </a:solidFill>
                <a:latin typeface="Times New Roman" pitchFamily="18" charset="0"/>
                <a:cs typeface="Times New Roman" pitchFamily="18" charset="0"/>
              </a:rPr>
              <a:pPr algn="r">
                <a:tabLst>
                  <a:tab pos="0" algn="l"/>
                  <a:tab pos="598957" algn="l"/>
                  <a:tab pos="1197914" algn="l"/>
                  <a:tab pos="1796871" algn="l"/>
                  <a:tab pos="2395827" algn="l"/>
                  <a:tab pos="2994784" algn="l"/>
                  <a:tab pos="3593741" algn="l"/>
                  <a:tab pos="4192698" algn="l"/>
                  <a:tab pos="4791654" algn="l"/>
                  <a:tab pos="5390612" algn="l"/>
                  <a:tab pos="5989568" algn="l"/>
                  <a:tab pos="6588525" algn="l"/>
                  <a:tab pos="7187481" algn="l"/>
                  <a:tab pos="7786439" algn="l"/>
                  <a:tab pos="8385395" algn="l"/>
                  <a:tab pos="8984352" algn="l"/>
                  <a:tab pos="9583308" algn="l"/>
                  <a:tab pos="10182266" algn="l"/>
                  <a:tab pos="10781222" algn="l"/>
                  <a:tab pos="11380179" algn="l"/>
                  <a:tab pos="11979135" algn="l"/>
                  <a:tab pos="12578093" algn="l"/>
                  <a:tab pos="13177049" algn="l"/>
                  <a:tab pos="13776006" algn="l"/>
                  <a:tab pos="14374962" algn="l"/>
                </a:tabLst>
              </a:pPr>
              <a:t>19</a:t>
            </a:fld>
            <a:endParaRPr lang="ru-RU" sz="1600" dirty="0">
              <a:solidFill>
                <a:srgbClr val="9B9B9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1346200" y="2438400"/>
            <a:ext cx="14097000" cy="205740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5560">
            <a:solidFill>
              <a:srgbClr val="123F8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lIns="119988" tIns="59994" rIns="119988" bIns="59994" anchor="ctr"/>
          <a:lstStyle/>
          <a:p>
            <a:pPr algn="ctr"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Самостоятельное обнаружение ошибок в ранее представленных сведениях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Страхователь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вправе при самостоятельном выявлении ошибок </a:t>
            </a:r>
            <a:r>
              <a:rPr lang="ru-RU" sz="2400" u="sng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ранее представленных и принятых Фондом сведениях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представить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уточненные (исправленные) сведения о данном застрахованном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лице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6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812800" y="762000"/>
            <a:ext cx="15208316" cy="1456910"/>
          </a:xfrm>
        </p:spPr>
        <p:txBody>
          <a:bodyPr lIns="119988" tIns="59994" rIns="119988" bIns="59994"/>
          <a:lstStyle/>
          <a:p>
            <a:pPr algn="ctr">
              <a:lnSpc>
                <a:spcPct val="70000"/>
              </a:lnSpc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Финансовые санкции не применяются</a:t>
            </a:r>
            <a:b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п.43 Инструкции «Инструкции о порядке ведения индивидуального (персонифицированного) учета сведений о зарегистрированных лицах», утвержденной приказом Минтруда от 03.04.2023 № 256н</a:t>
            </a:r>
            <a:endParaRPr lang="ru-RU" sz="3200" u="sng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132" y="155510"/>
            <a:ext cx="1865268" cy="570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132" y="155510"/>
            <a:ext cx="2093868" cy="570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ject 25"/>
          <p:cNvSpPr txBox="1"/>
          <p:nvPr/>
        </p:nvSpPr>
        <p:spPr>
          <a:xfrm>
            <a:off x="1193800" y="1752600"/>
            <a:ext cx="13944600" cy="39029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vert="horz" wrap="square" lIns="180000" tIns="180000" rIns="180000" bIns="180000" rtlCol="0">
            <a:spAutoFit/>
          </a:bodyPr>
          <a:lstStyle/>
          <a:p>
            <a:pPr marL="12700" marR="5080" algn="ctr">
              <a:lnSpc>
                <a:spcPts val="4400"/>
              </a:lnSpc>
              <a:spcBef>
                <a:spcPts val="580"/>
              </a:spcBef>
              <a:tabLst>
                <a:tab pos="1066165" algn="l"/>
                <a:tab pos="2926715" algn="l"/>
                <a:tab pos="3101975" algn="l"/>
                <a:tab pos="4457700" algn="l"/>
              </a:tabLst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Приказ СФР от 17.11.2023 № 2281, которым был утвержден Порядок заполнения формы ЕФС-1 </a:t>
            </a:r>
          </a:p>
          <a:p>
            <a:pPr marL="12700" marR="5080" algn="ctr">
              <a:lnSpc>
                <a:spcPts val="4400"/>
              </a:lnSpc>
              <a:spcBef>
                <a:spcPts val="580"/>
              </a:spcBef>
              <a:tabLst>
                <a:tab pos="1066165" algn="l"/>
                <a:tab pos="2926715" algn="l"/>
                <a:tab pos="3101975" algn="l"/>
                <a:tab pos="4457700" algn="l"/>
              </a:tabLst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прекратил действие, </a:t>
            </a:r>
          </a:p>
          <a:p>
            <a:pPr marL="12700" marR="5080" algn="ctr">
              <a:lnSpc>
                <a:spcPts val="4400"/>
              </a:lnSpc>
              <a:spcBef>
                <a:spcPts val="580"/>
              </a:spcBef>
              <a:tabLst>
                <a:tab pos="1066165" algn="l"/>
                <a:tab pos="2926715" algn="l"/>
                <a:tab pos="3101975" algn="l"/>
                <a:tab pos="4457700" algn="l"/>
              </a:tabLst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 30.12.2025 введен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новый Порядок заполнения формы ЕФС-1, утвержденный приказом СФР от 17.11.2025 № 1462</a:t>
            </a:r>
            <a:endParaRPr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367000" y="8458200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</a:t>
            </a:r>
            <a:r>
              <a:rPr lang="ru-RU" dirty="0" smtClean="0"/>
              <a:t>1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3"/>
          <p:cNvSpPr>
            <a:spLocks noChangeArrowheads="1"/>
          </p:cNvSpPr>
          <p:nvPr/>
        </p:nvSpPr>
        <p:spPr bwMode="auto">
          <a:xfrm>
            <a:off x="1422399" y="6172200"/>
            <a:ext cx="13944601" cy="2048934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5560">
            <a:solidFill>
              <a:srgbClr val="123F8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lIns="119988" tIns="59994" rIns="119988" bIns="59994" anchor="ctr"/>
          <a:lstStyle/>
          <a:p>
            <a:pPr algn="ctr"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endParaRPr lang="ru-RU" sz="2700" b="1" dirty="0">
              <a:solidFill>
                <a:srgbClr val="FF0000"/>
              </a:solidFill>
              <a:latin typeface="Arial Narrow" charset="0"/>
              <a:cs typeface="DejaVu Sans" charset="0"/>
            </a:endParaRPr>
          </a:p>
        </p:txBody>
      </p:sp>
      <p:sp>
        <p:nvSpPr>
          <p:cNvPr id="14339" name="Text Box 2"/>
          <p:cNvSpPr txBox="1">
            <a:spLocks noChangeArrowheads="1"/>
          </p:cNvSpPr>
          <p:nvPr/>
        </p:nvSpPr>
        <p:spPr bwMode="auto">
          <a:xfrm>
            <a:off x="11479305" y="8475134"/>
            <a:ext cx="3657124" cy="48471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19988" tIns="59994" rIns="119988" bIns="59994" anchor="ctr"/>
          <a:lstStyle/>
          <a:p>
            <a:pPr algn="r"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</a:tabLst>
            </a:pPr>
            <a:fld id="{89A7CB36-5BB0-4844-AEA7-9B4946F34D37}" type="slidenum">
              <a:rPr lang="ru-RU" sz="1600">
                <a:solidFill>
                  <a:srgbClr val="9B9B9B"/>
                </a:solidFill>
                <a:latin typeface="Arial Narrow" charset="0"/>
                <a:cs typeface="Arial Unicode MS" charset="0"/>
              </a:rPr>
              <a:pPr algn="r">
                <a:tabLst>
                  <a:tab pos="0" algn="l"/>
                  <a:tab pos="598957" algn="l"/>
                  <a:tab pos="1197914" algn="l"/>
                  <a:tab pos="1796871" algn="l"/>
                  <a:tab pos="2395827" algn="l"/>
                  <a:tab pos="2994784" algn="l"/>
                  <a:tab pos="3593741" algn="l"/>
                  <a:tab pos="4192698" algn="l"/>
                  <a:tab pos="4791654" algn="l"/>
                  <a:tab pos="5390612" algn="l"/>
                  <a:tab pos="5989568" algn="l"/>
                  <a:tab pos="6588525" algn="l"/>
                  <a:tab pos="7187481" algn="l"/>
                  <a:tab pos="7786439" algn="l"/>
                  <a:tab pos="8385395" algn="l"/>
                  <a:tab pos="8984352" algn="l"/>
                  <a:tab pos="9583308" algn="l"/>
                  <a:tab pos="10182266" algn="l"/>
                  <a:tab pos="10781222" algn="l"/>
                  <a:tab pos="11380179" algn="l"/>
                  <a:tab pos="11979135" algn="l"/>
                  <a:tab pos="12578093" algn="l"/>
                  <a:tab pos="13177049" algn="l"/>
                  <a:tab pos="13776006" algn="l"/>
                  <a:tab pos="14374962" algn="l"/>
                </a:tabLst>
              </a:pPr>
              <a:t>20</a:t>
            </a:fld>
            <a:endParaRPr lang="ru-RU" sz="1600" dirty="0">
              <a:solidFill>
                <a:srgbClr val="9B9B9B"/>
              </a:solidFill>
              <a:latin typeface="Arial Narrow" charset="0"/>
              <a:cs typeface="Arial Unicode MS" charset="0"/>
            </a:endParaRPr>
          </a:p>
        </p:txBody>
      </p:sp>
      <p:sp>
        <p:nvSpPr>
          <p:cNvPr id="14340" name="AutoShape 3"/>
          <p:cNvSpPr>
            <a:spLocks noChangeArrowheads="1"/>
          </p:cNvSpPr>
          <p:nvPr/>
        </p:nvSpPr>
        <p:spPr bwMode="auto">
          <a:xfrm>
            <a:off x="1346200" y="2209801"/>
            <a:ext cx="14097000" cy="3276599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5560">
            <a:solidFill>
              <a:srgbClr val="123F8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lIns="119988" tIns="59994" rIns="119988" bIns="59994" anchor="ctr"/>
          <a:lstStyle/>
          <a:p>
            <a:pPr algn="ctr">
              <a:lnSpc>
                <a:spcPct val="96000"/>
              </a:lnSpc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  <a:tab pos="16171833" algn="l"/>
              </a:tabLst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Размер финансовых санкций -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1000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рублей </a:t>
            </a:r>
          </a:p>
          <a:p>
            <a:pPr algn="ctr">
              <a:lnSpc>
                <a:spcPct val="96000"/>
              </a:lnSpc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  <a:tab pos="16171833" algn="l"/>
              </a:tabLst>
            </a:pPr>
            <a:r>
              <a:rPr lang="ru-RU" sz="2400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(вне зависимости от того, какой раздел/подраздел сведений представлен и количества</a:t>
            </a:r>
          </a:p>
          <a:p>
            <a:pPr algn="ctr">
              <a:lnSpc>
                <a:spcPct val="96000"/>
              </a:lnSpc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  <a:tab pos="16171833" algn="l"/>
              </a:tabLst>
            </a:pPr>
            <a:r>
              <a:rPr lang="ru-RU" sz="2400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застрахованных лиц, в отношении которых представлены сведения)</a:t>
            </a:r>
          </a:p>
          <a:p>
            <a:pPr algn="ctr">
              <a:lnSpc>
                <a:spcPct val="96000"/>
              </a:lnSpc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  <a:tab pos="16171833" algn="l"/>
              </a:tabLst>
            </a:pP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6000"/>
              </a:lnSpc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  <a:tab pos="16171833" algn="l"/>
              </a:tabLst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Обязанность представления отчетности в электронном виде установлена законодательством для организаций с численностью застрахованных лиц свыше 10 человек, включая договора ГПХ </a:t>
            </a:r>
          </a:p>
          <a:p>
            <a:pPr marL="457154" indent="-457154" algn="ctr">
              <a:defRPr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(статья 8 Федерального закона № 27-ФЗ )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3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1422400" y="914400"/>
            <a:ext cx="13563600" cy="820582"/>
          </a:xfrm>
        </p:spPr>
        <p:txBody>
          <a:bodyPr lIns="119988" tIns="59994" rIns="119988" bIns="59994"/>
          <a:lstStyle/>
          <a:p>
            <a:pPr algn="ctr">
              <a:lnSpc>
                <a:spcPct val="70000"/>
              </a:lnSpc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Применение финансовых санкций за несоблюдение порядка представления сведений в форме электронных документов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132" y="155510"/>
            <a:ext cx="1865268" cy="570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422401" y="6400800"/>
            <a:ext cx="13868400" cy="1600426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marL="457154" indent="-457154" algn="ctr">
              <a:defRPr/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Льготный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период уплаты финансовых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санкций:</a:t>
            </a:r>
          </a:p>
          <a:p>
            <a:pPr marL="457154" indent="-457154" algn="ctr">
              <a:defRPr/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течение первых 10 календарных дней со дня получения Требования финансовые санкции могут быть уплачены в размере половины суммы, указанной в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Требовании</a:t>
            </a:r>
          </a:p>
          <a:p>
            <a:pPr marL="457154" indent="-457154" algn="ctr">
              <a:defRPr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(статья 17 Федерального закона № 27-ФЗ )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651000" y="685800"/>
            <a:ext cx="13411200" cy="1327644"/>
          </a:xfrm>
        </p:spPr>
        <p:txBody>
          <a:bodyPr lIns="119988" tIns="59994" rIns="119988" bIns="59994"/>
          <a:lstStyle/>
          <a:p>
            <a:pPr algn="ctr">
              <a:lnSpc>
                <a:spcPct val="70000"/>
              </a:lnSpc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  <a:tab pos="14973920" algn="l"/>
                <a:tab pos="15572876" algn="l"/>
              </a:tabLst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Применение штрафных санкций за непредставление страхователем в установленный срок сведений о страховых взносах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ru-RU" sz="2800" b="1" dirty="0" smtClean="0">
                <a:solidFill>
                  <a:srgbClr val="0C2B5F"/>
                </a:solidFill>
                <a:latin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C2B5F"/>
                </a:solidFill>
                <a:latin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(Федеральный закон от 24.07.1998 № 125-ФЗ)</a:t>
            </a:r>
          </a:p>
        </p:txBody>
      </p:sp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11479305" y="8475134"/>
            <a:ext cx="3657124" cy="48471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19988" tIns="59994" rIns="119988" bIns="59994" anchor="ctr"/>
          <a:lstStyle/>
          <a:p>
            <a:pPr algn="r"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</a:tabLst>
            </a:pPr>
            <a:fld id="{BB4D628D-DBB8-4063-8C0C-594F4F0A09C6}" type="slidenum">
              <a:rPr lang="ru-RU" sz="1600">
                <a:solidFill>
                  <a:srgbClr val="9B9B9B"/>
                </a:solidFill>
                <a:latin typeface="Arial Narrow" charset="0"/>
                <a:cs typeface="Arial Unicode MS" charset="0"/>
              </a:rPr>
              <a:pPr algn="r">
                <a:tabLst>
                  <a:tab pos="0" algn="l"/>
                  <a:tab pos="598957" algn="l"/>
                  <a:tab pos="1197914" algn="l"/>
                  <a:tab pos="1796871" algn="l"/>
                  <a:tab pos="2395827" algn="l"/>
                  <a:tab pos="2994784" algn="l"/>
                  <a:tab pos="3593741" algn="l"/>
                  <a:tab pos="4192698" algn="l"/>
                  <a:tab pos="4791654" algn="l"/>
                  <a:tab pos="5390612" algn="l"/>
                  <a:tab pos="5989568" algn="l"/>
                  <a:tab pos="6588525" algn="l"/>
                  <a:tab pos="7187481" algn="l"/>
                  <a:tab pos="7786439" algn="l"/>
                  <a:tab pos="8385395" algn="l"/>
                  <a:tab pos="8984352" algn="l"/>
                  <a:tab pos="9583308" algn="l"/>
                  <a:tab pos="10182266" algn="l"/>
                  <a:tab pos="10781222" algn="l"/>
                  <a:tab pos="11380179" algn="l"/>
                  <a:tab pos="11979135" algn="l"/>
                  <a:tab pos="12578093" algn="l"/>
                  <a:tab pos="13177049" algn="l"/>
                  <a:tab pos="13776006" algn="l"/>
                  <a:tab pos="14374962" algn="l"/>
                </a:tabLst>
              </a:pPr>
              <a:t>21</a:t>
            </a:fld>
            <a:endParaRPr lang="ru-RU" sz="1600" dirty="0">
              <a:solidFill>
                <a:srgbClr val="9B9B9B"/>
              </a:solidFill>
              <a:latin typeface="Arial Narrow" charset="0"/>
              <a:cs typeface="Arial Unicode MS" charset="0"/>
            </a:endParaRPr>
          </a:p>
        </p:txBody>
      </p:sp>
      <p:sp>
        <p:nvSpPr>
          <p:cNvPr id="12294" name="AutoShape 5"/>
          <p:cNvSpPr>
            <a:spLocks noChangeArrowheads="1"/>
          </p:cNvSpPr>
          <p:nvPr/>
        </p:nvSpPr>
        <p:spPr bwMode="auto">
          <a:xfrm>
            <a:off x="1574800" y="2438400"/>
            <a:ext cx="13411200" cy="281940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5560">
            <a:solidFill>
              <a:srgbClr val="123F8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lIns="119988" tIns="59994" rIns="119988" bIns="59994" anchor="ctr"/>
          <a:lstStyle/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Статья 26.30</a:t>
            </a:r>
          </a:p>
          <a:p>
            <a:pPr algn="ct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Непредставление страхователем сведений о начисленных страховых взносах в срок, установленный настоящим Федеральным законом влечет взыскание штрафа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размере 5 процентов суммы страховых взносов, начисленной к уплате за последние три месяца </a:t>
            </a:r>
          </a:p>
          <a:p>
            <a:pPr algn="ct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отчетного (расчетного) периода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более 30 процентов указанной суммы и не менее 1000 рублей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132" y="155510"/>
            <a:ext cx="1865268" cy="570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1574800" y="5867400"/>
            <a:ext cx="13411200" cy="220980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5560">
            <a:solidFill>
              <a:srgbClr val="123F8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lIns="119988" tIns="59994" rIns="119988" bIns="59994" anchor="ctr"/>
          <a:lstStyle/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Статья 26.26 (пункты 2 и 6)</a:t>
            </a:r>
          </a:p>
          <a:p>
            <a:pPr algn="ctr"/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повторном нарушении законодательства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размер штрафа увеличивается на 100 процентов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5600" y="228600"/>
            <a:ext cx="1371600" cy="570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7600" y="838200"/>
            <a:ext cx="7043737" cy="390179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</p:pic>
      <p:sp>
        <p:nvSpPr>
          <p:cNvPr id="7" name="TextBox 6"/>
          <p:cNvSpPr txBox="1"/>
          <p:nvPr/>
        </p:nvSpPr>
        <p:spPr>
          <a:xfrm>
            <a:off x="8813800" y="990600"/>
            <a:ext cx="7010400" cy="341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На сайте ОСФР по Калининградской области</a:t>
            </a:r>
          </a:p>
          <a:p>
            <a:endParaRPr lang="ru-RU" sz="2400" dirty="0" smtClean="0"/>
          </a:p>
          <a:p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https://sfr.gov.ru/branches/kaliningrad/ </a:t>
            </a:r>
          </a:p>
          <a:p>
            <a:endParaRPr lang="ru-RU" sz="2400" dirty="0" smtClean="0"/>
          </a:p>
          <a:p>
            <a:r>
              <a:rPr lang="ru-RU" sz="2400" dirty="0" smtClean="0"/>
              <a:t>Во вкладке </a:t>
            </a:r>
          </a:p>
          <a:p>
            <a:r>
              <a:rPr lang="ru-RU" sz="2400" dirty="0" smtClean="0"/>
              <a:t>«Информация для жителей региона» ---  «Страхователям» </a:t>
            </a:r>
          </a:p>
          <a:p>
            <a:r>
              <a:rPr lang="ru-RU" sz="2400" dirty="0" smtClean="0"/>
              <a:t>размещается информация для страхователей региона по направлениям: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1346200" y="5181600"/>
            <a:ext cx="14249400" cy="341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dirty="0" smtClean="0"/>
              <a:t>персонифицированный учет и администрирование страховых взносов,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временная нетрудоспособность и материнство,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профессиональные риски и т.п.</a:t>
            </a:r>
          </a:p>
          <a:p>
            <a:endParaRPr lang="ru-RU" sz="2400" dirty="0" smtClean="0"/>
          </a:p>
          <a:p>
            <a:r>
              <a:rPr lang="ru-RU" sz="2400" dirty="0" smtClean="0"/>
              <a:t>Также на сайте можно найти информацию о реквизитах для уплаты страховых взносов, пеней и штрафов, добровольных взносов для получения страхового обеспечения, информацию по подтверждению ОВЭД, по оформлению машиночитаемой доверенности, о порядке и сроках представления отчетности.</a:t>
            </a:r>
          </a:p>
          <a:p>
            <a:r>
              <a:rPr lang="ru-RU" sz="2400" dirty="0" smtClean="0"/>
              <a:t>Во вкладке «школа страхователей» размещается информация о проводимых на базе Отделения семинарах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9600" y="1447800"/>
            <a:ext cx="12657218" cy="2031325"/>
          </a:xfrm>
        </p:spPr>
        <p:txBody>
          <a:bodyPr/>
          <a:lstStyle/>
          <a:p>
            <a:pPr algn="ctr"/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</a:rPr>
              <a:t>Телефон горячей линии для страхователей ОСФР по Калининградской области 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sz="44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</a:rPr>
              <a:t>99-86-26</a:t>
            </a:r>
            <a:endParaRPr lang="ru-RU" sz="4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5600" y="228600"/>
            <a:ext cx="1371600" cy="570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184400" y="2895600"/>
            <a:ext cx="12657218" cy="34470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MyriadPro-Cond"/>
                <a:ea typeface="+mj-ea"/>
                <a:cs typeface="MyriadPro-Cond"/>
              </a:rPr>
              <a:t> </a:t>
            </a:r>
            <a:endParaRPr lang="ru-RU" sz="3200" b="1" kern="0" dirty="0" smtClean="0">
              <a:solidFill>
                <a:schemeClr val="accent1">
                  <a:lumMod val="50000"/>
                </a:schemeClr>
              </a:solidFill>
              <a:latin typeface="MyriadPro-Cond"/>
              <a:ea typeface="+mj-ea"/>
              <a:cs typeface="MyriadPro-Cond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="1" kern="0" dirty="0" smtClean="0">
              <a:solidFill>
                <a:schemeClr val="accent1">
                  <a:lumMod val="50000"/>
                </a:schemeClr>
              </a:solidFill>
              <a:latin typeface="MyriadPro-Cond"/>
              <a:ea typeface="+mj-ea"/>
              <a:cs typeface="MyriadPro-Cond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MyriadPro-Cond"/>
                <a:ea typeface="+mj-ea"/>
                <a:cs typeface="MyriadPro-Cond"/>
              </a:rPr>
              <a:t> </a:t>
            </a:r>
            <a:endParaRPr lang="ru-RU" sz="3200" b="1" kern="0" dirty="0" smtClean="0">
              <a:solidFill>
                <a:schemeClr val="accent1">
                  <a:lumMod val="50000"/>
                </a:schemeClr>
              </a:solidFill>
              <a:latin typeface="MyriadPro-Cond"/>
              <a:ea typeface="+mj-ea"/>
              <a:cs typeface="MyriadPro-Cond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="1" kern="0" dirty="0" smtClean="0">
              <a:solidFill>
                <a:schemeClr val="accent1">
                  <a:lumMod val="50000"/>
                </a:schemeClr>
              </a:solidFill>
              <a:latin typeface="MyriadPro-Cond"/>
              <a:ea typeface="+mj-ea"/>
              <a:cs typeface="MyriadPro-Cond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dirty="0" smtClean="0">
                <a:solidFill>
                  <a:schemeClr val="accent1">
                    <a:lumMod val="50000"/>
                  </a:schemeClr>
                </a:solidFill>
                <a:latin typeface="MyriadPro-Cond"/>
                <a:ea typeface="+mj-ea"/>
                <a:cs typeface="MyriadPro-Cond"/>
              </a:rPr>
              <a:t> </a:t>
            </a:r>
            <a:endParaRPr lang="ru-RU" sz="3200" b="1" kern="0" dirty="0" smtClean="0">
              <a:solidFill>
                <a:schemeClr val="accent1">
                  <a:lumMod val="50000"/>
                </a:schemeClr>
              </a:solidFill>
              <a:latin typeface="MyriadPro-Cond"/>
              <a:cs typeface="MyriadPro-Cond"/>
            </a:endParaRPr>
          </a:p>
          <a:p>
            <a:pPr algn="ctr"/>
            <a:endParaRPr lang="ru-RU" sz="3200" b="1" kern="0" dirty="0" smtClean="0">
              <a:solidFill>
                <a:schemeClr val="accent1">
                  <a:lumMod val="50000"/>
                </a:schemeClr>
              </a:solidFill>
              <a:latin typeface="MyriadPro-Cond"/>
              <a:cs typeface="MyriadPro-Cond"/>
            </a:endParaRPr>
          </a:p>
          <a:p>
            <a:pPr algn="ctr"/>
            <a:r>
              <a:rPr lang="en-US" sz="3200" b="1" kern="0" dirty="0" smtClean="0">
                <a:solidFill>
                  <a:schemeClr val="accent1">
                    <a:lumMod val="50000"/>
                  </a:schemeClr>
                </a:solidFill>
                <a:latin typeface="MyriadPro-Cond"/>
                <a:cs typeface="MyriadPro-Cond"/>
              </a:rPr>
              <a:t> 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MyriadPro-Cond"/>
              <a:ea typeface="+mj-ea"/>
              <a:cs typeface="MyriadPro-Cond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9390" y="3276600"/>
            <a:ext cx="12657218" cy="1107996"/>
          </a:xfrm>
        </p:spPr>
        <p:txBody>
          <a:bodyPr/>
          <a:lstStyle/>
          <a:p>
            <a:pPr algn="ctr"/>
            <a:r>
              <a:rPr lang="ru-RU" sz="7200" b="1" dirty="0" smtClean="0">
                <a:solidFill>
                  <a:schemeClr val="accent1">
                    <a:lumMod val="50000"/>
                  </a:schemeClr>
                </a:solidFill>
              </a:rPr>
              <a:t>Спасибо за внимание!</a:t>
            </a:r>
            <a:endParaRPr lang="ru-RU" sz="7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5600" y="228600"/>
            <a:ext cx="1371600" cy="570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132" y="155510"/>
            <a:ext cx="2093868" cy="570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5595600" y="8534400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</a:t>
            </a:r>
            <a:r>
              <a:rPr lang="ru-RU" dirty="0" smtClean="0"/>
              <a:t>2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955800" y="609600"/>
            <a:ext cx="12657218" cy="430887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Сведения, представляемы в составе формы ЕФС-1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812800" y="1371600"/>
          <a:ext cx="14630401" cy="5403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3167"/>
                <a:gridCol w="4641033"/>
                <a:gridCol w="7696201"/>
              </a:tblGrid>
              <a:tr h="514514"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Разделы и подразделы формы ЕФС-1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619086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Подраздел 1.1 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раздела 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Сведения о трудовой (иной) деятельности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Представляется - для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кадровых мероприятий прием, увольнение, приостановление, возобновление, начало договора ГПХ, окончание договора ГПХ – не позднее рабочего дня, следующего за днем  издания приказа, заключения (расторжения) договора ГПХ, для остальных мероприятий – до 25 числа месяца, следующего за днем издания приказа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Подраздел 1.2 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раздела 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Сведения о страховом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стаже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Представляется ежегодно не позднее 25 января в отношении круга лиц, определенного пунктом 3 статьи 11 Федерального закона № 27-ФЗ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5403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Подраздел 1.3 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раздела 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Сведения о заработной плате и условиях осуществления деятельности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работников государственных (муниципальных) учреждений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Представляется ежемесячно не позднее 25 числа месяца, следующего за отчетным периодом – месяцем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5403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Раздел 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Сведения о начисленных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страховых взносах на обязательное социальное страхование от несчастных случаев на производстве и профессиональных заболеваний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Представляется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ежеквартально не позднее 25 числа месяца, следующего за отчетным периодом - кварталом</a:t>
                      </a: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574800" y="7162800"/>
            <a:ext cx="13411200" cy="12868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ru-RU" sz="2000" b="1" kern="5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За отчетные периоды, истекшие до 1 января 2023 года, сведения для индивидуального (персонифицированного) учета представляются страхователями в соответствующие органы Фонда по старым формам </a:t>
            </a:r>
          </a:p>
          <a:p>
            <a:pPr algn="ctr"/>
            <a:r>
              <a:rPr lang="ru-RU" sz="2000" b="1" kern="5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(СЗВ-М, СЗВ-СТАЖ, СЗВ-КОРР)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132" y="155510"/>
            <a:ext cx="2093868" cy="570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5367000" y="8458200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</a:t>
            </a:r>
            <a:r>
              <a:rPr lang="ru-RU" dirty="0" smtClean="0"/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65400" y="1066800"/>
            <a:ext cx="121158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Изменения в порядок заполнения формы ЕФС-1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498600" y="4114800"/>
            <a:ext cx="13868400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нужно представлять сведения о переводе в отношении дистанционных работников и надомников (коды «ДИСТ» и «НДОМ»).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Сведения о приеме и увольнении этих работников предоставляются в обычном порядке, без указания кода.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Реализована возможность одновременного указания кодов «НЕПД» и «НЕПН» (неполный рабочий день и неполная рабочая неделя)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 приеме или переводе работника на неполное рабочее время в графе 6 "Код выполняемой функции" подраздела 1.1 формы ЕФС-1 указывается код "НЕПД" (для неполного рабочего дня) или код "НЕПН" (для неполной рабочей недели). </a:t>
            </a:r>
          </a:p>
          <a:p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При отмене режима неполного рабочего времени представляется кадровое мероприятие "ПЕРЕВОД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без указания в графе "Код выполняемой функции" кодов "НЕПД" или "НЕПН"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498600" y="2438400"/>
            <a:ext cx="13868400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Межотчетная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форма с типом сведений «Назначение выплат по ОСС» с 30.12.2025 отменена.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Представлять ее не требуется!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132" y="155510"/>
            <a:ext cx="2093868" cy="570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5367000" y="8458200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</a:t>
            </a:r>
            <a:r>
              <a:rPr lang="ru-RU" dirty="0" smtClean="0"/>
              <a:t>1</a:t>
            </a: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1346200" y="2667000"/>
            <a:ext cx="13868400" cy="16312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Представление сведений в отношении иностранцев, не застрахованных на ОПС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 подаче формы ЕФС-1 в составе подразделов раздела 1 заполняется поле "Статус застрахованного лица". В него добавлен новый код – "МДИГ", который необходимо указывать в отношении иностранных граждан, подлежащих в соответствии с международными договорами обязательному пенсионному страхованию и (или) обязательному социальному страхованию.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6800" y="1447800"/>
            <a:ext cx="121158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Изменения в порядок заполнения формы ЕФС-1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422400" y="4648200"/>
            <a:ext cx="13868400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поле "Численность работающих инвалидов" указывается численность работающих инвалидов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на выплаты или иные вознаграждения которым начисляются страховые взносы в соответствии с Федеральным законом от 24 июля 1998 г. N 125-ФЗ, в отчетном периоде.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889000" y="7239000"/>
            <a:ext cx="14706600" cy="1447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266700"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отношении иных категорий застрахованных лиц сведения о страховом стаже формируются Социальным фондом России один раз в год на основании сведений о трудовой деятельности и сведений о договорах гражданско-правового характера.</a:t>
            </a:r>
            <a:endParaRPr lang="ru-RU" sz="2400" b="1" u="sng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89000" y="6019800"/>
            <a:ext cx="14706600" cy="9906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266700"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случае, если застрахованное лицо относится к категориям, указанным в пункте 3 статьи 11 Федерального закона № 27-ФЗ, сведения на них представляются </a:t>
            </a:r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целом за отчетный период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89000" y="1828800"/>
            <a:ext cx="14630400" cy="3962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266700"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800" tIns="61200" rIns="118800" bIns="61200" rtlCol="0" anchor="ctr"/>
          <a:lstStyle/>
          <a:p>
            <a:pPr algn="just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Лица, которые в отчетном периоде: выполняли работу в тяжелых и вредных условиях труда, занимались педагогической, медицинской и творческой деятельностью, являлись работниками летно-испытательного состава, работали в районах Крайнего Севера и приравненной к ним местности, работали в сельском хозяйстве на работах, в соответствии с которыми устанавливается повышение размера фиксированной выплаты к страховой пенсии, замещали государственные и муниципальные должности Российской Федерации, получали пособие по безработице, работали в период отбывания наказания в виде лишения свободы.</a:t>
            </a:r>
          </a:p>
          <a:p>
            <a:pPr algn="just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Также сведения обязательно должны представить страхователи, у которых нет указанных категорий, но есть сотрудники, которые в отчетном периоде находились в отпуске по уходу за ребенком в возрасте от полутора до трех лет, в отпуске без сохранения заработной платы; имели периоды простоя или отстранения от работы; имели периоды освобождения от работы с сохранением места работы на время исполнения государственных или общественных обязанностей; имели период приостановления действия трудового договора в соответствии со статьей 351.7 Трудового кодекса РФ.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98600" y="1066800"/>
            <a:ext cx="13411200" cy="615553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Сведения о страховом стаже представляются в соответствии с пунктом 3 статьи 11 Федерального закона от 01.04.1996 N 27-ФЗ в отношении следующих категорий лиц:</a:t>
            </a:r>
            <a:endParaRPr lang="ru-RU" b="1" u="sng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132" y="155510"/>
            <a:ext cx="1255668" cy="570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367000" y="8458200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9" name="Текст 2"/>
          <p:cNvSpPr txBox="1">
            <a:spLocks/>
          </p:cNvSpPr>
          <p:nvPr/>
        </p:nvSpPr>
        <p:spPr>
          <a:xfrm>
            <a:off x="1879600" y="609600"/>
            <a:ext cx="134112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Срок представления сведений о стаже</a:t>
            </a:r>
            <a:r>
              <a:rPr kumimoji="0" lang="ru-RU" sz="20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– не позднее 2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</a:t>
            </a:r>
            <a:r>
              <a:rPr kumimoji="0" lang="ru-RU" sz="20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января года,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0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следующего за отчетным периодом (годом)</a:t>
            </a:r>
            <a:endParaRPr kumimoji="0" lang="ru-RU" sz="2000" b="1" i="0" u="sng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1193800" y="5943600"/>
            <a:ext cx="14401800" cy="16002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Срок представления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Форма представляется в  течение трех календарных дней со дня поступления к страхователю запроса органа Фонда либо обращения застрахованного лица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70000" y="3962400"/>
            <a:ext cx="14249400" cy="1447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algn="just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ВАЖНО! Ф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орма «назначение пенсии» представляется даже в случае, если работник не попадает под категории, указанные в пункте 3 статьи 11 Закона 27-ФЗ,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далее в отношении таких лиц должна быть представлена форма с типом сведений «Исходная».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22400" y="1295400"/>
            <a:ext cx="14097000" cy="21336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Форма с типом сведений «Назначение пенсии» </a:t>
            </a:r>
            <a:endParaRPr lang="en-US" sz="24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представляется на застрахованное лицо, которому для установления пенсии, в том числе накопительной пенсии, срочной пенсионной выплаты или единовременной выплаты средств пенсионных накоплений, необходимо учесть период работы календарного года, срок представления отчетности за который не наступил.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132" y="155510"/>
            <a:ext cx="1255668" cy="570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367000" y="8458200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</a:t>
            </a:r>
            <a:r>
              <a:rPr lang="ru-RU" dirty="0" smtClean="0"/>
              <a:t>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5200" y="533400"/>
            <a:ext cx="14780875" cy="2133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-29629" y="1"/>
            <a:ext cx="5631717" cy="249767"/>
          </a:xfrm>
          <a:prstGeom prst="rect">
            <a:avLst/>
          </a:prstGeom>
          <a:solidFill>
            <a:srgbClr val="D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121908" tIns="60954" rIns="121908" bIns="60954" anchor="ctr"/>
          <a:lstStyle/>
          <a:p>
            <a:endParaRPr lang="ru-RU"/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2589" y="7816852"/>
            <a:ext cx="15106799" cy="109643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11479305" y="8475134"/>
            <a:ext cx="3657124" cy="48471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119988" tIns="59994" rIns="119988" bIns="59994" anchor="ctr"/>
          <a:lstStyle/>
          <a:p>
            <a:pPr algn="r">
              <a:tabLst>
                <a:tab pos="0" algn="l"/>
                <a:tab pos="598957" algn="l"/>
                <a:tab pos="1197914" algn="l"/>
                <a:tab pos="1796871" algn="l"/>
                <a:tab pos="2395827" algn="l"/>
                <a:tab pos="2994784" algn="l"/>
                <a:tab pos="3593741" algn="l"/>
                <a:tab pos="4192698" algn="l"/>
                <a:tab pos="4791654" algn="l"/>
                <a:tab pos="5390612" algn="l"/>
                <a:tab pos="5989568" algn="l"/>
                <a:tab pos="6588525" algn="l"/>
                <a:tab pos="7187481" algn="l"/>
                <a:tab pos="7786439" algn="l"/>
                <a:tab pos="8385395" algn="l"/>
                <a:tab pos="8984352" algn="l"/>
                <a:tab pos="9583308" algn="l"/>
                <a:tab pos="10182266" algn="l"/>
                <a:tab pos="10781222" algn="l"/>
                <a:tab pos="11380179" algn="l"/>
                <a:tab pos="11979135" algn="l"/>
                <a:tab pos="12578093" algn="l"/>
                <a:tab pos="13177049" algn="l"/>
                <a:tab pos="13776006" algn="l"/>
                <a:tab pos="14374962" algn="l"/>
              </a:tabLst>
            </a:pPr>
            <a:fld id="{F67F4689-66B5-4A35-97BF-5F77AF566DB8}" type="slidenum">
              <a:rPr lang="ru-RU" sz="1600">
                <a:solidFill>
                  <a:srgbClr val="9B9B9B"/>
                </a:solidFill>
                <a:latin typeface="Arial Narrow" pitchFamily="34" charset="0"/>
              </a:rPr>
              <a:pPr algn="r">
                <a:tabLst>
                  <a:tab pos="0" algn="l"/>
                  <a:tab pos="598957" algn="l"/>
                  <a:tab pos="1197914" algn="l"/>
                  <a:tab pos="1796871" algn="l"/>
                  <a:tab pos="2395827" algn="l"/>
                  <a:tab pos="2994784" algn="l"/>
                  <a:tab pos="3593741" algn="l"/>
                  <a:tab pos="4192698" algn="l"/>
                  <a:tab pos="4791654" algn="l"/>
                  <a:tab pos="5390612" algn="l"/>
                  <a:tab pos="5989568" algn="l"/>
                  <a:tab pos="6588525" algn="l"/>
                  <a:tab pos="7187481" algn="l"/>
                  <a:tab pos="7786439" algn="l"/>
                  <a:tab pos="8385395" algn="l"/>
                  <a:tab pos="8984352" algn="l"/>
                  <a:tab pos="9583308" algn="l"/>
                  <a:tab pos="10182266" algn="l"/>
                  <a:tab pos="10781222" algn="l"/>
                  <a:tab pos="11380179" algn="l"/>
                  <a:tab pos="11979135" algn="l"/>
                  <a:tab pos="12578093" algn="l"/>
                  <a:tab pos="13177049" algn="l"/>
                  <a:tab pos="13776006" algn="l"/>
                  <a:tab pos="14374962" algn="l"/>
                </a:tabLst>
              </a:pPr>
              <a:t>8</a:t>
            </a:fld>
            <a:endParaRPr lang="ru-RU" sz="1600" dirty="0">
              <a:solidFill>
                <a:srgbClr val="9B9B9B"/>
              </a:solidFill>
              <a:latin typeface="Arial Narrow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65200" y="2895600"/>
            <a:ext cx="14706599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Порядок представления сведений о стаже</a:t>
            </a:r>
          </a:p>
          <a:p>
            <a:pPr>
              <a:buFont typeface="Wingdings" pitchFamily="2" charset="2"/>
              <a:buChar char="Ø"/>
            </a:pPr>
            <a:endParaRPr lang="ru-RU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При представлении сведений в первый раз тип формы обязательно должен быть «исходная». Откорректировать или отменить можно только исходную форму, представленную страхователем.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Сведения, представленные страхователем, имеют приоритет над сведениям, сформированными Фондом.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В одной форме не могут быть представлены данные с разным типом сведений (например, «Исходная» и «Корректирующая») за один и тот же отчетный период на одно и то же застрахованное лицо</a:t>
            </a:r>
          </a:p>
          <a:p>
            <a:pPr>
              <a:buFont typeface="Wingdings" pitchFamily="2" charset="2"/>
              <a:buChar char="Ø"/>
            </a:pPr>
            <a:endParaRPr lang="ru-RU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Условия заполнения граф</a:t>
            </a:r>
          </a:p>
          <a:p>
            <a:endParaRPr lang="ru-RU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Все коды в графах 4,6,7,8,9,12 указываются в соответствии с классификаторами, прилагаемыми к Порядку заполнения формы ЕФС-1.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b="1" u="sng" dirty="0" smtClean="0"/>
              <a:t>Имеется ряд ограничений по совместному указанию кодов в графе 7 и кодов в графах 4-6 и 8-10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Коды особых условий труда или коды основания для досрочного назначения страховой пенсии (графы 8 и 9) указываются только в том случае, если за указанные периоды были уплачены страховые взносы по дополнительному тарифу.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Подраздел "Условия досрочного назначения пенсии" (графы 8, 9 и 10) не заполняется, если особые условия труда не подтверждены документально либо занятость работника в этих условиях не соответствует требованиям действующих нормативных документов, либо отсутствует уплата страховых взносов по дополнительному тарифу.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Графы 11 и 12 обязательны к заполнению в случае если по результатам проведения специальной оценки условий труда рабочему месту присвоен вредный или опасный класс условий труда</a:t>
            </a: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200" y="7162800"/>
            <a:ext cx="1612958" cy="1387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 33">
            <a:extLst>
              <a:ext uri="{FF2B5EF4-FFF2-40B4-BE49-F238E27FC236}">
                <a16:creationId xmlns:a16="http://schemas.microsoft.com/office/drawing/2014/main" xmlns="" id="{6B2CA851-E3DB-3647-875B-F483684104E5}"/>
              </a:ext>
            </a:extLst>
          </p:cNvPr>
          <p:cNvGrpSpPr/>
          <p:nvPr/>
        </p:nvGrpSpPr>
        <p:grpSpPr>
          <a:xfrm>
            <a:off x="136288" y="95464"/>
            <a:ext cx="1158969" cy="1116163"/>
            <a:chOff x="634994" y="480009"/>
            <a:chExt cx="914452" cy="1075526"/>
          </a:xfrm>
        </p:grpSpPr>
        <p:pic>
          <p:nvPicPr>
            <p:cNvPr id="67" name="object 5">
              <a:extLst>
                <a:ext uri="{FF2B5EF4-FFF2-40B4-BE49-F238E27FC236}">
                  <a16:creationId xmlns:a16="http://schemas.microsoft.com/office/drawing/2014/main" xmlns="" id="{7483C156-207D-9746-89B0-1B83DE030B9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68" name="object 6">
              <a:extLst>
                <a:ext uri="{FF2B5EF4-FFF2-40B4-BE49-F238E27FC236}">
                  <a16:creationId xmlns:a16="http://schemas.microsoft.com/office/drawing/2014/main" xmlns="" id="{415D21C3-076E-6041-A2D3-EB84F67B75C3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69" name="object 7">
              <a:extLst>
                <a:ext uri="{FF2B5EF4-FFF2-40B4-BE49-F238E27FC236}">
                  <a16:creationId xmlns:a16="http://schemas.microsoft.com/office/drawing/2014/main" xmlns="" id="{CA28E09D-B939-C54A-8039-1D6D43FD9FCE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200" dirty="0">
                <a:solidFill>
                  <a:prstClr val="black"/>
                </a:solidFill>
              </a:endParaRPr>
            </a:p>
          </p:txBody>
        </p:sp>
        <p:pic>
          <p:nvPicPr>
            <p:cNvPr id="70" name="object 8">
              <a:extLst>
                <a:ext uri="{FF2B5EF4-FFF2-40B4-BE49-F238E27FC236}">
                  <a16:creationId xmlns:a16="http://schemas.microsoft.com/office/drawing/2014/main" xmlns="" id="{450DA23A-DDB3-1845-A9D2-5FB0A7440225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71" name="object 9">
              <a:extLst>
                <a:ext uri="{FF2B5EF4-FFF2-40B4-BE49-F238E27FC236}">
                  <a16:creationId xmlns:a16="http://schemas.microsoft.com/office/drawing/2014/main" xmlns="" id="{8EBA6A8F-A140-A24A-BE9E-72A445BE12CA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72" name="object 10">
              <a:extLst>
                <a:ext uri="{FF2B5EF4-FFF2-40B4-BE49-F238E27FC236}">
                  <a16:creationId xmlns:a16="http://schemas.microsoft.com/office/drawing/2014/main" xmlns="" id="{6DEFA519-8C38-DC47-858D-002F541B35A8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200" dirty="0">
                <a:solidFill>
                  <a:prstClr val="black"/>
                </a:solidFill>
              </a:endParaRPr>
            </a:p>
          </p:txBody>
        </p:sp>
        <p:pic>
          <p:nvPicPr>
            <p:cNvPr id="73" name="object 11">
              <a:extLst>
                <a:ext uri="{FF2B5EF4-FFF2-40B4-BE49-F238E27FC236}">
                  <a16:creationId xmlns:a16="http://schemas.microsoft.com/office/drawing/2014/main" xmlns="" id="{541EAADD-1D5B-CB40-9885-E5F3083AFA4A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74" name="object 12">
              <a:extLst>
                <a:ext uri="{FF2B5EF4-FFF2-40B4-BE49-F238E27FC236}">
                  <a16:creationId xmlns:a16="http://schemas.microsoft.com/office/drawing/2014/main" xmlns="" id="{ECD93E5B-7F78-C140-BEA2-E0174CD8BCC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75" name="object 13">
              <a:extLst>
                <a:ext uri="{FF2B5EF4-FFF2-40B4-BE49-F238E27FC236}">
                  <a16:creationId xmlns:a16="http://schemas.microsoft.com/office/drawing/2014/main" xmlns="" id="{ABE47163-5EFE-A94E-AC03-10A891F4C6E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76" name="object 14">
              <a:extLst>
                <a:ext uri="{FF2B5EF4-FFF2-40B4-BE49-F238E27FC236}">
                  <a16:creationId xmlns:a16="http://schemas.microsoft.com/office/drawing/2014/main" xmlns="" id="{3A5E5A26-6AA1-E141-9EF3-BBB0670DADB7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77" name="object 15">
              <a:extLst>
                <a:ext uri="{FF2B5EF4-FFF2-40B4-BE49-F238E27FC236}">
                  <a16:creationId xmlns:a16="http://schemas.microsoft.com/office/drawing/2014/main" xmlns="" id="{DD7565E9-80F2-BB4B-80AD-5AAD6BEC75A1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78" name="object 16">
              <a:extLst>
                <a:ext uri="{FF2B5EF4-FFF2-40B4-BE49-F238E27FC236}">
                  <a16:creationId xmlns:a16="http://schemas.microsoft.com/office/drawing/2014/main" xmlns="" id="{B49B338B-F4AC-0041-A5BE-67C054847928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200" dirty="0">
                <a:solidFill>
                  <a:prstClr val="black"/>
                </a:solidFill>
              </a:endParaRPr>
            </a:p>
          </p:txBody>
        </p:sp>
        <p:pic>
          <p:nvPicPr>
            <p:cNvPr id="79" name="object 17">
              <a:extLst>
                <a:ext uri="{FF2B5EF4-FFF2-40B4-BE49-F238E27FC236}">
                  <a16:creationId xmlns:a16="http://schemas.microsoft.com/office/drawing/2014/main" xmlns="" id="{55162A5F-67A1-F14C-8579-760BAFEF6BFC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51000" y="5257800"/>
            <a:ext cx="13972596" cy="1891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1" name="Прямая со стрелкой 40"/>
          <p:cNvCxnSpPr/>
          <p:nvPr/>
        </p:nvCxnSpPr>
        <p:spPr>
          <a:xfrm flipH="1">
            <a:off x="7989116" y="4343400"/>
            <a:ext cx="3567884" cy="1425691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ик 53"/>
          <p:cNvSpPr/>
          <p:nvPr/>
        </p:nvSpPr>
        <p:spPr>
          <a:xfrm>
            <a:off x="2111333" y="7313138"/>
            <a:ext cx="13732036" cy="1008334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 marL="453571" indent="-453571"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Страхователь должен представить корректирующий расчет в целях устранения несоответствий и представления достоверных сведений в отношении каждого ЗЛ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6800" y="1066800"/>
            <a:ext cx="13611678" cy="29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2108201" y="990600"/>
            <a:ext cx="2590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В сведениях о стаже отражена  информация о работе застрахованного лица по договору ГПХ (код ДОГОВОР)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184400" y="4038600"/>
            <a:ext cx="13130130" cy="1069889"/>
          </a:xfrm>
          <a:prstGeom prst="rect">
            <a:avLst/>
          </a:prstGeom>
        </p:spPr>
        <p:txBody>
          <a:bodyPr wrap="square" lIns="145143" tIns="72571" rIns="145143" bIns="72571" anchor="ctr">
            <a:spAutoFit/>
          </a:bodyPr>
          <a:lstStyle/>
          <a:p>
            <a:pPr marL="453571" indent="-453571" algn="just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	При анализе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представленных страхователем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сведений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 расчетов по страховым взносам, полученным от ФНС России,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выявлено, что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информация о сумме выплат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указана в теге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ВыплОПС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сумма выплат по договорам ГПХ отсутствует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5232400" y="4724400"/>
            <a:ext cx="838200" cy="11430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3327400" y="304800"/>
            <a:ext cx="1104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Отражение в сведениях о стаже периодов работы по договору ГПХ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214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2469</TotalTime>
  <Words>2686</Words>
  <Application>Microsoft Office PowerPoint</Application>
  <PresentationFormat>Произвольный</PresentationFormat>
  <Paragraphs>222</Paragraphs>
  <Slides>24</Slides>
  <Notes>10</Notes>
  <HiddenSlides>2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Office Theme</vt:lpstr>
      <vt:lpstr>Лист</vt:lpstr>
      <vt:lpstr>Слайд 1</vt:lpstr>
      <vt:lpstr>Слайд 2</vt:lpstr>
      <vt:lpstr>Сведения, представляемы в составе формы ЕФС-1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Основные ошибки при представлении раздела 1.1 формы ЕФС-1 (сведения о трудовой (иной) деятельности)</vt:lpstr>
      <vt:lpstr>Основные ошибки при представлении раздела 1.1 формы ЕФС-1 (сведения о трудовой (иной) деятельности)</vt:lpstr>
      <vt:lpstr>Представление сведений о страховых взносах на обязательное социальное страхование от несчастных случаев на производстве и профессиональных заболеваний (раздел 2 формы ЕФС-1)</vt:lpstr>
      <vt:lpstr>Установление тарифа страховых взносов по обязательному социальному страхованию от несчастных случаев на производстве и профессиональных заболеваний.</vt:lpstr>
      <vt:lpstr>Слайд 17</vt:lpstr>
      <vt:lpstr>Применение финансовых санкций за непредставление страхователем в установленный срок либо представление неполных и (или) недостоверных сведений</vt:lpstr>
      <vt:lpstr>Финансовые санкции не применяются   п.43 Инструкции «Инструкции о порядке ведения индивидуального (персонифицированного) учета сведений о зарегистрированных лицах», утвержденной приказом Минтруда от 03.04.2023 № 256н</vt:lpstr>
      <vt:lpstr>Применение финансовых санкций за несоблюдение порядка представления сведений в форме электронных документов</vt:lpstr>
      <vt:lpstr>Применение штрафных санкций за непредставление страхователем в установленный срок сведений о страховых взносах  (Федеральный закон от 24.07.1998 № 125-ФЗ)</vt:lpstr>
      <vt:lpstr>Слайд 22</vt:lpstr>
      <vt:lpstr>Телефон горячей линии для страхователей ОСФР по Калининградской области  99-86-26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Демина Елена Викторовна</dc:creator>
  <cp:lastModifiedBy>049DeminaEV</cp:lastModifiedBy>
  <cp:revision>368</cp:revision>
  <dcterms:created xsi:type="dcterms:W3CDTF">2023-05-03T09:25:15Z</dcterms:created>
  <dcterms:modified xsi:type="dcterms:W3CDTF">2026-06-16T06:42:35Z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2023-05-03T00:00:00Z</vt:filetime>
  </property>
  <property fmtid="{D5CDD505-2E9C-101B-9397-08002B2CF9AE}" pid="3" name="Creator">
    <vt:lpwstr>Adobe InDesign 16.1 (Macintosh)</vt:lpwstr>
  </property>
  <property fmtid="{D5CDD505-2E9C-101B-9397-08002B2CF9AE}" pid="4" name="LastSaved">
    <vt:filetime>2023-05-03T00:00:00Z</vt:filetime>
  </property>
</Properties>
</file>