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7"/>
  </p:notesMasterIdLst>
  <p:sldIdLst>
    <p:sldId id="256" r:id="rId3"/>
    <p:sldId id="268" r:id="rId4"/>
    <p:sldId id="269" r:id="rId5"/>
    <p:sldId id="270" r:id="rId6"/>
    <p:sldId id="271" r:id="rId7"/>
    <p:sldId id="264" r:id="rId8"/>
    <p:sldId id="272" r:id="rId9"/>
    <p:sldId id="276" r:id="rId10"/>
    <p:sldId id="277" r:id="rId11"/>
    <p:sldId id="278" r:id="rId12"/>
    <p:sldId id="279" r:id="rId13"/>
    <p:sldId id="280" r:id="rId14"/>
    <p:sldId id="281" r:id="rId15"/>
    <p:sldId id="282" r:id="rId16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2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2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/>
            <a:fld id="{499AD75E-AEF4-46FD-90DA-3259DE368A5D}" type="slidenum">
              <a:rPr lang="ru-RU" sz="1400" b="0" strike="noStrike" spc="-1">
                <a:latin typeface="Times New Roman"/>
              </a:rPr>
              <a:pPr algn="r"/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ln w="0">
            <a:noFill/>
          </a:ln>
        </p:spPr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680760" y="4722120"/>
            <a:ext cx="5446800" cy="4473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sldNum"/>
          </p:nvPr>
        </p:nvSpPr>
        <p:spPr>
          <a:xfrm>
            <a:off x="3856680" y="9442080"/>
            <a:ext cx="2950200" cy="4968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9C543487-116F-436A-BA8E-78B19651239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14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D989F4F-4724-45E4-B54C-D4FE3C9C7734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084E1AB-1DB3-4975-9891-6BA6A9F1B0FE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30"/>
          <p:cNvPicPr/>
          <p:nvPr/>
        </p:nvPicPr>
        <p:blipFill>
          <a:blip r:embed="rId2" cstate="print"/>
          <a:stretch/>
        </p:blipFill>
        <p:spPr>
          <a:xfrm>
            <a:off x="357120" y="785880"/>
            <a:ext cx="8429400" cy="4214520"/>
          </a:xfrm>
          <a:prstGeom prst="rect">
            <a:avLst/>
          </a:prstGeom>
          <a:ln w="0">
            <a:noFill/>
          </a:ln>
        </p:spPr>
      </p:pic>
      <p:sp>
        <p:nvSpPr>
          <p:cNvPr id="128" name="Прямоугольник 5"/>
          <p:cNvSpPr/>
          <p:nvPr/>
        </p:nvSpPr>
        <p:spPr>
          <a:xfrm>
            <a:off x="395536" y="332656"/>
            <a:ext cx="5018040" cy="19375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2600" algn="ctr">
              <a:lnSpc>
                <a:spcPts val="4399"/>
              </a:lnSpc>
              <a:spcBef>
                <a:spcPts val="581"/>
              </a:spcBef>
              <a:tabLst>
                <a:tab pos="1066320" algn="l"/>
                <a:tab pos="2926800" algn="l"/>
                <a:tab pos="3102120" algn="l"/>
                <a:tab pos="4457880" algn="l"/>
              </a:tabLst>
            </a:pPr>
            <a:r>
              <a:rPr lang="ru-RU" sz="2800" b="1" spc="-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Меры поддержки</a:t>
            </a:r>
          </a:p>
          <a:p>
            <a:pPr marL="12600" algn="ctr">
              <a:lnSpc>
                <a:spcPts val="4399"/>
              </a:lnSpc>
              <a:spcBef>
                <a:spcPts val="581"/>
              </a:spcBef>
              <a:tabLst>
                <a:tab pos="1066320" algn="l"/>
                <a:tab pos="2926800" algn="l"/>
                <a:tab pos="3102120" algn="l"/>
                <a:tab pos="4457880" algn="l"/>
              </a:tabLst>
            </a:pPr>
            <a:r>
              <a:rPr lang="ru-RU" sz="2800" b="1" spc="-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Социального фонда РФ </a:t>
            </a:r>
          </a:p>
          <a:p>
            <a:pPr marL="12600" algn="ctr">
              <a:lnSpc>
                <a:spcPts val="4399"/>
              </a:lnSpc>
              <a:spcBef>
                <a:spcPts val="581"/>
              </a:spcBef>
              <a:tabLst>
                <a:tab pos="1066320" algn="l"/>
                <a:tab pos="2926800" algn="l"/>
                <a:tab pos="3102120" algn="l"/>
                <a:tab pos="4457880" algn="l"/>
              </a:tabLst>
            </a:pPr>
            <a:r>
              <a:rPr lang="ru-RU" sz="2800" b="1" spc="-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800" b="1" spc="-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самозанятых</a:t>
            </a:r>
            <a:r>
              <a:rPr lang="ru-RU" sz="2800" b="1" spc="-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strike="noStrike" spc="-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Box 6"/>
          <p:cNvSpPr/>
          <p:nvPr/>
        </p:nvSpPr>
        <p:spPr>
          <a:xfrm>
            <a:off x="7164288" y="5517232"/>
            <a:ext cx="176090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июнь </a:t>
            </a:r>
            <a:r>
              <a:rPr lang="ru-RU" sz="1800" b="1" strike="noStrike" spc="-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800" b="1" strike="noStrike" spc="-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1800" b="0" strike="noStrike" spc="-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0" name="Рисунок 7"/>
          <p:cNvPicPr/>
          <p:nvPr/>
        </p:nvPicPr>
        <p:blipFill>
          <a:blip r:embed="rId3" cstate="print"/>
          <a:stretch/>
        </p:blipFill>
        <p:spPr>
          <a:xfrm>
            <a:off x="5170320" y="2515320"/>
            <a:ext cx="3843720" cy="2485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Рисунок 1"/>
          <p:cNvPicPr/>
          <p:nvPr/>
        </p:nvPicPr>
        <p:blipFill>
          <a:blip r:embed="rId2" cstate="print"/>
          <a:stretch/>
        </p:blipFill>
        <p:spPr>
          <a:xfrm>
            <a:off x="207360" y="177840"/>
            <a:ext cx="593640" cy="593640"/>
          </a:xfrm>
          <a:prstGeom prst="rect">
            <a:avLst/>
          </a:prstGeom>
          <a:ln w="0"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928662" y="357166"/>
            <a:ext cx="3214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-15" dirty="0" smtClean="0">
                <a:latin typeface="Times New Roman" pitchFamily="18" charset="0"/>
                <a:cs typeface="Times New Roman" pitchFamily="18" charset="0"/>
              </a:rPr>
              <a:t>Подача заявления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Montserrat" panose="020B0604020202020204" charset="-52"/>
              </a:rPr>
              <a:t>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(срок с 01.01.2026 по 30.09.2027)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1000108"/>
            <a:ext cx="4000528" cy="1643074"/>
          </a:xfrm>
          <a:prstGeom prst="roundRect">
            <a:avLst>
              <a:gd name="adj" fmla="val 9357"/>
            </a:avLst>
          </a:prstGeom>
          <a:noFill/>
          <a:ln w="38100">
            <a:gradFill>
              <a:gsLst>
                <a:gs pos="0">
                  <a:schemeClr val="accent5"/>
                </a:gs>
                <a:gs pos="50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электронном виде:</a:t>
            </a:r>
          </a:p>
          <a:p>
            <a:pPr marL="171450" indent="-171450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-мобильное приложение «Мой налог»;</a:t>
            </a:r>
          </a:p>
          <a:p>
            <a:pPr marL="171450" indent="-17145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ЕПГУ.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бумажном носителе:</a:t>
            </a:r>
          </a:p>
          <a:p>
            <a:pPr marL="171450" indent="-17145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клиентской службе ОСФР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4348" y="3571876"/>
            <a:ext cx="3000396" cy="500066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3071810"/>
            <a:ext cx="3571900" cy="34198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spc="-15" dirty="0" smtClean="0">
                <a:latin typeface="Times New Roman" pitchFamily="18" charset="0"/>
                <a:cs typeface="Times New Roman" pitchFamily="18" charset="0"/>
              </a:rPr>
              <a:t>Выбор размера страховой суммы</a:t>
            </a:r>
            <a:endParaRPr lang="ru-RU" sz="1600" b="1" spc="-15" dirty="0" smtClean="0">
              <a:solidFill>
                <a:schemeClr val="accent5">
                  <a:lumMod val="75000"/>
                </a:schemeClr>
              </a:solidFill>
              <a:latin typeface="Montserrat" panose="020B0604020202020204" charset="-52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3643314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35 000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57422" y="3643314"/>
            <a:ext cx="1143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000628" y="4643446"/>
            <a:ext cx="3643338" cy="1214446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86314" y="1357298"/>
            <a:ext cx="4000528" cy="214314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страховой сумме 35000 руб.: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Ежемесячный платеж 1344, руб.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Единый годовой 16128 руб.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страховой сумме 50000 руб.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Ежемесячный платеж 1920 руб.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Единый годовой 23040 руб.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43504" y="785794"/>
            <a:ext cx="32147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-15" dirty="0" smtClean="0">
                <a:latin typeface="Times New Roman" pitchFamily="18" charset="0"/>
                <a:cs typeface="Times New Roman" pitchFamily="18" charset="0"/>
              </a:rPr>
              <a:t>Размер платежей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932040" y="4572008"/>
            <a:ext cx="364048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/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Ежемесячно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Единовременно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 предстоящие периоды, но не более чем за 12 календарных месяцев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71472" y="5072074"/>
            <a:ext cx="3929090" cy="1214446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Через МП «Мой налог»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Через приложение банка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отделении банка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57290" y="4500570"/>
            <a:ext cx="1750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spc="-15" dirty="0" smtClean="0">
                <a:latin typeface="Times New Roman" pitchFamily="18" charset="0"/>
                <a:cs typeface="Times New Roman" pitchFamily="18" charset="0"/>
              </a:rPr>
              <a:t>Уплата взносов: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86380" y="4012646"/>
            <a:ext cx="2928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Периодичность уплаты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"/>
          <p:cNvPicPr/>
          <p:nvPr/>
        </p:nvPicPr>
        <p:blipFill>
          <a:blip r:embed="rId2" cstate="print"/>
          <a:stretch/>
        </p:blipFill>
        <p:spPr>
          <a:xfrm>
            <a:off x="207360" y="177840"/>
            <a:ext cx="593640" cy="593640"/>
          </a:xfrm>
          <a:prstGeom prst="rect">
            <a:avLst/>
          </a:prstGeom>
          <a:ln w="0">
            <a:noFill/>
          </a:ln>
        </p:spPr>
      </p:pic>
      <p:sp>
        <p:nvSpPr>
          <p:cNvPr id="41" name="Скругленный прямоугольник 40"/>
          <p:cNvSpPr/>
          <p:nvPr/>
        </p:nvSpPr>
        <p:spPr>
          <a:xfrm>
            <a:off x="500034" y="714356"/>
            <a:ext cx="8072494" cy="1571636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 на пособие по временной нетрудоспособности наступает при наступлении страхового случая по истечении 6 календарных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месяцев непрерывной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уплаты страховых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взносов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СФР направит уведомление о приобретении права на пособие при наступлении страхового случая (после закрытия больничного листа)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428860" y="285728"/>
            <a:ext cx="3501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spc="-15" dirty="0" smtClean="0">
                <a:latin typeface="Times New Roman" pitchFamily="18" charset="0"/>
                <a:cs typeface="Times New Roman" pitchFamily="18" charset="0"/>
              </a:rPr>
              <a:t>Приобретение права на пособие</a:t>
            </a:r>
            <a:r>
              <a:rPr lang="ru-RU" sz="1600" b="1" spc="-15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357422" y="2500306"/>
            <a:ext cx="3501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spc="-15" dirty="0">
                <a:latin typeface="Times New Roman" pitchFamily="18" charset="0"/>
                <a:cs typeface="Times New Roman" pitchFamily="18" charset="0"/>
              </a:rPr>
              <a:t>Порядок выплаты </a:t>
            </a:r>
            <a:r>
              <a:rPr lang="ru-RU" sz="1600" b="1" spc="-15" dirty="0" smtClean="0">
                <a:latin typeface="Times New Roman" pitchFamily="18" charset="0"/>
                <a:cs typeface="Times New Roman" pitchFamily="18" charset="0"/>
              </a:rPr>
              <a:t>пособия: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00034" y="3000372"/>
            <a:ext cx="8072461" cy="1714512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Пособие по временной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нетрудоспособности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будет назначено и выплачено в течение 10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рабочих дней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 дня закрытия листка нетрудоспособности при условия согласия застрахованного на выплату страхового обеспечения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пособия будет осуществлена на счет застрахованного лица, указанный им в заявлении о вступлении в правоотношения или в согласии на получение страхового обеспечения 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500034" y="5072074"/>
            <a:ext cx="8072461" cy="114300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Условия, продолжительность выплаты, определение размеров пособия по временной нетрудоспособности определяются в соответствии с статьями 6, 7 и 8 Федерального закона №255-ФЗ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Рисунок 1"/>
          <p:cNvPicPr/>
          <p:nvPr/>
        </p:nvPicPr>
        <p:blipFill>
          <a:blip r:embed="rId2" cstate="print"/>
          <a:stretch/>
        </p:blipFill>
        <p:spPr>
          <a:xfrm>
            <a:off x="207360" y="177840"/>
            <a:ext cx="593640" cy="593640"/>
          </a:xfrm>
          <a:prstGeom prst="rect">
            <a:avLst/>
          </a:prstGeom>
          <a:ln w="0">
            <a:noFill/>
          </a:ln>
        </p:spPr>
      </p:pic>
      <p:grpSp>
        <p:nvGrpSpPr>
          <p:cNvPr id="2" name="object 18"/>
          <p:cNvGrpSpPr/>
          <p:nvPr/>
        </p:nvGrpSpPr>
        <p:grpSpPr>
          <a:xfrm>
            <a:off x="928662" y="428604"/>
            <a:ext cx="7786742" cy="785818"/>
            <a:chOff x="4886657" y="1781402"/>
            <a:chExt cx="9050281" cy="462280"/>
          </a:xfrm>
        </p:grpSpPr>
        <p:sp>
          <p:nvSpPr>
            <p:cNvPr id="5" name="object 19"/>
            <p:cNvSpPr/>
            <p:nvPr/>
          </p:nvSpPr>
          <p:spPr>
            <a:xfrm>
              <a:off x="4886657" y="1781402"/>
              <a:ext cx="497205" cy="462280"/>
            </a:xfrm>
            <a:custGeom>
              <a:avLst/>
              <a:gdLst/>
              <a:ahLst/>
              <a:cxnLst/>
              <a:rect l="l" t="t" r="r" b="b"/>
              <a:pathLst>
                <a:path w="497204" h="462280">
                  <a:moveTo>
                    <a:pt x="496950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174955" y="461911"/>
                  </a:lnTo>
                  <a:lnTo>
                    <a:pt x="496950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49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sp>
          <p:nvSpPr>
            <p:cNvPr id="6" name="object 20"/>
            <p:cNvSpPr/>
            <p:nvPr/>
          </p:nvSpPr>
          <p:spPr>
            <a:xfrm>
              <a:off x="4886657" y="1781402"/>
              <a:ext cx="497205" cy="462280"/>
            </a:xfrm>
            <a:custGeom>
              <a:avLst/>
              <a:gdLst/>
              <a:ahLst/>
              <a:cxnLst/>
              <a:rect l="l" t="t" r="r" b="b"/>
              <a:pathLst>
                <a:path w="497204" h="462280">
                  <a:moveTo>
                    <a:pt x="496950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174955" y="461911"/>
                  </a:lnTo>
                </a:path>
              </a:pathLst>
            </a:custGeom>
            <a:ln w="3594">
              <a:solidFill>
                <a:srgbClr val="616061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  <p:sp>
          <p:nvSpPr>
            <p:cNvPr id="7" name="object 21"/>
            <p:cNvSpPr/>
            <p:nvPr/>
          </p:nvSpPr>
          <p:spPr>
            <a:xfrm>
              <a:off x="5078053" y="1781402"/>
              <a:ext cx="8858885" cy="462280"/>
            </a:xfrm>
            <a:custGeom>
              <a:avLst/>
              <a:gdLst/>
              <a:ahLst/>
              <a:cxnLst/>
              <a:rect l="l" t="t" r="r" b="b"/>
              <a:pathLst>
                <a:path w="8858885" h="462280">
                  <a:moveTo>
                    <a:pt x="8785593" y="0"/>
                  </a:moveTo>
                  <a:lnTo>
                    <a:pt x="323443" y="0"/>
                  </a:lnTo>
                  <a:lnTo>
                    <a:pt x="0" y="461911"/>
                  </a:lnTo>
                  <a:lnTo>
                    <a:pt x="8785593" y="461911"/>
                  </a:lnTo>
                  <a:lnTo>
                    <a:pt x="8813904" y="456195"/>
                  </a:lnTo>
                  <a:lnTo>
                    <a:pt x="8837023" y="440605"/>
                  </a:lnTo>
                  <a:lnTo>
                    <a:pt x="8852610" y="417479"/>
                  </a:lnTo>
                  <a:lnTo>
                    <a:pt x="8858326" y="389153"/>
                  </a:lnTo>
                  <a:lnTo>
                    <a:pt x="8858326" y="72745"/>
                  </a:lnTo>
                  <a:lnTo>
                    <a:pt x="8852610" y="44426"/>
                  </a:lnTo>
                  <a:lnTo>
                    <a:pt x="8837023" y="21304"/>
                  </a:lnTo>
                  <a:lnTo>
                    <a:pt x="8813904" y="5715"/>
                  </a:lnTo>
                  <a:lnTo>
                    <a:pt x="8785593" y="0"/>
                  </a:lnTo>
                </a:path>
              </a:pathLst>
            </a:custGeom>
            <a:ln w="3594">
              <a:solidFill>
                <a:srgbClr val="616061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89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783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675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566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457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348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240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132" algn="l" defTabSz="685783">
                <a:defRPr sz="1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dirty="0"/>
            </a:p>
          </p:txBody>
        </p:sp>
      </p:grpSp>
      <p:sp>
        <p:nvSpPr>
          <p:cNvPr id="8" name="TextBox 61"/>
          <p:cNvSpPr txBox="1"/>
          <p:nvPr/>
        </p:nvSpPr>
        <p:spPr bwMode="auto">
          <a:xfrm>
            <a:off x="1320387" y="598720"/>
            <a:ext cx="6913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92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algn="l" defTabSz="685783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spc="-15" dirty="0">
                <a:latin typeface="Times New Roman" pitchFamily="18" charset="0"/>
                <a:cs typeface="Times New Roman" pitchFamily="18" charset="0"/>
              </a:rPr>
              <a:t>Прекращение </a:t>
            </a:r>
            <a:r>
              <a:rPr lang="ru-RU" sz="1800" b="1" spc="-15" dirty="0" smtClean="0">
                <a:latin typeface="Times New Roman" pitchFamily="18" charset="0"/>
                <a:cs typeface="Times New Roman" pitchFamily="18" charset="0"/>
              </a:rPr>
              <a:t>добровольных правоотношений:</a:t>
            </a:r>
            <a:endParaRPr lang="ru-RU" sz="1800" b="1" spc="-1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720" y="1500174"/>
            <a:ext cx="8404841" cy="889812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неуплаты или неполной уплаты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взносов за очередной календарный месяц (за исключением случаев, когда на периоды, за которые необходимо оплатить страховые взносы, приходились периоды временной нетрудоспособности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5720" y="2867402"/>
            <a:ext cx="8404841" cy="889812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основании заявления застрахованного лица, поданного в территориальный орган страховщика в письменной форме на бумажном носителе либо в форме электронного документа, в том числе с использованием МП "Мой налог" или ЕПГУ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0000" y="4247330"/>
            <a:ext cx="8404841" cy="689473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прекращения застрахованным лицом применения специального налогового режима "Налог на профессиональный доход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0563" y="5396737"/>
            <a:ext cx="8404841" cy="532593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смерти застрахованного лица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Рисунок 1"/>
          <p:cNvPicPr/>
          <p:nvPr/>
        </p:nvPicPr>
        <p:blipFill>
          <a:blip r:embed="rId2" cstate="print"/>
          <a:stretch/>
        </p:blipFill>
        <p:spPr>
          <a:xfrm>
            <a:off x="207360" y="177840"/>
            <a:ext cx="593640" cy="593640"/>
          </a:xfrm>
          <a:prstGeom prst="rect">
            <a:avLst/>
          </a:prstGeom>
          <a:ln w="0"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85721" y="1357298"/>
            <a:ext cx="8429683" cy="471490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увеличении размеров страховых сумм в случаях повышения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МРОТ.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изменении размера страховой суммы по заявлению застрахованного лица (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самозанятого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не ранее чем через 12 месяцев непрерывной уплаты страховых взносов в прежнем размере.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скидок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Уплачивая страховые взносы более 18 и 24 месяцев  и не получая на протяжении этого периода пособий по ВН предусмотрены скидки к ежемесячному платежу в размере 10 % и 30% соответственно.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надбавок к страховому взносу: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Повышение размера страховых взносов на 10% в случае превышения размера выплаченного за 12 месяцев страхового обеспечения над размером страховой суммы и на 30% в случае превышения размера выплаченного за 6 месяцев страхового обеспечения над размером страховой суммы. Надбавки действуют последующие 6 месяцев непрерывной уплаты.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Размер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страховых взносов может быть уменьшен на количество дней временной нетрудоспособности застрахованного лица, подтвержденные листком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нетрудоспособности.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78579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spc="-15" dirty="0" smtClean="0">
                <a:latin typeface="Times New Roman" pitchFamily="18" charset="0"/>
                <a:cs typeface="Times New Roman" pitchFamily="18" charset="0"/>
              </a:rPr>
              <a:t>Изменение размеров страховых взносов: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Рисунок 1"/>
          <p:cNvPicPr/>
          <p:nvPr/>
        </p:nvPicPr>
        <p:blipFill>
          <a:blip r:embed="rId3" cstate="print"/>
          <a:stretch/>
        </p:blipFill>
        <p:spPr>
          <a:xfrm>
            <a:off x="207360" y="177840"/>
            <a:ext cx="593640" cy="593640"/>
          </a:xfrm>
          <a:prstGeom prst="rect">
            <a:avLst/>
          </a:prstGeom>
          <a:ln w="0">
            <a:noFill/>
          </a:ln>
        </p:spPr>
      </p:pic>
      <p:sp>
        <p:nvSpPr>
          <p:cNvPr id="158" name="TextBox 2"/>
          <p:cNvSpPr/>
          <p:nvPr/>
        </p:nvSpPr>
        <p:spPr>
          <a:xfrm>
            <a:off x="1195920" y="120960"/>
            <a:ext cx="7056360" cy="1568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uFillTx/>
                <a:latin typeface="Times New Roman"/>
              </a:rPr>
              <a:t>Реквизиты для уплаты страховых </a:t>
            </a:r>
            <a:r>
              <a:rPr lang="ru-RU" sz="2400" b="1" strike="noStrike" spc="-1" dirty="0" smtClean="0">
                <a:solidFill>
                  <a:srgbClr val="000000"/>
                </a:solidFill>
                <a:uFillTx/>
                <a:latin typeface="Times New Roman"/>
              </a:rPr>
              <a:t>взносов по обязательному социальному страхованию на случай временной нетрудоспособности</a:t>
            </a:r>
            <a:endParaRPr lang="ru-R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</a:rPr>
              <a:t> 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160" name="Picture 12" descr="C:\Users\08041\Desktop\Для слайдов\43.jpg"/>
          <p:cNvPicPr/>
          <p:nvPr/>
        </p:nvPicPr>
        <p:blipFill>
          <a:blip r:embed="rId4" cstate="print"/>
          <a:stretch/>
        </p:blipFill>
        <p:spPr>
          <a:xfrm>
            <a:off x="207360" y="2420888"/>
            <a:ext cx="1392480" cy="1583640"/>
          </a:xfrm>
          <a:prstGeom prst="rect">
            <a:avLst/>
          </a:prstGeom>
          <a:ln w="0">
            <a:noFill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483528" y="1412776"/>
            <a:ext cx="6768752" cy="4210852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Получатель: </a:t>
            </a:r>
            <a:endParaRPr lang="ru-RU" sz="16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 3904000514 КПП 390601001 </a:t>
            </a:r>
            <a:endParaRPr lang="ru-RU" sz="16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УФК по Калининградской области (ОСФР по Калининградской области, </a:t>
            </a:r>
            <a:endParaRPr lang="ru-RU" sz="16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л/с 04354Ф35010)</a:t>
            </a:r>
            <a:endParaRPr lang="ru-RU" sz="16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6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Казначейский счет:</a:t>
            </a: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03100643000000013500</a:t>
            </a:r>
            <a:endParaRPr lang="ru-RU" sz="16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получателя:</a:t>
            </a:r>
            <a:endParaRPr lang="ru-RU" sz="16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6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ОКЦ № 5 Северо-Западного ГУ Банка России</a:t>
            </a: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//УФК по Калининградской области, г. Калининград</a:t>
            </a:r>
            <a:endParaRPr lang="ru-RU" sz="16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БИК </a:t>
            </a:r>
            <a:r>
              <a:rPr lang="ru-RU" sz="1600" spc="-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012748051, ОКТМО 27701000 </a:t>
            </a: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казначейский счет:</a:t>
            </a:r>
            <a:r>
              <a:rPr lang="en-US" sz="1600" spc="-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40102810545370000028  </a:t>
            </a:r>
          </a:p>
          <a:p>
            <a:r>
              <a:rPr lang="ru-RU" sz="1600" b="1" spc="-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КБК 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797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1 02 06000 06 1020 160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5"/>
          <p:cNvSpPr/>
          <p:nvPr/>
        </p:nvSpPr>
        <p:spPr>
          <a:xfrm>
            <a:off x="755576" y="908720"/>
            <a:ext cx="8150400" cy="4940736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ru-RU" sz="2400" b="1" spc="-1" dirty="0" smtClean="0">
                <a:latin typeface="Times New Roman"/>
              </a:rPr>
              <a:t>Граждане, развивающие собственный бизнес и применяющие налог на профессиональный доход,  могут сформировать свою будущую пенсию</a:t>
            </a:r>
            <a:endParaRPr lang="ru-RU" sz="2400" spc="-1" dirty="0" smtClean="0"/>
          </a:p>
          <a:p>
            <a:pPr algn="ctr">
              <a:lnSpc>
                <a:spcPct val="130000"/>
              </a:lnSpc>
            </a:pPr>
            <a:endParaRPr lang="ru-RU" sz="2400" spc="-1" dirty="0" smtClean="0"/>
          </a:p>
          <a:p>
            <a:pPr algn="ctr">
              <a:lnSpc>
                <a:spcPct val="130000"/>
              </a:lnSpc>
            </a:pPr>
            <a:r>
              <a:rPr lang="ru-RU" sz="2400" b="1" spc="-1" dirty="0" smtClean="0">
                <a:latin typeface="Times New Roman"/>
              </a:rPr>
              <a:t>Для этого  нужно вступить  в добровольные правоотношения по обязательному пенсионному страхованию   с   СФР</a:t>
            </a:r>
            <a:endParaRPr lang="ru-RU" sz="2400" spc="-1" dirty="0"/>
          </a:p>
        </p:txBody>
      </p:sp>
      <p:pic>
        <p:nvPicPr>
          <p:cNvPr id="8" name="Рисунок 2"/>
          <p:cNvPicPr/>
          <p:nvPr/>
        </p:nvPicPr>
        <p:blipFill>
          <a:blip r:embed="rId2" cstate="print"/>
          <a:stretch/>
        </p:blipFill>
        <p:spPr>
          <a:xfrm>
            <a:off x="118800" y="178200"/>
            <a:ext cx="593640" cy="593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/>
          <p:cNvPicPr/>
          <p:nvPr/>
        </p:nvPicPr>
        <p:blipFill>
          <a:blip r:embed="rId2" cstate="print"/>
          <a:stretch/>
        </p:blipFill>
        <p:spPr>
          <a:xfrm>
            <a:off x="179512" y="116632"/>
            <a:ext cx="593640" cy="593640"/>
          </a:xfrm>
          <a:prstGeom prst="rect">
            <a:avLst/>
          </a:prstGeom>
          <a:ln w="0">
            <a:noFill/>
          </a:ln>
        </p:spPr>
      </p:pic>
      <p:sp>
        <p:nvSpPr>
          <p:cNvPr id="5" name="Скругленный прямоугольник 5"/>
          <p:cNvSpPr/>
          <p:nvPr/>
        </p:nvSpPr>
        <p:spPr>
          <a:xfrm>
            <a:off x="1187624" y="260648"/>
            <a:ext cx="7200800" cy="1512168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ru-RU" sz="2400" b="1" spc="-1" dirty="0" smtClean="0">
                <a:solidFill>
                  <a:srgbClr val="17375E"/>
                </a:solidFill>
                <a:latin typeface="Times New Roman"/>
              </a:rPr>
              <a:t>Добровольные правоотношения по обязательному пенсионному страхованию  регулируются НПА</a:t>
            </a:r>
            <a:endParaRPr lang="ru-RU" sz="2400" spc="-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1600" y="1916832"/>
            <a:ext cx="7488832" cy="2160240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90000"/>
              </a:lnSpc>
              <a:spcAft>
                <a:spcPts val="601"/>
              </a:spcAft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Подпункт 6  пункт 1 статьи 29 Федерального закона  № 167-ФЗ «Об обязательном пенсионном страховании в РФ».</a:t>
            </a:r>
            <a:r>
              <a:rPr lang="en-US" sz="2000" spc="-1" dirty="0" smtClean="0">
                <a:solidFill>
                  <a:srgbClr val="000000"/>
                </a:solidFill>
                <a:latin typeface="Times New Roman"/>
              </a:rPr>
              <a:t>  </a:t>
            </a: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Физические лица в целях уплаты страховых взносов за себя, применяющие специальный налоговый режим "Налог на профессиональный доход", постоянно или временно проживающие на территории Российской Федерации</a:t>
            </a:r>
            <a:r>
              <a:rPr lang="en-US" sz="2000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вправе добровольно вступить в правоотношения по обязательному пенсионному страхованию</a:t>
            </a:r>
            <a:endParaRPr lang="ru-RU" sz="2000" spc="-1" dirty="0"/>
          </a:p>
        </p:txBody>
      </p:sp>
      <p:sp>
        <p:nvSpPr>
          <p:cNvPr id="7" name="Скругленный прямоугольник 5"/>
          <p:cNvSpPr/>
          <p:nvPr/>
        </p:nvSpPr>
        <p:spPr>
          <a:xfrm>
            <a:off x="899592" y="4293096"/>
            <a:ext cx="7718352" cy="2016224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/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Правила подачи заявления о добровольном вступлении в правоотношения по обязательному пенсионному страхованию и заявления о прекращении правоотношений по обязательному пенсионному страхованию, утверждены приказом Министерства труда и социальной защиты Российской Федерации от 31 мая 2017 г. № 462н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5"/>
          <p:cNvSpPr/>
          <p:nvPr/>
        </p:nvSpPr>
        <p:spPr>
          <a:xfrm>
            <a:off x="1115616" y="5013176"/>
            <a:ext cx="7776864" cy="1512168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15000"/>
              </a:lnSpc>
              <a:tabLst>
                <a:tab pos="0" algn="l"/>
              </a:tabLst>
            </a:pPr>
            <a:r>
              <a:rPr lang="ru-RU" sz="2000" b="1" spc="-1" dirty="0" smtClean="0">
                <a:latin typeface="Times New Roman"/>
                <a:ea typeface="Calibri"/>
              </a:rPr>
              <a:t>Максимальный размер взноса</a:t>
            </a:r>
          </a:p>
          <a:p>
            <a:pPr algn="ctr">
              <a:lnSpc>
                <a:spcPct val="115000"/>
              </a:lnSpc>
              <a:tabLst>
                <a:tab pos="0" algn="l"/>
              </a:tabLst>
            </a:pPr>
            <a:r>
              <a:rPr lang="ru-RU" sz="2000" b="1" spc="-1" dirty="0" smtClean="0">
                <a:latin typeface="Times New Roman"/>
                <a:ea typeface="Calibri"/>
              </a:rPr>
              <a:t>(8 </a:t>
            </a:r>
            <a:r>
              <a:rPr lang="ru-RU" sz="2000" b="1" spc="-1" dirty="0" err="1" smtClean="0">
                <a:latin typeface="Times New Roman"/>
                <a:ea typeface="Calibri"/>
              </a:rPr>
              <a:t>х</a:t>
            </a:r>
            <a:r>
              <a:rPr lang="ru-RU" sz="2000" b="1" spc="-1" dirty="0" smtClean="0">
                <a:latin typeface="Times New Roman"/>
                <a:ea typeface="Calibri"/>
              </a:rPr>
              <a:t> МРОТ </a:t>
            </a:r>
            <a:r>
              <a:rPr lang="ru-RU" sz="2000" b="1" spc="-1" dirty="0" err="1" smtClean="0">
                <a:latin typeface="Times New Roman"/>
                <a:ea typeface="Calibri"/>
              </a:rPr>
              <a:t>х</a:t>
            </a:r>
            <a:r>
              <a:rPr lang="ru-RU" sz="2000" b="1" spc="-1" dirty="0" smtClean="0">
                <a:latin typeface="Times New Roman"/>
                <a:ea typeface="Calibri"/>
              </a:rPr>
              <a:t> тариф </a:t>
            </a:r>
            <a:r>
              <a:rPr lang="ru-RU" sz="2000" b="1" spc="-1" dirty="0" err="1" smtClean="0">
                <a:latin typeface="Times New Roman"/>
                <a:ea typeface="Calibri"/>
              </a:rPr>
              <a:t>х</a:t>
            </a:r>
            <a:r>
              <a:rPr lang="ru-RU" sz="2000" b="1" spc="-1" dirty="0" smtClean="0">
                <a:latin typeface="Times New Roman"/>
                <a:ea typeface="Calibri"/>
              </a:rPr>
              <a:t> 12) = (8 </a:t>
            </a:r>
            <a:r>
              <a:rPr lang="ru-RU" sz="2000" b="1" spc="-1" dirty="0" err="1" smtClean="0">
                <a:latin typeface="Times New Roman"/>
                <a:ea typeface="Calibri"/>
              </a:rPr>
              <a:t>х</a:t>
            </a:r>
            <a:r>
              <a:rPr lang="ru-RU" sz="2000" b="1" spc="-1" dirty="0" smtClean="0">
                <a:latin typeface="Times New Roman"/>
                <a:ea typeface="Calibri"/>
              </a:rPr>
              <a:t> 27093 </a:t>
            </a:r>
            <a:r>
              <a:rPr lang="ru-RU" sz="2000" b="1" spc="-1" dirty="0" err="1" smtClean="0">
                <a:latin typeface="Times New Roman"/>
                <a:ea typeface="Calibri"/>
              </a:rPr>
              <a:t>х</a:t>
            </a:r>
            <a:r>
              <a:rPr lang="ru-RU" sz="2000" b="1" spc="-1" dirty="0" smtClean="0">
                <a:latin typeface="Times New Roman"/>
                <a:ea typeface="Calibri"/>
              </a:rPr>
              <a:t> 22% </a:t>
            </a:r>
            <a:r>
              <a:rPr lang="ru-RU" sz="2000" b="1" spc="-1" dirty="0" err="1" smtClean="0">
                <a:latin typeface="Times New Roman"/>
                <a:ea typeface="Calibri"/>
              </a:rPr>
              <a:t>х</a:t>
            </a:r>
            <a:r>
              <a:rPr lang="ru-RU" sz="2000" b="1" spc="-1" dirty="0" smtClean="0">
                <a:latin typeface="Times New Roman"/>
                <a:ea typeface="Calibri"/>
              </a:rPr>
              <a:t> 12) = 572 204 руб. 1</a:t>
            </a:r>
            <a:r>
              <a:rPr lang="en-US" sz="2000" b="1" spc="-1" dirty="0" smtClean="0">
                <a:latin typeface="Times New Roman"/>
                <a:ea typeface="Calibri"/>
              </a:rPr>
              <a:t>6</a:t>
            </a:r>
            <a:r>
              <a:rPr lang="ru-RU" sz="2000" b="1" spc="-1" dirty="0" smtClean="0">
                <a:latin typeface="Times New Roman"/>
                <a:ea typeface="Calibri"/>
              </a:rPr>
              <a:t> коп. </a:t>
            </a:r>
            <a:endParaRPr lang="ru-RU" sz="2000" b="1" spc="-1" dirty="0" smtClean="0"/>
          </a:p>
          <a:p>
            <a:pPr algn="ctr">
              <a:lnSpc>
                <a:spcPct val="115000"/>
              </a:lnSpc>
              <a:tabLst>
                <a:tab pos="0" algn="l"/>
              </a:tabLst>
            </a:pPr>
            <a:r>
              <a:rPr lang="ru-RU" sz="2000" b="1" spc="-1" dirty="0" smtClean="0">
                <a:solidFill>
                  <a:srgbClr val="FF0000"/>
                </a:solidFill>
                <a:latin typeface="Times New Roman"/>
                <a:ea typeface="Calibri"/>
              </a:rPr>
              <a:t>(ИПК </a:t>
            </a:r>
            <a:r>
              <a:rPr lang="en-US" sz="2000" b="1" spc="-1" dirty="0" smtClean="0">
                <a:solidFill>
                  <a:srgbClr val="FF0000"/>
                </a:solidFill>
                <a:latin typeface="Times New Roman"/>
                <a:ea typeface="Calibri"/>
              </a:rPr>
              <a:t>8</a:t>
            </a:r>
            <a:r>
              <a:rPr lang="ru-RU" sz="2000" b="1" spc="-1" dirty="0" smtClean="0">
                <a:solidFill>
                  <a:srgbClr val="FF0000"/>
                </a:solidFill>
                <a:latin typeface="Times New Roman"/>
                <a:ea typeface="Calibri"/>
              </a:rPr>
              <a:t>,</a:t>
            </a:r>
            <a:r>
              <a:rPr lang="en-US" sz="2000" b="1" spc="-1" dirty="0" smtClean="0">
                <a:solidFill>
                  <a:srgbClr val="FF0000"/>
                </a:solidFill>
                <a:latin typeface="Times New Roman"/>
                <a:ea typeface="Calibri"/>
              </a:rPr>
              <a:t>72</a:t>
            </a:r>
            <a:r>
              <a:rPr lang="ru-RU" sz="2000" b="1" spc="-1" dirty="0" smtClean="0">
                <a:solidFill>
                  <a:srgbClr val="FF0000"/>
                </a:solidFill>
                <a:latin typeface="Times New Roman"/>
                <a:ea typeface="Calibri"/>
              </a:rPr>
              <a:t>)</a:t>
            </a:r>
            <a:endParaRPr lang="ru-RU" sz="2000" b="1" spc="-1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5"/>
          <p:cNvSpPr/>
          <p:nvPr/>
        </p:nvSpPr>
        <p:spPr>
          <a:xfrm>
            <a:off x="1115616" y="3645024"/>
            <a:ext cx="7574336" cy="1224136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15000"/>
              </a:lnSpc>
              <a:tabLst>
                <a:tab pos="0" algn="l"/>
              </a:tabLst>
            </a:pPr>
            <a:r>
              <a:rPr lang="ru-RU" sz="2000" b="1" spc="-1" dirty="0" smtClean="0">
                <a:latin typeface="Times New Roman"/>
                <a:ea typeface="Calibri"/>
              </a:rPr>
              <a:t>Минимальный размер взноса </a:t>
            </a:r>
          </a:p>
          <a:p>
            <a:pPr algn="ctr">
              <a:lnSpc>
                <a:spcPct val="115000"/>
              </a:lnSpc>
              <a:tabLst>
                <a:tab pos="0" algn="l"/>
              </a:tabLst>
            </a:pPr>
            <a:r>
              <a:rPr lang="ru-RU" sz="2000" b="1" spc="-1" dirty="0" smtClean="0">
                <a:latin typeface="Times New Roman"/>
                <a:ea typeface="Calibri"/>
              </a:rPr>
              <a:t>(МРОТ </a:t>
            </a:r>
            <a:r>
              <a:rPr lang="ru-RU" sz="2000" b="1" spc="-1" dirty="0" err="1" smtClean="0">
                <a:latin typeface="Times New Roman"/>
                <a:ea typeface="Calibri"/>
              </a:rPr>
              <a:t>х</a:t>
            </a:r>
            <a:r>
              <a:rPr lang="ru-RU" sz="2000" b="1" spc="-1" dirty="0" smtClean="0">
                <a:latin typeface="Times New Roman"/>
                <a:ea typeface="Calibri"/>
              </a:rPr>
              <a:t> тариф </a:t>
            </a:r>
            <a:r>
              <a:rPr lang="ru-RU" sz="2000" b="1" spc="-1" dirty="0" err="1" smtClean="0">
                <a:latin typeface="Times New Roman"/>
                <a:ea typeface="Calibri"/>
              </a:rPr>
              <a:t>х</a:t>
            </a:r>
            <a:r>
              <a:rPr lang="ru-RU" sz="2000" b="1" spc="-1" dirty="0" smtClean="0">
                <a:latin typeface="Times New Roman"/>
                <a:ea typeface="Calibri"/>
              </a:rPr>
              <a:t> 12) = (27093 </a:t>
            </a:r>
            <a:r>
              <a:rPr lang="ru-RU" sz="2000" b="1" spc="-1" dirty="0" err="1" smtClean="0">
                <a:latin typeface="Times New Roman"/>
                <a:ea typeface="Calibri"/>
              </a:rPr>
              <a:t>х</a:t>
            </a:r>
            <a:r>
              <a:rPr lang="ru-RU" sz="2000" b="1" spc="-1" dirty="0" smtClean="0">
                <a:latin typeface="Times New Roman"/>
                <a:ea typeface="Calibri"/>
              </a:rPr>
              <a:t> 22% </a:t>
            </a:r>
            <a:r>
              <a:rPr lang="ru-RU" sz="2000" b="1" spc="-1" dirty="0" err="1" smtClean="0">
                <a:latin typeface="Times New Roman"/>
                <a:ea typeface="Calibri"/>
              </a:rPr>
              <a:t>х</a:t>
            </a:r>
            <a:r>
              <a:rPr lang="ru-RU" sz="2000" b="1" spc="-1" dirty="0" smtClean="0">
                <a:latin typeface="Times New Roman"/>
                <a:ea typeface="Calibri"/>
              </a:rPr>
              <a:t> 12) = </a:t>
            </a:r>
            <a:r>
              <a:rPr lang="en-US" sz="2000" b="1" spc="-1" dirty="0" smtClean="0">
                <a:latin typeface="Times New Roman"/>
                <a:ea typeface="Calibri"/>
              </a:rPr>
              <a:t>7</a:t>
            </a:r>
            <a:r>
              <a:rPr lang="ru-RU" sz="2000" b="1" spc="-1" dirty="0" smtClean="0">
                <a:latin typeface="Times New Roman"/>
                <a:ea typeface="Calibri"/>
              </a:rPr>
              <a:t>1 </a:t>
            </a:r>
            <a:r>
              <a:rPr lang="en-US" sz="2000" b="1" spc="-1" dirty="0" smtClean="0">
                <a:latin typeface="Times New Roman"/>
                <a:ea typeface="Calibri"/>
              </a:rPr>
              <a:t>525</a:t>
            </a:r>
            <a:r>
              <a:rPr lang="ru-RU" sz="2000" b="1" spc="-1" dirty="0" smtClean="0">
                <a:latin typeface="Times New Roman"/>
                <a:ea typeface="Calibri"/>
              </a:rPr>
              <a:t> руб. </a:t>
            </a:r>
            <a:r>
              <a:rPr lang="en-US" sz="2000" b="1" spc="-1" dirty="0" smtClean="0">
                <a:latin typeface="Times New Roman"/>
                <a:ea typeface="Calibri"/>
              </a:rPr>
              <a:t>52</a:t>
            </a:r>
            <a:r>
              <a:rPr lang="ru-RU" sz="2000" b="1" spc="-1" dirty="0" smtClean="0">
                <a:latin typeface="Times New Roman"/>
                <a:ea typeface="Calibri"/>
              </a:rPr>
              <a:t> коп. </a:t>
            </a:r>
            <a:endParaRPr lang="ru-RU" sz="2000" b="1" spc="-1" dirty="0" smtClean="0"/>
          </a:p>
          <a:p>
            <a:pPr algn="ctr">
              <a:lnSpc>
                <a:spcPct val="115000"/>
              </a:lnSpc>
              <a:tabLst>
                <a:tab pos="0" algn="l"/>
              </a:tabLst>
            </a:pPr>
            <a:r>
              <a:rPr lang="ru-RU" sz="2000" b="1" spc="-1" dirty="0" smtClean="0">
                <a:solidFill>
                  <a:srgbClr val="FF0000"/>
                </a:solidFill>
                <a:latin typeface="Times New Roman"/>
                <a:ea typeface="Calibri"/>
              </a:rPr>
              <a:t>(ИПК </a:t>
            </a:r>
            <a:r>
              <a:rPr lang="en-US" sz="2000" b="1" spc="-1" dirty="0" smtClean="0">
                <a:solidFill>
                  <a:srgbClr val="FF0000"/>
                </a:solidFill>
                <a:latin typeface="Times New Roman"/>
                <a:ea typeface="Calibri"/>
              </a:rPr>
              <a:t>1</a:t>
            </a:r>
            <a:r>
              <a:rPr lang="ru-RU" sz="2000" b="1" spc="-1" dirty="0" smtClean="0">
                <a:solidFill>
                  <a:srgbClr val="FF0000"/>
                </a:solidFill>
                <a:latin typeface="Times New Roman"/>
                <a:ea typeface="Calibri"/>
              </a:rPr>
              <a:t>,</a:t>
            </a:r>
            <a:r>
              <a:rPr lang="en-US" sz="2000" b="1" spc="-1" dirty="0" smtClean="0">
                <a:solidFill>
                  <a:srgbClr val="FF0000"/>
                </a:solidFill>
                <a:latin typeface="Times New Roman"/>
                <a:ea typeface="Calibri"/>
              </a:rPr>
              <a:t>0</a:t>
            </a:r>
            <a:r>
              <a:rPr lang="ru-RU" sz="2000" b="1" spc="-1" dirty="0" smtClean="0">
                <a:solidFill>
                  <a:srgbClr val="FF0000"/>
                </a:solidFill>
                <a:latin typeface="Times New Roman"/>
                <a:ea typeface="Calibri"/>
              </a:rPr>
              <a:t>9)</a:t>
            </a:r>
            <a:endParaRPr lang="ru-RU" sz="2000" b="1" spc="-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1600" y="1484784"/>
            <a:ext cx="7848872" cy="1872208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ru-RU" b="1" spc="-1" dirty="0" smtClean="0">
                <a:latin typeface="Times New Roman"/>
              </a:rPr>
              <a:t>Пунктом 5 статьи 29 Федерального закона № 167-ФЗ  установлен фиксированный взнос на пенсию в минимальном и максимальном размере.  Размер взноса зависит от минимального размера оплаты труда (МРОТ), установленного на начало финансового года</a:t>
            </a:r>
          </a:p>
          <a:p>
            <a:pPr algn="ctr">
              <a:lnSpc>
                <a:spcPct val="130000"/>
              </a:lnSpc>
            </a:pPr>
            <a:r>
              <a:rPr lang="ru-RU" b="1" spc="-1" dirty="0" smtClean="0">
                <a:latin typeface="Times New Roman"/>
              </a:rPr>
              <a:t>С  01.01.202</a:t>
            </a:r>
            <a:r>
              <a:rPr lang="en-US" b="1" spc="-1" dirty="0" smtClean="0">
                <a:latin typeface="Times New Roman"/>
              </a:rPr>
              <a:t>6</a:t>
            </a:r>
            <a:r>
              <a:rPr lang="ru-RU" b="1" spc="-1" dirty="0" smtClean="0">
                <a:latin typeface="Times New Roman"/>
              </a:rPr>
              <a:t>   МРОТ = </a:t>
            </a:r>
            <a:r>
              <a:rPr lang="en-US" b="1" spc="-1" dirty="0" smtClean="0">
                <a:latin typeface="Times New Roman"/>
              </a:rPr>
              <a:t>27093</a:t>
            </a:r>
            <a:r>
              <a:rPr lang="ru-RU" b="1" spc="-1" dirty="0" smtClean="0">
                <a:latin typeface="Times New Roman"/>
              </a:rPr>
              <a:t>,00  рублей</a:t>
            </a:r>
            <a:endParaRPr lang="ru-RU" b="1" dirty="0"/>
          </a:p>
        </p:txBody>
      </p:sp>
      <p:sp>
        <p:nvSpPr>
          <p:cNvPr id="7" name="Скругленный прямоугольник 5"/>
          <p:cNvSpPr/>
          <p:nvPr/>
        </p:nvSpPr>
        <p:spPr>
          <a:xfrm>
            <a:off x="1187624" y="188640"/>
            <a:ext cx="7430320" cy="1080120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ru-RU" sz="2000" b="1" spc="-1" dirty="0" smtClean="0">
                <a:latin typeface="Times New Roman"/>
              </a:rPr>
              <a:t>Уплата взносов на обязательное пенсионное страхование</a:t>
            </a:r>
            <a:endParaRPr lang="ru-RU" sz="2000" dirty="0"/>
          </a:p>
        </p:txBody>
      </p:sp>
      <p:pic>
        <p:nvPicPr>
          <p:cNvPr id="8" name="Рисунок 2"/>
          <p:cNvPicPr/>
          <p:nvPr/>
        </p:nvPicPr>
        <p:blipFill>
          <a:blip r:embed="rId2" cstate="print"/>
          <a:stretch/>
        </p:blipFill>
        <p:spPr>
          <a:xfrm>
            <a:off x="179512" y="116632"/>
            <a:ext cx="593640" cy="593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5"/>
          <p:cNvSpPr/>
          <p:nvPr/>
        </p:nvSpPr>
        <p:spPr>
          <a:xfrm>
            <a:off x="1259632" y="3645024"/>
            <a:ext cx="7574336" cy="1224136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Суммы страховых взносов </a:t>
            </a: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уплачиваются не позднее 31 декабря текущего календарного года</a:t>
            </a: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, а в случае подачи заявления о прекращении правоотношений по обязательному пенсионному страхованию </a:t>
            </a: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- не позднее дня подачи указанного заявления</a:t>
            </a:r>
            <a:endParaRPr lang="ru-RU" sz="2000" spc="-1" dirty="0"/>
          </a:p>
        </p:txBody>
      </p:sp>
      <p:sp>
        <p:nvSpPr>
          <p:cNvPr id="5" name="Скругленный прямоугольник 5"/>
          <p:cNvSpPr/>
          <p:nvPr/>
        </p:nvSpPr>
        <p:spPr>
          <a:xfrm>
            <a:off x="1259632" y="5229200"/>
            <a:ext cx="7574336" cy="1224136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15000"/>
              </a:lnSpc>
              <a:tabLst>
                <a:tab pos="0" algn="l"/>
              </a:tabLst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Периоды уплаты страховых взносов  засчитываются в </a:t>
            </a: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страховой стаж. </a:t>
            </a:r>
            <a:r>
              <a:rPr lang="ru-RU" sz="2000" spc="-1" dirty="0" err="1" smtClean="0">
                <a:solidFill>
                  <a:srgbClr val="000000"/>
                </a:solidFill>
                <a:latin typeface="Times New Roman"/>
              </a:rPr>
              <a:t>Самозанятые</a:t>
            </a: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 в данный период  являются работающими гражданами</a:t>
            </a:r>
            <a:endParaRPr lang="ru-RU" sz="2000" spc="-1" dirty="0" smtClean="0">
              <a:latin typeface="Times New Roman"/>
              <a:ea typeface="Calibri"/>
            </a:endParaRPr>
          </a:p>
        </p:txBody>
      </p:sp>
      <p:sp>
        <p:nvSpPr>
          <p:cNvPr id="8" name="Скругленный прямоугольник 5"/>
          <p:cNvSpPr/>
          <p:nvPr/>
        </p:nvSpPr>
        <p:spPr>
          <a:xfrm>
            <a:off x="1187624" y="1628800"/>
            <a:ext cx="7704856" cy="1800200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15000"/>
              </a:lnSpc>
              <a:tabLst>
                <a:tab pos="0" algn="l"/>
              </a:tabLst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Плательщики, добровольно вступившие в правоотношения по обязательному пенсионному страхованию </a:t>
            </a: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самостоятельно</a:t>
            </a: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 с учетом установленных ограничений, определяют размер страховых взносов, подлежащий уплате  и периодичность уплаты</a:t>
            </a:r>
            <a:endParaRPr lang="ru-RU" sz="2000" b="1" spc="-1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5"/>
          <p:cNvSpPr/>
          <p:nvPr/>
        </p:nvSpPr>
        <p:spPr>
          <a:xfrm>
            <a:off x="1187624" y="188640"/>
            <a:ext cx="7574336" cy="1224136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15000"/>
              </a:lnSpc>
              <a:tabLst>
                <a:tab pos="0" algn="l"/>
              </a:tabLst>
            </a:pP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Расчетным периодом по страховым взносам признается календарный год</a:t>
            </a:r>
            <a:endParaRPr lang="ru-RU" sz="2000" b="1" spc="-1" dirty="0" smtClean="0">
              <a:latin typeface="Times New Roman"/>
              <a:ea typeface="Calibri"/>
            </a:endParaRPr>
          </a:p>
        </p:txBody>
      </p:sp>
      <p:pic>
        <p:nvPicPr>
          <p:cNvPr id="10" name="Рисунок 2"/>
          <p:cNvPicPr/>
          <p:nvPr/>
        </p:nvPicPr>
        <p:blipFill>
          <a:blip r:embed="rId2" cstate="print"/>
          <a:stretch/>
        </p:blipFill>
        <p:spPr>
          <a:xfrm>
            <a:off x="179512" y="116632"/>
            <a:ext cx="593640" cy="593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Рисунок 1"/>
          <p:cNvPicPr/>
          <p:nvPr/>
        </p:nvPicPr>
        <p:blipFill>
          <a:blip r:embed="rId2" cstate="print"/>
          <a:stretch/>
        </p:blipFill>
        <p:spPr>
          <a:xfrm>
            <a:off x="207360" y="177840"/>
            <a:ext cx="593640" cy="593640"/>
          </a:xfrm>
          <a:prstGeom prst="rect">
            <a:avLst/>
          </a:prstGeom>
          <a:ln w="0">
            <a:noFill/>
          </a:ln>
        </p:spPr>
      </p:pic>
      <p:sp>
        <p:nvSpPr>
          <p:cNvPr id="153" name="Скругленный прямоугольник 5"/>
          <p:cNvSpPr/>
          <p:nvPr/>
        </p:nvSpPr>
        <p:spPr>
          <a:xfrm>
            <a:off x="899592" y="404664"/>
            <a:ext cx="7920880" cy="1440160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Пенсионные </a:t>
            </a:r>
            <a:r>
              <a:rPr lang="ru-RU" sz="2000" b="1" u="sng" spc="-1" dirty="0" smtClean="0">
                <a:solidFill>
                  <a:srgbClr val="000000"/>
                </a:solidFill>
                <a:latin typeface="Times New Roman"/>
              </a:rPr>
              <a:t>коэффициенты и стаж</a:t>
            </a: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, приобретенные в результате уплаты добровольных взносов, отражаются на индивидуальном лицевом счете в году, следующем за истекшим календарным годом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0" name="Скругленный прямоугольник 5"/>
          <p:cNvSpPr/>
          <p:nvPr/>
        </p:nvSpPr>
        <p:spPr>
          <a:xfrm>
            <a:off x="899592" y="2276872"/>
            <a:ext cx="7848872" cy="1152128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Учет взносов происходит автоматически, поэтому представлять в Фонд документы, подтверждающие совершенные платежи, не требуется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1" name="Скругленный прямоугольник 5"/>
          <p:cNvSpPr/>
          <p:nvPr/>
        </p:nvSpPr>
        <p:spPr>
          <a:xfrm>
            <a:off x="899592" y="3933056"/>
            <a:ext cx="7848872" cy="2016224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>Ознакомиться с информацией на индивидуальном лицевом счете можно через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форму сведений о состоянии индивидуального лицевого счета застрахованного лица (СЗИ-ИЛС), утвержденную </a:t>
            </a: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Приказом Министерства труда и социальной защиты Российской Федерации от 09.01.2019 № 2н. Запросив выписку </a:t>
            </a:r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>на портале ГОСУСЛУГИ  </a:t>
            </a:r>
            <a:endParaRPr lang="ru-RU" sz="2000" b="0" strike="noStrike" spc="-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5"/>
          <p:cNvSpPr/>
          <p:nvPr/>
        </p:nvSpPr>
        <p:spPr>
          <a:xfrm>
            <a:off x="899592" y="188640"/>
            <a:ext cx="7560840" cy="1080120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Реквизиты для уплаты страховых взносов</a:t>
            </a:r>
            <a:r>
              <a:rPr lang="en-US" sz="2000" b="1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по обязательному пенсионному страхованию</a:t>
            </a:r>
            <a:endParaRPr lang="ru-RU" sz="2000" spc="-1" dirty="0"/>
          </a:p>
        </p:txBody>
      </p:sp>
      <p:sp>
        <p:nvSpPr>
          <p:cNvPr id="5" name="Скругленный прямоугольник 5"/>
          <p:cNvSpPr/>
          <p:nvPr/>
        </p:nvSpPr>
        <p:spPr>
          <a:xfrm>
            <a:off x="1331640" y="2060848"/>
            <a:ext cx="7597352" cy="3888432"/>
          </a:xfrm>
          <a:prstGeom prst="roundRect">
            <a:avLst>
              <a:gd name="adj" fmla="val 2255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Получатель: </a:t>
            </a:r>
            <a:endParaRPr lang="ru-RU" sz="2000" spc="-1" dirty="0" smtClean="0"/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ИНН 3904000514 КПП 390601001 </a:t>
            </a:r>
            <a:endParaRPr lang="ru-RU" sz="2000" spc="-1" dirty="0" smtClean="0"/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УФК по Калининградской области (ОСФР по Калининградской области, </a:t>
            </a:r>
            <a:endParaRPr lang="ru-RU" sz="2000" spc="-1" dirty="0" smtClean="0"/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л/с 04354Ф35010)</a:t>
            </a:r>
            <a:endParaRPr lang="ru-RU" sz="2000" spc="-1" dirty="0" smtClean="0"/>
          </a:p>
          <a:p>
            <a:pPr>
              <a:lnSpc>
                <a:spcPct val="100000"/>
              </a:lnSpc>
            </a:pP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Казначейский счет:</a:t>
            </a: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 03100643000000013500</a:t>
            </a:r>
            <a:endParaRPr lang="ru-RU" sz="2000" spc="-1" dirty="0" smtClean="0"/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Банк получателя:</a:t>
            </a:r>
            <a:endParaRPr lang="ru-RU" sz="2000" spc="-1" dirty="0" smtClean="0"/>
          </a:p>
          <a:p>
            <a:pPr>
              <a:lnSpc>
                <a:spcPct val="100000"/>
              </a:lnSpc>
            </a:pP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ОКЦ № 5 Северо-Западного ГУ Банка России</a:t>
            </a: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//УФК по Калининградской области, г. Калининград</a:t>
            </a:r>
            <a:endParaRPr lang="ru-RU" sz="2000" spc="-1" dirty="0" smtClean="0"/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БИК 012748051, ОКТМО 27701000 </a:t>
            </a:r>
            <a:endParaRPr lang="ru-RU" sz="2000" spc="-1" dirty="0" smtClean="0"/>
          </a:p>
          <a:p>
            <a:pPr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Единый казначейский счет:</a:t>
            </a:r>
            <a:r>
              <a:rPr lang="en-US" sz="2000" spc="-1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40102810545370000028  </a:t>
            </a:r>
            <a:endParaRPr lang="ru-RU" sz="2000" spc="-1" dirty="0" smtClean="0"/>
          </a:p>
          <a:p>
            <a:pPr>
              <a:lnSpc>
                <a:spcPct val="100000"/>
              </a:lnSpc>
            </a:pP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КБК   797 1 02 05000 06 1000160</a:t>
            </a:r>
            <a:endParaRPr lang="ru-RU" sz="2000" b="0" strike="noStrike" spc="-1" dirty="0">
              <a:latin typeface="Arial"/>
            </a:endParaRPr>
          </a:p>
        </p:txBody>
      </p:sp>
      <p:pic>
        <p:nvPicPr>
          <p:cNvPr id="6" name="Рисунок 1"/>
          <p:cNvPicPr/>
          <p:nvPr/>
        </p:nvPicPr>
        <p:blipFill>
          <a:blip r:embed="rId2" cstate="print"/>
          <a:stretch/>
        </p:blipFill>
        <p:spPr>
          <a:xfrm>
            <a:off x="207360" y="177840"/>
            <a:ext cx="593640" cy="593640"/>
          </a:xfrm>
          <a:prstGeom prst="rect">
            <a:avLst/>
          </a:prstGeom>
          <a:ln w="0">
            <a:noFill/>
          </a:ln>
        </p:spPr>
      </p:pic>
      <p:pic>
        <p:nvPicPr>
          <p:cNvPr id="7" name="Picture 12" descr="C:\Users\08041\Desktop\Для слайдов\43.jpg"/>
          <p:cNvPicPr/>
          <p:nvPr/>
        </p:nvPicPr>
        <p:blipFill>
          <a:blip r:embed="rId3" cstate="print"/>
          <a:stretch/>
        </p:blipFill>
        <p:spPr>
          <a:xfrm>
            <a:off x="251520" y="2996952"/>
            <a:ext cx="1052272" cy="1368152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Рисунок 2"/>
          <p:cNvPicPr/>
          <p:nvPr/>
        </p:nvPicPr>
        <p:blipFill>
          <a:blip r:embed="rId2" cstate="print"/>
          <a:stretch/>
        </p:blipFill>
        <p:spPr>
          <a:xfrm>
            <a:off x="118800" y="178200"/>
            <a:ext cx="593640" cy="593640"/>
          </a:xfrm>
          <a:prstGeom prst="rect">
            <a:avLst/>
          </a:prstGeom>
          <a:ln w="0">
            <a:noFill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785786" y="642919"/>
            <a:ext cx="7348590" cy="2143140"/>
          </a:xfrm>
          <a:prstGeom prst="roundRect">
            <a:avLst>
              <a:gd name="adj" fmla="val 9357"/>
            </a:avLst>
          </a:prstGeom>
          <a:noFill/>
          <a:ln w="38100">
            <a:gradFill>
              <a:gsLst>
                <a:gs pos="0">
                  <a:schemeClr val="accent5"/>
                </a:gs>
                <a:gs pos="50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594F8C"/>
                </a:solidFill>
                <a:latin typeface="Times New Roman" pitchFamily="18" charset="0"/>
                <a:cs typeface="Times New Roman" pitchFamily="18" charset="0"/>
              </a:rPr>
              <a:t>Добровольное вступления в правоотношения по обязательному социальному страхованию на случай временной нетрудоспособности отдельных категорий граждан  </a:t>
            </a:r>
            <a:endParaRPr lang="ru-RU" sz="2400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5786" y="3212976"/>
            <a:ext cx="7348590" cy="1573346"/>
          </a:xfrm>
          <a:prstGeom prst="roundRect">
            <a:avLst>
              <a:gd name="adj" fmla="val 9357"/>
            </a:avLst>
          </a:prstGeom>
          <a:noFill/>
          <a:ln w="38100">
            <a:gradFill>
              <a:gsLst>
                <a:gs pos="0">
                  <a:schemeClr val="accent5"/>
                </a:gs>
                <a:gs pos="50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от 15.12.2025 №456-ФЗ «О проведении эксперимента по добровольному вступлению отдельных категорий граждан в правоотношения по обязательному социальному страхованию на случай временной нетрудоспособности»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00298" y="5000636"/>
            <a:ext cx="3521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5" dirty="0" smtClean="0">
                <a:latin typeface="Times New Roman" pitchFamily="18" charset="0"/>
                <a:cs typeface="Times New Roman" pitchFamily="18" charset="0"/>
              </a:rPr>
              <a:t>Срок проведения эксперимента: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28926" y="5429264"/>
            <a:ext cx="2765827" cy="602402"/>
          </a:xfrm>
          <a:prstGeom prst="roundRect">
            <a:avLst>
              <a:gd name="adj" fmla="val 9357"/>
            </a:avLst>
          </a:prstGeom>
          <a:noFill/>
          <a:ln w="38100">
            <a:gradFill>
              <a:gsLst>
                <a:gs pos="0">
                  <a:schemeClr val="accent5"/>
                </a:gs>
                <a:gs pos="50000">
                  <a:srgbClr val="BD2981"/>
                </a:gs>
                <a:gs pos="100000">
                  <a:srgbClr val="F20C0C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01.01.2026 до 31.12.2028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Рисунок 1"/>
          <p:cNvPicPr/>
          <p:nvPr/>
        </p:nvPicPr>
        <p:blipFill>
          <a:blip r:embed="rId2" cstate="print"/>
          <a:stretch/>
        </p:blipFill>
        <p:spPr>
          <a:xfrm>
            <a:off x="118800" y="178200"/>
            <a:ext cx="593640" cy="593640"/>
          </a:xfrm>
          <a:prstGeom prst="rect">
            <a:avLst/>
          </a:prstGeom>
          <a:ln w="0">
            <a:noFill/>
          </a:ln>
        </p:spPr>
      </p:pic>
      <p:grpSp>
        <p:nvGrpSpPr>
          <p:cNvPr id="2" name="Группа 4"/>
          <p:cNvGrpSpPr/>
          <p:nvPr/>
        </p:nvGrpSpPr>
        <p:grpSpPr>
          <a:xfrm>
            <a:off x="785786" y="428604"/>
            <a:ext cx="7572428" cy="4643470"/>
            <a:chOff x="526963" y="1130531"/>
            <a:chExt cx="5763004" cy="2928851"/>
          </a:xfrm>
        </p:grpSpPr>
        <p:grpSp>
          <p:nvGrpSpPr>
            <p:cNvPr id="3" name="Группа 4"/>
            <p:cNvGrpSpPr/>
            <p:nvPr/>
          </p:nvGrpSpPr>
          <p:grpSpPr>
            <a:xfrm>
              <a:off x="526963" y="1130531"/>
              <a:ext cx="5763004" cy="1396837"/>
              <a:chOff x="616705" y="3570622"/>
              <a:chExt cx="5763004" cy="1396837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616705" y="3795919"/>
                <a:ext cx="5763004" cy="1171540"/>
              </a:xfrm>
              <a:prstGeom prst="roundRect">
                <a:avLst>
                  <a:gd name="adj" fmla="val 9357"/>
                </a:avLst>
              </a:prstGeom>
              <a:noFill/>
              <a:ln w="38100">
                <a:gradFill>
                  <a:gsLst>
                    <a:gs pos="0">
                      <a:schemeClr val="accent5"/>
                    </a:gs>
                    <a:gs pos="50000">
                      <a:srgbClr val="BD2981"/>
                    </a:gs>
                    <a:gs pos="100000">
                      <a:srgbClr val="F20C0C"/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71450" indent="-1714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физические лица, применяющие </a:t>
                </a:r>
                <a:r>
                  <a:rPr lang="ru-RU" sz="1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специальный налоговый </a:t>
                </a:r>
                <a:r>
                  <a:rPr lang="ru-RU" sz="16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режим "Налог на профессиональный доход" в соответствии с Федеральным законом от 27 ноября 2018 года №422-ФЗ "О проведении эксперимента по установлению специального налогового режима "Налог на профессиональный доход</a:t>
                </a:r>
                <a:r>
                  <a:rPr lang="ru-RU" sz="1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»</a:t>
                </a:r>
              </a:p>
              <a:p>
                <a:pPr marL="171450" indent="-171450" algn="just">
                  <a:buFont typeface="Wingdings" panose="05000000000000000000" pitchFamily="2" charset="2"/>
                  <a:buChar char="ü"/>
                </a:pPr>
                <a:r>
                  <a:rPr lang="ru-RU" sz="1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Фонд </a:t>
                </a:r>
                <a:r>
                  <a:rPr lang="ru-RU" sz="16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пенсионного и социального страхования Российской Федерации и его территориальные </a:t>
                </a:r>
                <a:r>
                  <a:rPr lang="ru-RU" sz="1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органы</a:t>
                </a:r>
              </a:p>
              <a:p>
                <a:pPr marL="171450" indent="-171450" algn="just">
                  <a:buFont typeface="Wingdings" panose="05000000000000000000" pitchFamily="2" charset="2"/>
                  <a:buChar char="ü"/>
                </a:pPr>
                <a:r>
                  <a:rPr lang="ru-RU" sz="1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Налоговые органы</a:t>
                </a:r>
                <a:endParaRPr lang="ru-RU" sz="16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540960" y="3570622"/>
                <a:ext cx="3475781" cy="263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b="1" spc="-15" dirty="0" smtClean="0">
                    <a:latin typeface="Times New Roman" pitchFamily="18" charset="0"/>
                    <a:cs typeface="Times New Roman" pitchFamily="18" charset="0"/>
                  </a:rPr>
                  <a:t>Участник эксперимента:</a:t>
                </a:r>
              </a:p>
            </p:txBody>
          </p:sp>
        </p:grpSp>
        <p:grpSp>
          <p:nvGrpSpPr>
            <p:cNvPr id="4" name="Группа 5"/>
            <p:cNvGrpSpPr/>
            <p:nvPr/>
          </p:nvGrpSpPr>
          <p:grpSpPr>
            <a:xfrm>
              <a:off x="526963" y="2707605"/>
              <a:ext cx="5763004" cy="1351777"/>
              <a:chOff x="540388" y="3135330"/>
              <a:chExt cx="5763004" cy="1351777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1192804" y="3135330"/>
                <a:ext cx="4146636" cy="263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b="1" spc="-15" dirty="0" smtClean="0">
                    <a:latin typeface="Times New Roman" pitchFamily="18" charset="0"/>
                    <a:cs typeface="Times New Roman" pitchFamily="18" charset="0"/>
                  </a:rPr>
                  <a:t>Страховой случай в рамках эксперимента:</a:t>
                </a:r>
              </a:p>
            </p:txBody>
          </p:sp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540388" y="3360626"/>
                <a:ext cx="5763004" cy="1126481"/>
              </a:xfrm>
              <a:prstGeom prst="roundRect">
                <a:avLst>
                  <a:gd name="adj" fmla="val 9357"/>
                </a:avLst>
              </a:prstGeom>
              <a:noFill/>
              <a:ln w="38100">
                <a:gradFill>
                  <a:gsLst>
                    <a:gs pos="0">
                      <a:schemeClr val="accent5"/>
                    </a:gs>
                    <a:gs pos="50000">
                      <a:srgbClr val="BD2981"/>
                    </a:gs>
                    <a:gs pos="100000">
                      <a:srgbClr val="F20C0C"/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ru-RU" sz="1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Утрата трудоспособности по заболеванию или травме</a:t>
                </a:r>
              </a:p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ru-RU" sz="1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Необходимость ухода за больным членом семьи, в том числе за больным ребенком</a:t>
                </a:r>
              </a:p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ru-RU" sz="1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Карантин застрахованного лица или ребенка в возрасте до 7 лет</a:t>
                </a:r>
              </a:p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ru-RU" sz="1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Осуществление протезирования по медицинским показаниям в стационаре</a:t>
                </a:r>
              </a:p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ru-RU" sz="1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Лечение в санатории после выписки из стационара</a:t>
                </a:r>
                <a:endParaRPr lang="ru-RU" sz="16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8" name="Скругленный прямоугольник 17"/>
          <p:cNvSpPr/>
          <p:nvPr/>
        </p:nvSpPr>
        <p:spPr>
          <a:xfrm>
            <a:off x="2000232" y="5286389"/>
            <a:ext cx="4500594" cy="1310964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gradFill>
              <a:gsLst>
                <a:gs pos="0">
                  <a:srgbClr val="0070C0"/>
                </a:gs>
                <a:gs pos="47000">
                  <a:srgbClr val="BD2981"/>
                </a:gs>
                <a:gs pos="100000">
                  <a:srgbClr val="F20C0C">
                    <a:alpha val="55000"/>
                  </a:srgb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амозанятым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выплачиваются: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Пособие по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Единовременное пособие при рождении ребенка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Ежемесячное пособие по уходу за ребенком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4080</TotalTime>
  <Words>1185</Words>
  <Application>Microsoft Office PowerPoint</Application>
  <PresentationFormat>Экран (4:3)</PresentationFormat>
  <Paragraphs>115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049DeminaEV</cp:lastModifiedBy>
  <cp:revision>195</cp:revision>
  <cp:lastPrinted>2025-11-26T07:29:47Z</cp:lastPrinted>
  <dcterms:created xsi:type="dcterms:W3CDTF">2024-10-05T17:39:41Z</dcterms:created>
  <dcterms:modified xsi:type="dcterms:W3CDTF">2026-06-19T12:17:28Z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Экран (4:3)</vt:lpwstr>
  </property>
  <property fmtid="{D5CDD505-2E9C-101B-9397-08002B2CF9AE}" pid="4" name="Slides">
    <vt:i4>12</vt:i4>
  </property>
</Properties>
</file>