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1" r:id="rId5"/>
  </p:sldIdLst>
  <p:sldSz cx="9906000" cy="6858000" type="A4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86369" autoAdjust="0"/>
  </p:normalViewPr>
  <p:slideViewPr>
    <p:cSldViewPr snapToGrid="0">
      <p:cViewPr varScale="1">
        <p:scale>
          <a:sx n="116" d="100"/>
          <a:sy n="116" d="100"/>
        </p:scale>
        <p:origin x="1146" y="108"/>
      </p:cViewPr>
      <p:guideLst>
        <p:guide orient="horz" pos="3120"/>
        <p:guide pos="2160"/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20" y="66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E56B9-2DE0-4C40-8356-334E95AC514A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32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B06CD-119B-46BE-8724-FED9B606C3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656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06CD-119B-46BE-8724-FED9B606C3F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192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06CD-119B-46BE-8724-FED9B606C3F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762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06CD-119B-46BE-8724-FED9B606C3F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762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06CD-119B-46BE-8724-FED9B606C3F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8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28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75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70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145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89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4"/>
            <a:ext cx="419070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748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91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71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7"/>
            <a:ext cx="501491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5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7"/>
            <a:ext cx="501491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88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76698-2546-4DC0-90D1-25E1DD381256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EA12F-D0DD-48E4-9F1E-355F5758FD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21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tsr.fss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84" t="13650" r="27284" b="45821"/>
          <a:stretch/>
        </p:blipFill>
        <p:spPr>
          <a:xfrm>
            <a:off x="8411028" y="2148114"/>
            <a:ext cx="1274187" cy="31496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449942"/>
            <a:ext cx="8998857" cy="5900057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lnSpc>
                <a:spcPct val="70000"/>
              </a:lnSpc>
              <a:buNone/>
            </a:pPr>
            <a:r>
              <a:rPr lang="ru-RU" dirty="0" smtClean="0"/>
              <a:t>Благодаря </a:t>
            </a:r>
            <a:r>
              <a:rPr lang="ru-RU" dirty="0"/>
              <a:t>новым возможностям приобрести ТСР можно </a:t>
            </a:r>
            <a:r>
              <a:rPr lang="ru-RU" dirty="0" smtClean="0"/>
              <a:t>воспользовавшись </a:t>
            </a:r>
          </a:p>
          <a:p>
            <a:pPr marL="0" indent="0" algn="ctr">
              <a:lnSpc>
                <a:spcPct val="7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</a:rPr>
              <a:t>электронным </a:t>
            </a:r>
            <a:r>
              <a:rPr lang="ru-RU" b="1" dirty="0">
                <a:solidFill>
                  <a:srgbClr val="FF0000"/>
                </a:solidFill>
              </a:rPr>
              <a:t>сертификатом от Социального Фонда России (СФР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r>
              <a:rPr lang="ru-RU" dirty="0" smtClean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ru-RU" sz="1300" dirty="0" smtClean="0"/>
          </a:p>
          <a:p>
            <a:pPr marL="0" indent="0">
              <a:lnSpc>
                <a:spcPct val="70000"/>
              </a:lnSpc>
              <a:buNone/>
            </a:pPr>
            <a:endParaRPr lang="ru-RU" sz="1300" dirty="0"/>
          </a:p>
          <a:p>
            <a:pPr marL="0" indent="0">
              <a:lnSpc>
                <a:spcPct val="70000"/>
              </a:lnSpc>
              <a:buNone/>
            </a:pPr>
            <a:r>
              <a:rPr lang="ru-RU" b="1" dirty="0">
                <a:solidFill>
                  <a:srgbClr val="0070C0"/>
                </a:solidFill>
              </a:rPr>
              <a:t>Что нужно сделать, чтобы получить электронный сертификат на покупку ТСР: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 Оформить </a:t>
            </a:r>
            <a:r>
              <a:rPr lang="ru-RU" dirty="0"/>
              <a:t>карту «Мир» </a:t>
            </a:r>
            <a:r>
              <a:rPr lang="ru-RU" dirty="0" smtClean="0"/>
              <a:t>в банке в </a:t>
            </a:r>
            <a:r>
              <a:rPr lang="ru-RU" dirty="0"/>
              <a:t>регионе по месту регистрации.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 Написать </a:t>
            </a:r>
            <a:r>
              <a:rPr lang="ru-RU" dirty="0"/>
              <a:t>заявление в СФР. Заявление подается в том же порядке, что заявление </a:t>
            </a:r>
            <a:r>
              <a:rPr lang="ru-RU" dirty="0" smtClean="0"/>
              <a:t>на обеспечение </a:t>
            </a:r>
            <a:r>
              <a:rPr lang="ru-RU" dirty="0"/>
              <a:t>ТСР в исполнительные органы СФР, через </a:t>
            </a:r>
            <a:r>
              <a:rPr lang="ru-RU" dirty="0" smtClean="0"/>
              <a:t>интернет- </a:t>
            </a:r>
            <a:r>
              <a:rPr lang="ru-RU" dirty="0"/>
              <a:t>портал </a:t>
            </a:r>
            <a:r>
              <a:rPr lang="ru-RU" dirty="0" smtClean="0"/>
              <a:t>государственных услуг или </a:t>
            </a:r>
            <a:r>
              <a:rPr lang="ru-RU" dirty="0"/>
              <a:t>в клиентской службе территориального органа СФР лично.</a:t>
            </a:r>
            <a:endParaRPr lang="ru-RU" dirty="0"/>
          </a:p>
          <a:p>
            <a:pPr marL="0" indent="0">
              <a:lnSpc>
                <a:spcPct val="70000"/>
              </a:lnSpc>
              <a:buNone/>
            </a:pPr>
            <a:endParaRPr lang="ru-RU" dirty="0" smtClean="0"/>
          </a:p>
          <a:p>
            <a:pPr marL="0" indent="0">
              <a:lnSpc>
                <a:spcPct val="70000"/>
              </a:lnSpc>
              <a:buNone/>
            </a:pPr>
            <a:r>
              <a:rPr lang="ru-RU" b="1" dirty="0" smtClean="0">
                <a:solidFill>
                  <a:srgbClr val="0070C0"/>
                </a:solidFill>
              </a:rPr>
              <a:t>Сертификат </a:t>
            </a:r>
            <a:r>
              <a:rPr lang="ru-RU" b="1" dirty="0">
                <a:solidFill>
                  <a:srgbClr val="0070C0"/>
                </a:solidFill>
              </a:rPr>
              <a:t>содержит: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вид </a:t>
            </a:r>
            <a:r>
              <a:rPr lang="ru-RU" dirty="0"/>
              <a:t>ТСР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 количество </a:t>
            </a:r>
            <a:r>
              <a:rPr lang="ru-RU" dirty="0"/>
              <a:t>ТСР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 максимальную </a:t>
            </a:r>
            <a:r>
              <a:rPr lang="ru-RU" dirty="0"/>
              <a:t>цену единицы ТСР, которую можно приобрести </a:t>
            </a:r>
            <a:r>
              <a:rPr lang="ru-RU" dirty="0" smtClean="0"/>
              <a:t>воспользовавшись сертификатом </a:t>
            </a:r>
            <a:r>
              <a:rPr lang="ru-RU" dirty="0"/>
              <a:t>без дополнительных средств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срок действия сертификата</a:t>
            </a:r>
            <a:r>
              <a:rPr lang="ru-RU" dirty="0" smtClean="0"/>
              <a:t>.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endParaRPr lang="ru-RU" dirty="0"/>
          </a:p>
          <a:p>
            <a:pPr marL="0" indent="0">
              <a:lnSpc>
                <a:spcPct val="100000"/>
              </a:lnSpc>
              <a:buNone/>
            </a:pPr>
            <a:r>
              <a:rPr lang="ru-RU" dirty="0"/>
              <a:t>После выпуска и активации электронного сертификата Вам будет направлено </a:t>
            </a:r>
            <a:r>
              <a:rPr lang="ru-RU" dirty="0" smtClean="0"/>
              <a:t>информационное уведомление </a:t>
            </a:r>
            <a:r>
              <a:rPr lang="ru-RU" dirty="0"/>
              <a:t>о формировании электронного сертификата с приложением выписки из </a:t>
            </a:r>
            <a:r>
              <a:rPr lang="ru-RU" dirty="0" smtClean="0"/>
              <a:t>реестра электронных </a:t>
            </a:r>
            <a:r>
              <a:rPr lang="ru-RU" dirty="0"/>
              <a:t>сертификатов.</a:t>
            </a:r>
          </a:p>
          <a:p>
            <a:pPr marL="0" indent="0">
              <a:lnSpc>
                <a:spcPct val="100000"/>
              </a:lnSpc>
              <a:buNone/>
            </a:pPr>
            <a:endParaRPr lang="ru-RU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/>
              <a:t>С </a:t>
            </a:r>
            <a:r>
              <a:rPr lang="ru-RU" dirty="0"/>
              <a:t>момента активации электронного сертификата и до окончания срока его действия, Вы </a:t>
            </a:r>
            <a:r>
              <a:rPr lang="ru-RU" dirty="0" smtClean="0"/>
              <a:t>можете приобрести ТСР во </a:t>
            </a:r>
            <a:r>
              <a:rPr lang="ru-RU" dirty="0"/>
              <a:t>всех торговых точках, которые подключены к </a:t>
            </a:r>
            <a:r>
              <a:rPr lang="ru-RU" dirty="0" smtClean="0"/>
              <a:t>национальной платежной системе </a:t>
            </a:r>
            <a:r>
              <a:rPr lang="ru-RU" dirty="0"/>
              <a:t>(подробнее на: </a:t>
            </a:r>
            <a:r>
              <a:rPr lang="ru-RU" b="1" dirty="0">
                <a:hlinkClick r:id="rId4"/>
              </a:rPr>
              <a:t>https://</a:t>
            </a:r>
            <a:r>
              <a:rPr lang="ru-RU" b="1" dirty="0" smtClean="0">
                <a:hlinkClick r:id="rId4"/>
              </a:rPr>
              <a:t>ktsr.</a:t>
            </a:r>
            <a:r>
              <a:rPr lang="en-US" b="1" dirty="0" err="1" smtClean="0">
                <a:hlinkClick r:id="rId4"/>
              </a:rPr>
              <a:t>sfr</a:t>
            </a:r>
            <a:r>
              <a:rPr lang="ru-RU" b="1" dirty="0" smtClean="0">
                <a:hlinkClick r:id="rId4"/>
              </a:rPr>
              <a:t>.</a:t>
            </a:r>
            <a:r>
              <a:rPr lang="en-US" b="1" dirty="0" smtClean="0">
                <a:hlinkClick r:id="rId4"/>
              </a:rPr>
              <a:t>gov</a:t>
            </a:r>
            <a:r>
              <a:rPr lang="en-US" b="1" dirty="0">
                <a:hlinkClick r:id="rId4"/>
              </a:rPr>
              <a:t>.</a:t>
            </a:r>
            <a:r>
              <a:rPr lang="ru-RU" b="1" dirty="0" err="1" smtClean="0">
                <a:hlinkClick r:id="rId4"/>
              </a:rPr>
              <a:t>ru</a:t>
            </a:r>
            <a:r>
              <a:rPr lang="ru-RU" dirty="0" smtClean="0"/>
              <a:t>) или в магазинах </a:t>
            </a:r>
            <a:r>
              <a:rPr lang="ru-RU" dirty="0"/>
              <a:t>о</a:t>
            </a:r>
            <a:r>
              <a:rPr lang="en-US" dirty="0" smtClean="0"/>
              <a:t>n-line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967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9" y="638629"/>
            <a:ext cx="8543925" cy="553833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300" b="1" dirty="0" smtClean="0">
                <a:solidFill>
                  <a:srgbClr val="0070C0"/>
                </a:solidFill>
              </a:rPr>
              <a:t>Для покупки ТСР </a:t>
            </a:r>
            <a:r>
              <a:rPr lang="ru-RU" sz="3300" b="1" dirty="0">
                <a:solidFill>
                  <a:srgbClr val="0070C0"/>
                </a:solidFill>
              </a:rPr>
              <a:t>в </a:t>
            </a:r>
            <a:r>
              <a:rPr lang="ru-RU" sz="3300" b="1" dirty="0" smtClean="0">
                <a:solidFill>
                  <a:srgbClr val="0070C0"/>
                </a:solidFill>
              </a:rPr>
              <a:t>торговых точках необходимо: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Выбрать торговую точку для покупки необходимого товара.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Выбрать подходящий </a:t>
            </a:r>
            <a:r>
              <a:rPr lang="ru-RU" dirty="0" smtClean="0"/>
              <a:t>по функциональным характеристикам, размеру и стоимости товар.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Обратиться </a:t>
            </a:r>
            <a:r>
              <a:rPr lang="ru-RU" dirty="0"/>
              <a:t>к продавцу </a:t>
            </a:r>
            <a:r>
              <a:rPr lang="ru-RU" dirty="0" smtClean="0"/>
              <a:t>для </a:t>
            </a:r>
            <a:r>
              <a:rPr lang="ru-RU" dirty="0"/>
              <a:t>оплаты </a:t>
            </a:r>
            <a:r>
              <a:rPr lang="ru-RU" dirty="0" smtClean="0"/>
              <a:t>товаров.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Сказать </a:t>
            </a:r>
            <a:r>
              <a:rPr lang="ru-RU" dirty="0"/>
              <a:t>кассиру, что </a:t>
            </a:r>
            <a:r>
              <a:rPr lang="ru-RU" dirty="0" smtClean="0"/>
              <a:t>товар будет </a:t>
            </a:r>
            <a:r>
              <a:rPr lang="ru-RU" dirty="0"/>
              <a:t>оплачены за счет электронного </a:t>
            </a:r>
            <a:r>
              <a:rPr lang="ru-RU" dirty="0" smtClean="0"/>
              <a:t>сертификата.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Предъявить </a:t>
            </a:r>
            <a:r>
              <a:rPr lang="ru-RU" dirty="0"/>
              <a:t>карту «Мир», которая была указана при оформлении электронного </a:t>
            </a:r>
            <a:r>
              <a:rPr lang="ru-RU" dirty="0" smtClean="0"/>
              <a:t>сертификата.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Если </a:t>
            </a:r>
            <a:r>
              <a:rPr lang="ru-RU" dirty="0"/>
              <a:t>сумма покупки превышает количество или предельную стоимость </a:t>
            </a:r>
            <a:r>
              <a:rPr lang="ru-RU" dirty="0" smtClean="0"/>
              <a:t>товара, предусмотренного </a:t>
            </a:r>
            <a:r>
              <a:rPr lang="ru-RU" dirty="0"/>
              <a:t>электронным сертификатом – разницу можно доплатить за счет собственных средств на карте или </a:t>
            </a:r>
            <a:r>
              <a:rPr lang="ru-RU" dirty="0" smtClean="0"/>
              <a:t>наличными.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dirty="0" smtClean="0"/>
              <a:t>Введите </a:t>
            </a:r>
            <a:r>
              <a:rPr lang="ru-RU" dirty="0"/>
              <a:t>ПИН-код карты </a:t>
            </a:r>
            <a:r>
              <a:rPr lang="ru-RU" dirty="0" smtClean="0"/>
              <a:t>для </a:t>
            </a:r>
            <a:r>
              <a:rPr lang="ru-RU" dirty="0"/>
              <a:t>подтверждения операции. Если сумма покупки не превышает сумму, предусмотренную электронным сертификатом, личные средства списаны не </a:t>
            </a:r>
            <a:r>
              <a:rPr lang="ru-RU" dirty="0" smtClean="0"/>
              <a:t>будут.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703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9" y="365128"/>
            <a:ext cx="8543925" cy="44041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</a:rPr>
              <a:t>Как оформить заказ на </a:t>
            </a:r>
            <a:r>
              <a:rPr lang="ru-RU" sz="2000" b="1" dirty="0" smtClean="0">
                <a:solidFill>
                  <a:srgbClr val="0070C0"/>
                </a:solidFill>
              </a:rPr>
              <a:t>ТСР на </a:t>
            </a:r>
            <a:r>
              <a:rPr lang="ru-RU" sz="2000" b="1" dirty="0">
                <a:solidFill>
                  <a:srgbClr val="0070C0"/>
                </a:solidFill>
              </a:rPr>
              <a:t>сайте или </a:t>
            </a:r>
            <a:r>
              <a:rPr lang="ru-RU" sz="2000" b="1" dirty="0" smtClean="0">
                <a:solidFill>
                  <a:srgbClr val="0070C0"/>
                </a:solidFill>
              </a:rPr>
              <a:t>в приложении </a:t>
            </a:r>
            <a:r>
              <a:rPr lang="ru-RU" sz="2000" b="1" dirty="0">
                <a:solidFill>
                  <a:srgbClr val="0070C0"/>
                </a:solidFill>
              </a:rPr>
              <a:t>«</a:t>
            </a:r>
            <a:r>
              <a:rPr lang="ru-RU" sz="2000" b="1" dirty="0" smtClean="0">
                <a:solidFill>
                  <a:srgbClr val="0070C0"/>
                </a:solidFill>
              </a:rPr>
              <a:t>О</a:t>
            </a:r>
            <a:r>
              <a:rPr lang="en-US" sz="2000" b="1" dirty="0" err="1" smtClean="0">
                <a:solidFill>
                  <a:srgbClr val="0070C0"/>
                </a:solidFill>
              </a:rPr>
              <a:t>zon</a:t>
            </a:r>
            <a:r>
              <a:rPr lang="ru-RU" sz="2000" b="1" dirty="0" smtClean="0">
                <a:solidFill>
                  <a:srgbClr val="0070C0"/>
                </a:solidFill>
              </a:rPr>
              <a:t>»: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9" y="805544"/>
            <a:ext cx="8543925" cy="537141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sz="1800" dirty="0" smtClean="0"/>
              <a:t>На </a:t>
            </a:r>
            <a:r>
              <a:rPr lang="ru-RU" sz="1800" dirty="0"/>
              <a:t>сайте </a:t>
            </a:r>
            <a:r>
              <a:rPr lang="ru-RU" sz="1800" dirty="0" smtClean="0"/>
              <a:t>«</a:t>
            </a:r>
            <a:r>
              <a:rPr lang="ru-RU" sz="1800" dirty="0" err="1" smtClean="0"/>
              <a:t>Ozon</a:t>
            </a:r>
            <a:r>
              <a:rPr lang="ru-RU" sz="1800" dirty="0" smtClean="0"/>
              <a:t>» </a:t>
            </a:r>
            <a:r>
              <a:rPr lang="ru-RU" sz="1800" dirty="0"/>
              <a:t>введите в поисковой строке «ТСР». Перейдите в </a:t>
            </a:r>
            <a:r>
              <a:rPr lang="ru-RU" sz="1800" dirty="0" smtClean="0"/>
              <a:t>раздел </a:t>
            </a:r>
            <a:r>
              <a:rPr lang="ru-RU" sz="1800" dirty="0"/>
              <a:t>Товары по электронному сертификату </a:t>
            </a:r>
            <a:r>
              <a:rPr lang="ru-RU" sz="1800" dirty="0" smtClean="0"/>
              <a:t>ТСР.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/>
              <a:t> </a:t>
            </a:r>
            <a:r>
              <a:rPr lang="ru-RU" sz="1800" dirty="0" smtClean="0"/>
              <a:t>Выберите категорию товара.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sz="1800" dirty="0"/>
              <a:t>Выберите код изделия (код изделия указан в Вашей ПРП) из выпадающего списка. Нажмите Применить.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800" dirty="0"/>
          </a:p>
          <a:p>
            <a:pPr>
              <a:buFont typeface="Wingdings" panose="05000000000000000000" pitchFamily="2" charset="2"/>
              <a:buChar char="Ø"/>
            </a:pPr>
            <a:endParaRPr lang="ru-RU" sz="1800" dirty="0"/>
          </a:p>
          <a:p>
            <a:pPr>
              <a:buFont typeface="Wingdings" panose="05000000000000000000" pitchFamily="2" charset="2"/>
              <a:buChar char="Ø"/>
            </a:pPr>
            <a:endParaRPr lang="ru-RU" sz="1800" dirty="0"/>
          </a:p>
          <a:p>
            <a:pPr>
              <a:buFont typeface="Wingdings" panose="05000000000000000000" pitchFamily="2" charset="2"/>
              <a:buChar char="Ø"/>
            </a:pPr>
            <a:endParaRPr lang="ru-RU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/>
              <a:t> Перейдите в карточку товара.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/>
              <a:t> Важно! Убедитесь, что выбранный товар подходит Вам по функциональным характеристикам, размеру и стоимости.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/>
              <a:t>Добавьте товар в корзину и перейдите к оформлению</a:t>
            </a:r>
            <a:r>
              <a:rPr lang="ru-RU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246" y="1236149"/>
            <a:ext cx="1413329" cy="17525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1111" y="3208885"/>
            <a:ext cx="1292464" cy="1804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87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037" y="275771"/>
            <a:ext cx="8963706" cy="628468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sz="1700" dirty="0" smtClean="0"/>
              <a:t>В </a:t>
            </a:r>
            <a:r>
              <a:rPr lang="ru-RU" sz="1700" dirty="0"/>
              <a:t>блоке Способ оплаты выберите </a:t>
            </a:r>
            <a:r>
              <a:rPr lang="ru-RU" sz="1700" dirty="0" smtClean="0"/>
              <a:t>«Карта </a:t>
            </a:r>
            <a:r>
              <a:rPr lang="ru-RU" sz="1700" dirty="0"/>
              <a:t>МИР и соц. </a:t>
            </a:r>
            <a:r>
              <a:rPr lang="ru-RU" sz="1700" dirty="0" smtClean="0"/>
              <a:t>сертификат». </a:t>
            </a:r>
            <a:r>
              <a:rPr lang="ru-RU" sz="1700" dirty="0"/>
              <a:t>Выберите этот способ, даже если у вас уже есть привязанная карта «Мир», иначе применить льготу по сертификату не получится. Оплатить покупку с баланса средств </a:t>
            </a:r>
            <a:r>
              <a:rPr lang="ru-RU" sz="1700" dirty="0" smtClean="0"/>
              <a:t>нельзя.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700" dirty="0"/>
          </a:p>
          <a:p>
            <a:pPr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700" dirty="0"/>
          </a:p>
          <a:p>
            <a:pPr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marL="0" indent="0">
              <a:buNone/>
            </a:pPr>
            <a:endParaRPr lang="ru-RU" sz="17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7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1700" dirty="0" smtClean="0"/>
              <a:t>Введите </a:t>
            </a:r>
            <a:r>
              <a:rPr lang="ru-RU" sz="1700" dirty="0"/>
              <a:t>данные карты и оплатите </a:t>
            </a:r>
            <a:r>
              <a:rPr lang="ru-RU" sz="1700" dirty="0" smtClean="0"/>
              <a:t>заказ.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700" dirty="0" smtClean="0"/>
              <a:t> </a:t>
            </a:r>
            <a:r>
              <a:rPr lang="ru-RU" sz="1700" u="sng" dirty="0"/>
              <a:t>ВАЖНО!</a:t>
            </a:r>
            <a:r>
              <a:rPr lang="ru-RU" sz="1700" dirty="0"/>
              <a:t> Дополнительная сумма спишется с карты «Мир», если: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700" dirty="0" smtClean="0"/>
              <a:t>на </a:t>
            </a:r>
            <a:r>
              <a:rPr lang="ru-RU" sz="1700" dirty="0"/>
              <a:t>сертификате меньше средств, чем нужно для оплаты товара,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1700" dirty="0"/>
              <a:t>фактическая стоимость единицы товара превышает предельную стоимость, указанную в выписке</a:t>
            </a:r>
            <a:r>
              <a:rPr lang="ru-RU" sz="17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 </a:t>
            </a:r>
            <a:r>
              <a:rPr lang="ru-RU" sz="1700" dirty="0" smtClean="0"/>
              <a:t>Выбираем </a:t>
            </a:r>
            <a:r>
              <a:rPr lang="ru-RU" sz="1700" dirty="0"/>
              <a:t>способ получения товара</a:t>
            </a:r>
            <a:r>
              <a:rPr lang="ru-RU" sz="2000" dirty="0"/>
              <a:t>:</a:t>
            </a:r>
          </a:p>
          <a:p>
            <a:pPr lvl="1"/>
            <a:r>
              <a:rPr lang="ru-RU" sz="1700" dirty="0"/>
              <a:t> </a:t>
            </a:r>
            <a:r>
              <a:rPr lang="ru-RU" sz="1600" dirty="0"/>
              <a:t>доставка курьером: указываем адрес для доставки,</a:t>
            </a:r>
          </a:p>
          <a:p>
            <a:pPr lvl="1"/>
            <a:r>
              <a:rPr lang="ru-RU" sz="1600" dirty="0"/>
              <a:t> самовывоз с пункта выдачи «Озон»: выбираем на карте или по списку ближайший к Вам пункт выдачи «Озон».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 </a:t>
            </a:r>
            <a:r>
              <a:rPr lang="ru-RU" sz="1700" dirty="0" smtClean="0"/>
              <a:t>Ожидаем </a:t>
            </a:r>
            <a:r>
              <a:rPr lang="ru-RU" sz="1700" dirty="0"/>
              <a:t>доставку товара выбранным способом.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700" dirty="0" smtClean="0"/>
              <a:t> Дополнительная </a:t>
            </a:r>
            <a:r>
              <a:rPr lang="ru-RU" sz="1700" dirty="0"/>
              <a:t>информация. Вы можете вернуть товары, купленные при помощи электронного сертификата, если они попадают под общие условия возврата. Деньги вернутся на сертификат.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87" y="1284513"/>
            <a:ext cx="6315075" cy="1459253"/>
          </a:xfrm>
          <a:prstGeom prst="rect">
            <a:avLst/>
          </a:prstGeom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2082800" y="2394856"/>
            <a:ext cx="1255485" cy="254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8191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1907</TotalTime>
  <Words>494</Words>
  <Application>Microsoft Office PowerPoint</Application>
  <PresentationFormat>Лист A4 (210x297 мм)</PresentationFormat>
  <Paragraphs>63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Как оформить заказ на ТСР на сайте или в приложении «Оzon»: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Сморкалов Иван Сергеевич</dc:creator>
  <cp:lastModifiedBy>Черемухина Оксана Сергеевна</cp:lastModifiedBy>
  <cp:revision>53</cp:revision>
  <cp:lastPrinted>2025-03-26T08:23:50Z</cp:lastPrinted>
  <dcterms:created xsi:type="dcterms:W3CDTF">2023-08-04T10:49:06Z</dcterms:created>
  <dcterms:modified xsi:type="dcterms:W3CDTF">2025-10-28T09:43:50Z</dcterms:modified>
</cp:coreProperties>
</file>